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503" r:id="rId2"/>
    <p:sldId id="504" r:id="rId3"/>
    <p:sldId id="584" r:id="rId4"/>
    <p:sldId id="585" r:id="rId5"/>
    <p:sldId id="592" r:id="rId6"/>
    <p:sldId id="563" r:id="rId7"/>
    <p:sldId id="564" r:id="rId8"/>
    <p:sldId id="566" r:id="rId9"/>
    <p:sldId id="551" r:id="rId10"/>
    <p:sldId id="568" r:id="rId11"/>
    <p:sldId id="569" r:id="rId12"/>
    <p:sldId id="575" r:id="rId13"/>
    <p:sldId id="576" r:id="rId14"/>
    <p:sldId id="578" r:id="rId15"/>
    <p:sldId id="579" r:id="rId16"/>
    <p:sldId id="577" r:id="rId17"/>
    <p:sldId id="594" r:id="rId18"/>
    <p:sldId id="581" r:id="rId19"/>
    <p:sldId id="595" r:id="rId20"/>
    <p:sldId id="596" r:id="rId21"/>
    <p:sldId id="597" r:id="rId22"/>
    <p:sldId id="455" r:id="rId23"/>
    <p:sldId id="572" r:id="rId24"/>
    <p:sldId id="446" r:id="rId25"/>
    <p:sldId id="554" r:id="rId26"/>
    <p:sldId id="557" r:id="rId27"/>
    <p:sldId id="556" r:id="rId28"/>
    <p:sldId id="574" r:id="rId29"/>
    <p:sldId id="55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76991" autoAdjust="0"/>
  </p:normalViewPr>
  <p:slideViewPr>
    <p:cSldViewPr>
      <p:cViewPr>
        <p:scale>
          <a:sx n="68" d="100"/>
          <a:sy n="68" d="100"/>
        </p:scale>
        <p:origin x="-912" y="402"/>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12"/>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tilisateur\Documents\1-Work\3_Consultancies\07_IFRC\CBHFA%20Unit\CBHFA%20Mapping\2012%20Mapping\Results\1305_CBHFA_resul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tilisateur\Documents\1-Work\3_Consultancies\07_IFRC\CBHFA%20Unit\CBHFA%20Mapping\2012%20Mapping\Results\1305_CBHFA_result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'List of NS'!$E$15</c:f>
              <c:strCache>
                <c:ptCount val="1"/>
                <c:pt idx="0">
                  <c:v>2012 (total)</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'List of NS'!$D$16:$D$21</c:f>
              <c:strCache>
                <c:ptCount val="6"/>
                <c:pt idx="0">
                  <c:v>Africa</c:v>
                </c:pt>
                <c:pt idx="1">
                  <c:v>Americas</c:v>
                </c:pt>
                <c:pt idx="2">
                  <c:v>Asia-Pacific</c:v>
                </c:pt>
                <c:pt idx="3">
                  <c:v>Europe</c:v>
                </c:pt>
                <c:pt idx="4">
                  <c:v>MENA</c:v>
                </c:pt>
                <c:pt idx="5">
                  <c:v>PNS support</c:v>
                </c:pt>
              </c:strCache>
            </c:strRef>
          </c:cat>
          <c:val>
            <c:numRef>
              <c:f>'List of NS'!$E$16:$E$21</c:f>
              <c:numCache>
                <c:formatCode>General</c:formatCode>
                <c:ptCount val="6"/>
                <c:pt idx="0">
                  <c:v>23</c:v>
                </c:pt>
                <c:pt idx="1">
                  <c:v>21</c:v>
                </c:pt>
                <c:pt idx="2">
                  <c:v>20</c:v>
                </c:pt>
                <c:pt idx="3">
                  <c:v>8</c:v>
                </c:pt>
                <c:pt idx="4">
                  <c:v>8</c:v>
                </c:pt>
                <c:pt idx="5">
                  <c:v>18</c:v>
                </c:pt>
              </c:numCache>
            </c:numRef>
          </c:val>
        </c:ser>
        <c:ser>
          <c:idx val="1"/>
          <c:order val="1"/>
          <c:tx>
            <c:strRef>
              <c:f>'List of NS'!$F$15</c:f>
              <c:strCache>
                <c:ptCount val="1"/>
                <c:pt idx="0">
                  <c:v>2012 (response)</c:v>
                </c:pt>
              </c:strCache>
            </c:strRef>
          </c:tx>
          <c:invertIfNegative val="0"/>
          <c:dLbls>
            <c:dLbl>
              <c:idx val="0"/>
              <c:layout>
                <c:manualLayout>
                  <c:x val="1.60642570281125E-2"/>
                  <c:y val="0"/>
                </c:manualLayout>
              </c:layout>
              <c:showLegendKey val="0"/>
              <c:showVal val="1"/>
              <c:showCatName val="0"/>
              <c:showSerName val="0"/>
              <c:showPercent val="0"/>
              <c:showBubbleSize val="0"/>
            </c:dLbl>
            <c:dLbl>
              <c:idx val="1"/>
              <c:layout>
                <c:manualLayout>
                  <c:x val="1.3386880856760401E-2"/>
                  <c:y val="0"/>
                </c:manualLayout>
              </c:layout>
              <c:showLegendKey val="0"/>
              <c:showVal val="1"/>
              <c:showCatName val="0"/>
              <c:showSerName val="0"/>
              <c:showPercent val="0"/>
              <c:showBubbleSize val="0"/>
            </c:dLbl>
            <c:dLbl>
              <c:idx val="2"/>
              <c:layout>
                <c:manualLayout>
                  <c:x val="1.60642570281125E-2"/>
                  <c:y val="0"/>
                </c:manualLayout>
              </c:layout>
              <c:showLegendKey val="0"/>
              <c:showVal val="1"/>
              <c:showCatName val="0"/>
              <c:showSerName val="0"/>
              <c:showPercent val="0"/>
              <c:showBubbleSize val="0"/>
            </c:dLbl>
            <c:dLbl>
              <c:idx val="3"/>
              <c:layout>
                <c:manualLayout>
                  <c:x val="1.3386880856760401E-2"/>
                  <c:y val="0"/>
                </c:manualLayout>
              </c:layout>
              <c:showLegendKey val="0"/>
              <c:showVal val="1"/>
              <c:showCatName val="0"/>
              <c:showSerName val="0"/>
              <c:showPercent val="0"/>
              <c:showBubbleSize val="0"/>
            </c:dLbl>
            <c:dLbl>
              <c:idx val="4"/>
              <c:layout>
                <c:manualLayout>
                  <c:x val="1.33868808567603E-2"/>
                  <c:y val="0"/>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'List of NS'!$D$16:$D$20</c:f>
              <c:strCache>
                <c:ptCount val="5"/>
                <c:pt idx="0">
                  <c:v>Africa</c:v>
                </c:pt>
                <c:pt idx="1">
                  <c:v>Americas</c:v>
                </c:pt>
                <c:pt idx="2">
                  <c:v>Asia-Pacific</c:v>
                </c:pt>
                <c:pt idx="3">
                  <c:v>Europe</c:v>
                </c:pt>
                <c:pt idx="4">
                  <c:v>MENA</c:v>
                </c:pt>
              </c:strCache>
            </c:strRef>
          </c:cat>
          <c:val>
            <c:numRef>
              <c:f>'List of NS'!$F$16:$F$20</c:f>
              <c:numCache>
                <c:formatCode>General</c:formatCode>
                <c:ptCount val="5"/>
                <c:pt idx="0">
                  <c:v>12</c:v>
                </c:pt>
                <c:pt idx="1">
                  <c:v>11</c:v>
                </c:pt>
                <c:pt idx="2">
                  <c:v>19</c:v>
                </c:pt>
                <c:pt idx="3">
                  <c:v>6</c:v>
                </c:pt>
                <c:pt idx="4">
                  <c:v>8</c:v>
                </c:pt>
              </c:numCache>
            </c:numRef>
          </c:val>
        </c:ser>
        <c:dLbls>
          <c:showLegendKey val="0"/>
          <c:showVal val="1"/>
          <c:showCatName val="0"/>
          <c:showSerName val="0"/>
          <c:showPercent val="0"/>
          <c:showBubbleSize val="0"/>
        </c:dLbls>
        <c:gapWidth val="150"/>
        <c:shape val="box"/>
        <c:axId val="42370944"/>
        <c:axId val="76786688"/>
        <c:axId val="0"/>
      </c:bar3DChart>
      <c:catAx>
        <c:axId val="42370944"/>
        <c:scaling>
          <c:orientation val="minMax"/>
        </c:scaling>
        <c:delete val="0"/>
        <c:axPos val="b"/>
        <c:numFmt formatCode="General" sourceLinked="1"/>
        <c:majorTickMark val="none"/>
        <c:minorTickMark val="none"/>
        <c:tickLblPos val="nextTo"/>
        <c:txPr>
          <a:bodyPr/>
          <a:lstStyle/>
          <a:p>
            <a:pPr>
              <a:defRPr sz="1400"/>
            </a:pPr>
            <a:endParaRPr lang="en-US"/>
          </a:p>
        </c:txPr>
        <c:crossAx val="76786688"/>
        <c:crosses val="autoZero"/>
        <c:auto val="1"/>
        <c:lblAlgn val="ctr"/>
        <c:lblOffset val="100"/>
        <c:noMultiLvlLbl val="0"/>
      </c:catAx>
      <c:valAx>
        <c:axId val="76786688"/>
        <c:scaling>
          <c:orientation val="minMax"/>
        </c:scaling>
        <c:delete val="1"/>
        <c:axPos val="l"/>
        <c:numFmt formatCode="General" sourceLinked="1"/>
        <c:majorTickMark val="out"/>
        <c:minorTickMark val="none"/>
        <c:tickLblPos val="none"/>
        <c:crossAx val="42370944"/>
        <c:crosses val="autoZero"/>
        <c:crossBetween val="between"/>
      </c:valAx>
      <c:spPr>
        <a:noFill/>
        <a:ln w="25400">
          <a:noFill/>
        </a:ln>
      </c:spPr>
    </c:plotArea>
    <c:legend>
      <c:legendPos val="t"/>
      <c:layout>
        <c:manualLayout>
          <c:xMode val="edge"/>
          <c:yMode val="edge"/>
          <c:x val="0.55950825810479299"/>
          <c:y val="0.20396804664616899"/>
          <c:w val="0.43459907872961701"/>
          <c:h val="7.9836262189080798E-2"/>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936386699119697"/>
          <c:y val="9.4588247983178497E-2"/>
          <c:w val="0.46090966754155699"/>
          <c:h val="0.76818277923592904"/>
        </c:manualLayout>
      </c:layout>
      <c:doughnutChart>
        <c:varyColors val="1"/>
        <c:ser>
          <c:idx val="0"/>
          <c:order val="0"/>
          <c:dLbls>
            <c:txPr>
              <a:bodyPr/>
              <a:lstStyle/>
              <a:p>
                <a:pPr>
                  <a:defRPr sz="1800"/>
                </a:pPr>
                <a:endParaRPr lang="en-US"/>
              </a:p>
            </c:txPr>
            <c:showLegendKey val="0"/>
            <c:showVal val="1"/>
            <c:showCatName val="0"/>
            <c:showSerName val="0"/>
            <c:showPercent val="0"/>
            <c:showBubbleSize val="0"/>
            <c:showLeaderLines val="1"/>
          </c:dLbls>
          <c:cat>
            <c:strRef>
              <c:f>'List of NS'!$D$26:$D$31</c:f>
              <c:strCache>
                <c:ptCount val="6"/>
                <c:pt idx="0">
                  <c:v>Africa</c:v>
                </c:pt>
                <c:pt idx="1">
                  <c:v>Americas</c:v>
                </c:pt>
                <c:pt idx="2">
                  <c:v>Asia-Pacific</c:v>
                </c:pt>
                <c:pt idx="3">
                  <c:v>Europe</c:v>
                </c:pt>
                <c:pt idx="4">
                  <c:v>MENA</c:v>
                </c:pt>
                <c:pt idx="5">
                  <c:v>PNS support</c:v>
                </c:pt>
              </c:strCache>
            </c:strRef>
          </c:cat>
          <c:val>
            <c:numRef>
              <c:f>'List of NS'!$E$26:$E$31</c:f>
              <c:numCache>
                <c:formatCode>General</c:formatCode>
                <c:ptCount val="6"/>
                <c:pt idx="0">
                  <c:v>23</c:v>
                </c:pt>
                <c:pt idx="1">
                  <c:v>21</c:v>
                </c:pt>
                <c:pt idx="2">
                  <c:v>20</c:v>
                </c:pt>
                <c:pt idx="3">
                  <c:v>8</c:v>
                </c:pt>
                <c:pt idx="4">
                  <c:v>8</c:v>
                </c:pt>
                <c:pt idx="5">
                  <c:v>18</c:v>
                </c:pt>
              </c:numCache>
            </c:numRef>
          </c:val>
        </c:ser>
        <c:dLbls>
          <c:showLegendKey val="0"/>
          <c:showVal val="1"/>
          <c:showCatName val="0"/>
          <c:showSerName val="0"/>
          <c:showPercent val="0"/>
          <c:showBubbleSize val="0"/>
          <c:showLeaderLines val="1"/>
        </c:dLbls>
        <c:firstSliceAng val="0"/>
        <c:holeSize val="50"/>
      </c:doughnutChart>
    </c:plotArea>
    <c:legend>
      <c:legendPos val="b"/>
      <c:layout/>
      <c:overlay val="0"/>
      <c:txPr>
        <a:bodyPr/>
        <a:lstStyle/>
        <a:p>
          <a:pPr>
            <a:defRPr sz="16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2F5DC-31B1-4F98-83DB-18C721BE14D6}" type="doc">
      <dgm:prSet loTypeId="urn:microsoft.com/office/officeart/2005/8/layout/venn1" loCatId="relationship" qsTypeId="urn:microsoft.com/office/officeart/2005/8/quickstyle/simple1" qsCatId="simple" csTypeId="urn:microsoft.com/office/officeart/2005/8/colors/accent1_2" csCatId="accent1" phldr="1"/>
      <dgm:spPr/>
    </dgm:pt>
    <dgm:pt modelId="{21EB36A4-5D06-4143-AE75-2763B7BEEFCF}">
      <dgm:prSet phldrT="[Text]" custT="1"/>
      <dgm:spPr>
        <a:solidFill>
          <a:srgbClr val="FFC000">
            <a:alpha val="50000"/>
          </a:srgbClr>
        </a:solidFill>
      </dgm:spPr>
      <dgm:t>
        <a:bodyPr/>
        <a:lstStyle/>
        <a:p>
          <a:r>
            <a:rPr lang="en-US" sz="2400" b="1" dirty="0" smtClean="0">
              <a:latin typeface="Arial" pitchFamily="34" charset="0"/>
              <a:cs typeface="Arial" pitchFamily="34" charset="0"/>
            </a:rPr>
            <a:t>Disease-specific</a:t>
          </a:r>
          <a:endParaRPr lang="en-MY" sz="2400" b="1" dirty="0">
            <a:latin typeface="Arial" pitchFamily="34" charset="0"/>
            <a:cs typeface="Arial" pitchFamily="34" charset="0"/>
          </a:endParaRPr>
        </a:p>
      </dgm:t>
    </dgm:pt>
    <dgm:pt modelId="{524A6171-D467-4388-A82F-E2B27632F6B1}" type="parTrans" cxnId="{36D7A87C-26AA-4BC1-BF9D-D5361F01906F}">
      <dgm:prSet/>
      <dgm:spPr/>
      <dgm:t>
        <a:bodyPr/>
        <a:lstStyle/>
        <a:p>
          <a:endParaRPr lang="en-MY">
            <a:latin typeface="Arial" pitchFamily="34" charset="0"/>
            <a:cs typeface="Arial" pitchFamily="34" charset="0"/>
          </a:endParaRPr>
        </a:p>
      </dgm:t>
    </dgm:pt>
    <dgm:pt modelId="{42D91CC9-0027-42C0-BF69-B76866413E65}" type="sibTrans" cxnId="{36D7A87C-26AA-4BC1-BF9D-D5361F01906F}">
      <dgm:prSet/>
      <dgm:spPr/>
      <dgm:t>
        <a:bodyPr/>
        <a:lstStyle/>
        <a:p>
          <a:endParaRPr lang="en-MY">
            <a:latin typeface="Arial" pitchFamily="34" charset="0"/>
            <a:cs typeface="Arial" pitchFamily="34" charset="0"/>
          </a:endParaRPr>
        </a:p>
      </dgm:t>
    </dgm:pt>
    <dgm:pt modelId="{D2998B05-8A69-460F-9464-6572A3982B3B}">
      <dgm:prSet phldrT="[Text]" custT="1"/>
      <dgm:spPr>
        <a:solidFill>
          <a:srgbClr val="00B050">
            <a:alpha val="50000"/>
          </a:srgbClr>
        </a:solidFill>
      </dgm:spPr>
      <dgm:t>
        <a:bodyPr/>
        <a:lstStyle/>
        <a:p>
          <a:r>
            <a:rPr lang="en-US" sz="2400" b="1" dirty="0" smtClean="0">
              <a:latin typeface="Arial" pitchFamily="34" charset="0"/>
              <a:cs typeface="Arial" pitchFamily="34" charset="0"/>
            </a:rPr>
            <a:t>Theme-based</a:t>
          </a:r>
          <a:endParaRPr lang="en-MY" sz="2400" b="1" dirty="0">
            <a:latin typeface="Arial" pitchFamily="34" charset="0"/>
            <a:cs typeface="Arial" pitchFamily="34" charset="0"/>
          </a:endParaRPr>
        </a:p>
      </dgm:t>
    </dgm:pt>
    <dgm:pt modelId="{5D0888BF-369C-469C-99BB-113B6DDFF838}" type="parTrans" cxnId="{649B72D5-0C3C-4FCB-A4F2-9BB8D6DC6437}">
      <dgm:prSet/>
      <dgm:spPr/>
      <dgm:t>
        <a:bodyPr/>
        <a:lstStyle/>
        <a:p>
          <a:endParaRPr lang="en-MY">
            <a:latin typeface="Arial" pitchFamily="34" charset="0"/>
            <a:cs typeface="Arial" pitchFamily="34" charset="0"/>
          </a:endParaRPr>
        </a:p>
      </dgm:t>
    </dgm:pt>
    <dgm:pt modelId="{D984E706-42F8-4E0A-9060-52C28D3DC253}" type="sibTrans" cxnId="{649B72D5-0C3C-4FCB-A4F2-9BB8D6DC6437}">
      <dgm:prSet/>
      <dgm:spPr/>
      <dgm:t>
        <a:bodyPr/>
        <a:lstStyle/>
        <a:p>
          <a:endParaRPr lang="en-MY">
            <a:latin typeface="Arial" pitchFamily="34" charset="0"/>
            <a:cs typeface="Arial" pitchFamily="34" charset="0"/>
          </a:endParaRPr>
        </a:p>
      </dgm:t>
    </dgm:pt>
    <dgm:pt modelId="{4B78976C-AB8A-4B25-ACF3-853E93D1CFB4}">
      <dgm:prSet phldrT="[Text]" custT="1"/>
      <dgm:spPr/>
      <dgm:t>
        <a:bodyPr/>
        <a:lstStyle/>
        <a:p>
          <a:r>
            <a:rPr lang="en-US" sz="2400" b="1" dirty="0" smtClean="0">
              <a:latin typeface="Arial" pitchFamily="34" charset="0"/>
              <a:cs typeface="Arial" pitchFamily="34" charset="0"/>
            </a:rPr>
            <a:t>Approach-focused</a:t>
          </a:r>
          <a:endParaRPr lang="en-MY" sz="2400" b="1" dirty="0">
            <a:latin typeface="Arial" pitchFamily="34" charset="0"/>
            <a:cs typeface="Arial" pitchFamily="34" charset="0"/>
          </a:endParaRPr>
        </a:p>
      </dgm:t>
    </dgm:pt>
    <dgm:pt modelId="{96D092ED-3C4F-4672-B41F-E41ED0C09701}" type="parTrans" cxnId="{19713CD2-EC84-4A8C-AF10-E679B29138A2}">
      <dgm:prSet/>
      <dgm:spPr/>
      <dgm:t>
        <a:bodyPr/>
        <a:lstStyle/>
        <a:p>
          <a:endParaRPr lang="en-MY">
            <a:latin typeface="Arial" pitchFamily="34" charset="0"/>
            <a:cs typeface="Arial" pitchFamily="34" charset="0"/>
          </a:endParaRPr>
        </a:p>
      </dgm:t>
    </dgm:pt>
    <dgm:pt modelId="{493CCF48-F9D0-42DA-B9B9-ADD9F019AB3E}" type="sibTrans" cxnId="{19713CD2-EC84-4A8C-AF10-E679B29138A2}">
      <dgm:prSet/>
      <dgm:spPr/>
      <dgm:t>
        <a:bodyPr/>
        <a:lstStyle/>
        <a:p>
          <a:endParaRPr lang="en-MY">
            <a:latin typeface="Arial" pitchFamily="34" charset="0"/>
            <a:cs typeface="Arial" pitchFamily="34" charset="0"/>
          </a:endParaRPr>
        </a:p>
      </dgm:t>
    </dgm:pt>
    <dgm:pt modelId="{1B29A4F7-74FF-4AC4-9ACF-3FB3FB0224F2}" type="pres">
      <dgm:prSet presAssocID="{9152F5DC-31B1-4F98-83DB-18C721BE14D6}" presName="compositeShape" presStyleCnt="0">
        <dgm:presLayoutVars>
          <dgm:chMax val="7"/>
          <dgm:dir/>
          <dgm:resizeHandles val="exact"/>
        </dgm:presLayoutVars>
      </dgm:prSet>
      <dgm:spPr/>
    </dgm:pt>
    <dgm:pt modelId="{1B7AC35C-6858-4411-BC42-315D7E459681}" type="pres">
      <dgm:prSet presAssocID="{21EB36A4-5D06-4143-AE75-2763B7BEEFCF}" presName="circ1" presStyleLbl="vennNode1" presStyleIdx="0" presStyleCnt="3"/>
      <dgm:spPr/>
      <dgm:t>
        <a:bodyPr/>
        <a:lstStyle/>
        <a:p>
          <a:endParaRPr lang="en-MY"/>
        </a:p>
      </dgm:t>
    </dgm:pt>
    <dgm:pt modelId="{619D9D11-FB88-426D-9051-F6B3824CFA01}" type="pres">
      <dgm:prSet presAssocID="{21EB36A4-5D06-4143-AE75-2763B7BEEFCF}" presName="circ1Tx" presStyleLbl="revTx" presStyleIdx="0" presStyleCnt="0">
        <dgm:presLayoutVars>
          <dgm:chMax val="0"/>
          <dgm:chPref val="0"/>
          <dgm:bulletEnabled val="1"/>
        </dgm:presLayoutVars>
      </dgm:prSet>
      <dgm:spPr/>
      <dgm:t>
        <a:bodyPr/>
        <a:lstStyle/>
        <a:p>
          <a:endParaRPr lang="en-MY"/>
        </a:p>
      </dgm:t>
    </dgm:pt>
    <dgm:pt modelId="{94AFEF8B-27C0-4C9E-98EF-0FCEAC5ABDCB}" type="pres">
      <dgm:prSet presAssocID="{D2998B05-8A69-460F-9464-6572A3982B3B}" presName="circ2" presStyleLbl="vennNode1" presStyleIdx="1" presStyleCnt="3"/>
      <dgm:spPr/>
      <dgm:t>
        <a:bodyPr/>
        <a:lstStyle/>
        <a:p>
          <a:endParaRPr lang="en-MY"/>
        </a:p>
      </dgm:t>
    </dgm:pt>
    <dgm:pt modelId="{DC4C277F-C928-4804-8EA0-5CA95B2BF07A}" type="pres">
      <dgm:prSet presAssocID="{D2998B05-8A69-460F-9464-6572A3982B3B}" presName="circ2Tx" presStyleLbl="revTx" presStyleIdx="0" presStyleCnt="0">
        <dgm:presLayoutVars>
          <dgm:chMax val="0"/>
          <dgm:chPref val="0"/>
          <dgm:bulletEnabled val="1"/>
        </dgm:presLayoutVars>
      </dgm:prSet>
      <dgm:spPr/>
      <dgm:t>
        <a:bodyPr/>
        <a:lstStyle/>
        <a:p>
          <a:endParaRPr lang="en-MY"/>
        </a:p>
      </dgm:t>
    </dgm:pt>
    <dgm:pt modelId="{809B4FF4-C1DD-49E5-9B7E-8D2877CD1403}" type="pres">
      <dgm:prSet presAssocID="{4B78976C-AB8A-4B25-ACF3-853E93D1CFB4}" presName="circ3" presStyleLbl="vennNode1" presStyleIdx="2" presStyleCnt="3"/>
      <dgm:spPr/>
      <dgm:t>
        <a:bodyPr/>
        <a:lstStyle/>
        <a:p>
          <a:endParaRPr lang="en-MY"/>
        </a:p>
      </dgm:t>
    </dgm:pt>
    <dgm:pt modelId="{47FEC38E-E5D1-4F72-91CE-C3F07CF50123}" type="pres">
      <dgm:prSet presAssocID="{4B78976C-AB8A-4B25-ACF3-853E93D1CFB4}" presName="circ3Tx" presStyleLbl="revTx" presStyleIdx="0" presStyleCnt="0">
        <dgm:presLayoutVars>
          <dgm:chMax val="0"/>
          <dgm:chPref val="0"/>
          <dgm:bulletEnabled val="1"/>
        </dgm:presLayoutVars>
      </dgm:prSet>
      <dgm:spPr/>
      <dgm:t>
        <a:bodyPr/>
        <a:lstStyle/>
        <a:p>
          <a:endParaRPr lang="en-MY"/>
        </a:p>
      </dgm:t>
    </dgm:pt>
  </dgm:ptLst>
  <dgm:cxnLst>
    <dgm:cxn modelId="{7B03AD2A-31F4-4713-8B43-7D955F4D2237}" type="presOf" srcId="{4B78976C-AB8A-4B25-ACF3-853E93D1CFB4}" destId="{47FEC38E-E5D1-4F72-91CE-C3F07CF50123}" srcOrd="1" destOrd="0" presId="urn:microsoft.com/office/officeart/2005/8/layout/venn1"/>
    <dgm:cxn modelId="{649B72D5-0C3C-4FCB-A4F2-9BB8D6DC6437}" srcId="{9152F5DC-31B1-4F98-83DB-18C721BE14D6}" destId="{D2998B05-8A69-460F-9464-6572A3982B3B}" srcOrd="1" destOrd="0" parTransId="{5D0888BF-369C-469C-99BB-113B6DDFF838}" sibTransId="{D984E706-42F8-4E0A-9060-52C28D3DC253}"/>
    <dgm:cxn modelId="{54146DAB-B7A5-4F26-B65D-9508C58770F3}" type="presOf" srcId="{4B78976C-AB8A-4B25-ACF3-853E93D1CFB4}" destId="{809B4FF4-C1DD-49E5-9B7E-8D2877CD1403}" srcOrd="0" destOrd="0" presId="urn:microsoft.com/office/officeart/2005/8/layout/venn1"/>
    <dgm:cxn modelId="{7B7E17E6-05C5-45A4-8C7C-F8C18BD61617}" type="presOf" srcId="{21EB36A4-5D06-4143-AE75-2763B7BEEFCF}" destId="{1B7AC35C-6858-4411-BC42-315D7E459681}" srcOrd="0" destOrd="0" presId="urn:microsoft.com/office/officeart/2005/8/layout/venn1"/>
    <dgm:cxn modelId="{19713CD2-EC84-4A8C-AF10-E679B29138A2}" srcId="{9152F5DC-31B1-4F98-83DB-18C721BE14D6}" destId="{4B78976C-AB8A-4B25-ACF3-853E93D1CFB4}" srcOrd="2" destOrd="0" parTransId="{96D092ED-3C4F-4672-B41F-E41ED0C09701}" sibTransId="{493CCF48-F9D0-42DA-B9B9-ADD9F019AB3E}"/>
    <dgm:cxn modelId="{9BBE83C1-2C32-4B71-AA7F-609098EF174F}" type="presOf" srcId="{D2998B05-8A69-460F-9464-6572A3982B3B}" destId="{DC4C277F-C928-4804-8EA0-5CA95B2BF07A}" srcOrd="1" destOrd="0" presId="urn:microsoft.com/office/officeart/2005/8/layout/venn1"/>
    <dgm:cxn modelId="{701124CE-36A6-4C5B-8CDF-AC489BD333FA}" type="presOf" srcId="{D2998B05-8A69-460F-9464-6572A3982B3B}" destId="{94AFEF8B-27C0-4C9E-98EF-0FCEAC5ABDCB}" srcOrd="0" destOrd="0" presId="urn:microsoft.com/office/officeart/2005/8/layout/venn1"/>
    <dgm:cxn modelId="{4A134A22-BD4F-4FD9-9A03-38B75E9CC678}" type="presOf" srcId="{21EB36A4-5D06-4143-AE75-2763B7BEEFCF}" destId="{619D9D11-FB88-426D-9051-F6B3824CFA01}" srcOrd="1" destOrd="0" presId="urn:microsoft.com/office/officeart/2005/8/layout/venn1"/>
    <dgm:cxn modelId="{36D7A87C-26AA-4BC1-BF9D-D5361F01906F}" srcId="{9152F5DC-31B1-4F98-83DB-18C721BE14D6}" destId="{21EB36A4-5D06-4143-AE75-2763B7BEEFCF}" srcOrd="0" destOrd="0" parTransId="{524A6171-D467-4388-A82F-E2B27632F6B1}" sibTransId="{42D91CC9-0027-42C0-BF69-B76866413E65}"/>
    <dgm:cxn modelId="{14EBAA53-856C-496C-A030-B632F9DE1063}" type="presOf" srcId="{9152F5DC-31B1-4F98-83DB-18C721BE14D6}" destId="{1B29A4F7-74FF-4AC4-9ACF-3FB3FB0224F2}" srcOrd="0" destOrd="0" presId="urn:microsoft.com/office/officeart/2005/8/layout/venn1"/>
    <dgm:cxn modelId="{52F1F238-0432-49CB-953A-FE7A6960B63E}" type="presParOf" srcId="{1B29A4F7-74FF-4AC4-9ACF-3FB3FB0224F2}" destId="{1B7AC35C-6858-4411-BC42-315D7E459681}" srcOrd="0" destOrd="0" presId="urn:microsoft.com/office/officeart/2005/8/layout/venn1"/>
    <dgm:cxn modelId="{FB3680B6-261A-4BA1-B8E7-560093EB9D49}" type="presParOf" srcId="{1B29A4F7-74FF-4AC4-9ACF-3FB3FB0224F2}" destId="{619D9D11-FB88-426D-9051-F6B3824CFA01}" srcOrd="1" destOrd="0" presId="urn:microsoft.com/office/officeart/2005/8/layout/venn1"/>
    <dgm:cxn modelId="{649A5B71-BBC6-4A4F-9943-285C34A5C020}" type="presParOf" srcId="{1B29A4F7-74FF-4AC4-9ACF-3FB3FB0224F2}" destId="{94AFEF8B-27C0-4C9E-98EF-0FCEAC5ABDCB}" srcOrd="2" destOrd="0" presId="urn:microsoft.com/office/officeart/2005/8/layout/venn1"/>
    <dgm:cxn modelId="{547370AA-EAFF-47F0-B0A5-AF85B0D63B88}" type="presParOf" srcId="{1B29A4F7-74FF-4AC4-9ACF-3FB3FB0224F2}" destId="{DC4C277F-C928-4804-8EA0-5CA95B2BF07A}" srcOrd="3" destOrd="0" presId="urn:microsoft.com/office/officeart/2005/8/layout/venn1"/>
    <dgm:cxn modelId="{AB70FFE0-731C-4EDE-8C45-8C70202B7F6A}" type="presParOf" srcId="{1B29A4F7-74FF-4AC4-9ACF-3FB3FB0224F2}" destId="{809B4FF4-C1DD-49E5-9B7E-8D2877CD1403}" srcOrd="4" destOrd="0" presId="urn:microsoft.com/office/officeart/2005/8/layout/venn1"/>
    <dgm:cxn modelId="{FEF56C5C-14A7-49E9-B6BC-3888AB777B59}" type="presParOf" srcId="{1B29A4F7-74FF-4AC4-9ACF-3FB3FB0224F2}" destId="{47FEC38E-E5D1-4F72-91CE-C3F07CF5012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F99CA-230F-4D12-B149-16920110485A}"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GB"/>
        </a:p>
      </dgm:t>
    </dgm:pt>
    <dgm:pt modelId="{24505468-CFCC-45AB-8791-A1A1413A8D1B}">
      <dgm:prSet phldrT="[Text]" custT="1"/>
      <dgm:spPr/>
      <dgm:t>
        <a:bodyPr/>
        <a:lstStyle/>
        <a:p>
          <a:r>
            <a:rPr lang="en-GB" sz="2400" b="1" dirty="0">
              <a:latin typeface="+mj-lt"/>
            </a:rPr>
            <a:t>IFRC </a:t>
          </a:r>
          <a:r>
            <a:rPr lang="en-GB" sz="2400" b="1" dirty="0" smtClean="0">
              <a:latin typeface="+mj-lt"/>
            </a:rPr>
            <a:t>NCD </a:t>
          </a:r>
        </a:p>
        <a:p>
          <a:r>
            <a:rPr lang="en-GB" sz="2400" b="1" dirty="0" smtClean="0">
              <a:latin typeface="+mj-lt"/>
            </a:rPr>
            <a:t>Framework</a:t>
          </a:r>
          <a:endParaRPr lang="en-GB" sz="2400" b="1" dirty="0">
            <a:latin typeface="+mj-lt"/>
          </a:endParaRPr>
        </a:p>
      </dgm:t>
    </dgm:pt>
    <dgm:pt modelId="{74C0C9C1-59BC-4BF1-8EC1-702049F5688B}" type="parTrans" cxnId="{A2FC30A9-737C-4021-A8B9-A9C6AB1311BB}">
      <dgm:prSet/>
      <dgm:spPr/>
      <dgm:t>
        <a:bodyPr/>
        <a:lstStyle/>
        <a:p>
          <a:endParaRPr lang="en-GB">
            <a:latin typeface="+mj-lt"/>
          </a:endParaRPr>
        </a:p>
      </dgm:t>
    </dgm:pt>
    <dgm:pt modelId="{BE083F1D-B216-4699-8727-5B7343831AF5}" type="sibTrans" cxnId="{A2FC30A9-737C-4021-A8B9-A9C6AB1311BB}">
      <dgm:prSet/>
      <dgm:spPr/>
      <dgm:t>
        <a:bodyPr/>
        <a:lstStyle/>
        <a:p>
          <a:endParaRPr lang="en-GB">
            <a:latin typeface="+mj-lt"/>
          </a:endParaRPr>
        </a:p>
      </dgm:t>
    </dgm:pt>
    <dgm:pt modelId="{2F49F740-69C8-4314-8D48-4CD52265B68F}">
      <dgm:prSet phldrT="[Text]" custT="1"/>
      <dgm:spPr>
        <a:solidFill>
          <a:schemeClr val="accent3">
            <a:lumMod val="60000"/>
            <a:lumOff val="40000"/>
          </a:schemeClr>
        </a:solidFill>
      </dgm:spPr>
      <dgm:t>
        <a:bodyPr/>
        <a:lstStyle/>
        <a:p>
          <a:r>
            <a:rPr lang="en-GB" sz="1800" b="1" dirty="0">
              <a:solidFill>
                <a:sysClr val="windowText" lastClr="000000"/>
              </a:solidFill>
              <a:latin typeface="+mj-lt"/>
            </a:rPr>
            <a:t>Prevention</a:t>
          </a:r>
        </a:p>
      </dgm:t>
    </dgm:pt>
    <dgm:pt modelId="{7439C91E-20B6-4AC6-BAFC-93B6FBADD6C7}" type="parTrans" cxnId="{FB068BEF-F851-4C21-9627-3DC36E1CB162}">
      <dgm:prSet/>
      <dgm:spPr/>
      <dgm:t>
        <a:bodyPr/>
        <a:lstStyle/>
        <a:p>
          <a:endParaRPr lang="en-GB">
            <a:latin typeface="+mj-lt"/>
          </a:endParaRPr>
        </a:p>
      </dgm:t>
    </dgm:pt>
    <dgm:pt modelId="{72DEE69A-3F31-4551-A283-5054C87C731B}" type="sibTrans" cxnId="{FB068BEF-F851-4C21-9627-3DC36E1CB162}">
      <dgm:prSet/>
      <dgm:spPr/>
      <dgm:t>
        <a:bodyPr/>
        <a:lstStyle/>
        <a:p>
          <a:endParaRPr lang="en-GB" b="1">
            <a:latin typeface="+mj-lt"/>
          </a:endParaRPr>
        </a:p>
      </dgm:t>
    </dgm:pt>
    <dgm:pt modelId="{23923558-5001-466C-AFB3-7BF8F9212060}">
      <dgm:prSet phldrT="[Text]" custT="1"/>
      <dgm:spPr>
        <a:solidFill>
          <a:schemeClr val="accent3">
            <a:lumMod val="60000"/>
            <a:lumOff val="40000"/>
          </a:schemeClr>
        </a:solidFill>
      </dgm:spPr>
      <dgm:t>
        <a:bodyPr/>
        <a:lstStyle/>
        <a:p>
          <a:r>
            <a:rPr lang="en-GB" sz="1700" b="1" dirty="0">
              <a:solidFill>
                <a:sysClr val="windowText" lastClr="000000"/>
              </a:solidFill>
              <a:latin typeface="+mj-lt"/>
            </a:rPr>
            <a:t>Partnership</a:t>
          </a:r>
        </a:p>
      </dgm:t>
    </dgm:pt>
    <dgm:pt modelId="{7E88765A-4865-45A6-9566-AD9001B79F27}" type="parTrans" cxnId="{1218A672-5DA8-46FF-A526-0027A3F72DBE}">
      <dgm:prSet/>
      <dgm:spPr/>
      <dgm:t>
        <a:bodyPr/>
        <a:lstStyle/>
        <a:p>
          <a:endParaRPr lang="en-GB">
            <a:latin typeface="+mj-lt"/>
          </a:endParaRPr>
        </a:p>
      </dgm:t>
    </dgm:pt>
    <dgm:pt modelId="{FF795BFD-E493-4250-80E0-27A1B553F689}" type="sibTrans" cxnId="{1218A672-5DA8-46FF-A526-0027A3F72DBE}">
      <dgm:prSet/>
      <dgm:spPr/>
      <dgm:t>
        <a:bodyPr/>
        <a:lstStyle/>
        <a:p>
          <a:endParaRPr lang="en-GB" b="1">
            <a:latin typeface="+mj-lt"/>
          </a:endParaRPr>
        </a:p>
      </dgm:t>
    </dgm:pt>
    <dgm:pt modelId="{E026C604-A760-46B1-9E2F-07F60EF4213C}">
      <dgm:prSet phldrT="[Text]" custT="1"/>
      <dgm:spPr>
        <a:solidFill>
          <a:schemeClr val="accent3">
            <a:lumMod val="60000"/>
            <a:lumOff val="40000"/>
          </a:schemeClr>
        </a:solidFill>
      </dgm:spPr>
      <dgm:t>
        <a:bodyPr/>
        <a:lstStyle/>
        <a:p>
          <a:r>
            <a:rPr lang="en-GB" sz="2000" b="1" dirty="0">
              <a:solidFill>
                <a:sysClr val="windowText" lastClr="000000"/>
              </a:solidFill>
              <a:latin typeface="+mj-lt"/>
            </a:rPr>
            <a:t>Advocacy</a:t>
          </a:r>
        </a:p>
      </dgm:t>
    </dgm:pt>
    <dgm:pt modelId="{8A760A18-9E3C-470B-A73E-5C55A8837027}" type="parTrans" cxnId="{F518B007-EE87-4FAC-B810-B12BF2B0E7F5}">
      <dgm:prSet/>
      <dgm:spPr/>
      <dgm:t>
        <a:bodyPr/>
        <a:lstStyle/>
        <a:p>
          <a:endParaRPr lang="en-GB">
            <a:latin typeface="+mj-lt"/>
          </a:endParaRPr>
        </a:p>
      </dgm:t>
    </dgm:pt>
    <dgm:pt modelId="{5365A530-1B50-46F6-B8B1-85CCDE6F37A9}" type="sibTrans" cxnId="{F518B007-EE87-4FAC-B810-B12BF2B0E7F5}">
      <dgm:prSet/>
      <dgm:spPr/>
      <dgm:t>
        <a:bodyPr/>
        <a:lstStyle/>
        <a:p>
          <a:endParaRPr lang="en-GB" b="1">
            <a:latin typeface="+mj-lt"/>
          </a:endParaRPr>
        </a:p>
      </dgm:t>
    </dgm:pt>
    <dgm:pt modelId="{027EAB29-ADC4-4FAC-8FD5-AC9AE6A79E18}">
      <dgm:prSet custT="1"/>
      <dgm:spPr>
        <a:solidFill>
          <a:schemeClr val="accent3">
            <a:lumMod val="60000"/>
            <a:lumOff val="40000"/>
          </a:schemeClr>
        </a:solidFill>
      </dgm:spPr>
      <dgm:t>
        <a:bodyPr/>
        <a:lstStyle/>
        <a:p>
          <a:r>
            <a:rPr lang="en-GB" sz="1800" b="1" dirty="0">
              <a:solidFill>
                <a:sysClr val="windowText" lastClr="000000"/>
              </a:solidFill>
              <a:latin typeface="+mj-lt"/>
            </a:rPr>
            <a:t>Innovation </a:t>
          </a:r>
        </a:p>
        <a:p>
          <a:r>
            <a:rPr lang="en-GB" sz="1800" b="1" dirty="0">
              <a:solidFill>
                <a:sysClr val="windowText" lastClr="000000"/>
              </a:solidFill>
              <a:latin typeface="+mj-lt"/>
            </a:rPr>
            <a:t>and </a:t>
          </a:r>
        </a:p>
        <a:p>
          <a:r>
            <a:rPr lang="en-GB" sz="1800" b="1" dirty="0">
              <a:solidFill>
                <a:sysClr val="windowText" lastClr="000000"/>
              </a:solidFill>
              <a:latin typeface="+mj-lt"/>
            </a:rPr>
            <a:t>Research</a:t>
          </a:r>
        </a:p>
      </dgm:t>
    </dgm:pt>
    <dgm:pt modelId="{7394F5A3-2CB4-4F26-8CCC-889645F6CEA0}" type="parTrans" cxnId="{784DA727-3614-4FB3-91ED-8AA13B46B568}">
      <dgm:prSet/>
      <dgm:spPr/>
      <dgm:t>
        <a:bodyPr/>
        <a:lstStyle/>
        <a:p>
          <a:endParaRPr lang="en-GB">
            <a:latin typeface="+mj-lt"/>
          </a:endParaRPr>
        </a:p>
      </dgm:t>
    </dgm:pt>
    <dgm:pt modelId="{36046130-14BA-4439-A9FA-8FDFF63008C4}" type="sibTrans" cxnId="{784DA727-3614-4FB3-91ED-8AA13B46B568}">
      <dgm:prSet/>
      <dgm:spPr/>
      <dgm:t>
        <a:bodyPr/>
        <a:lstStyle/>
        <a:p>
          <a:endParaRPr lang="en-GB" b="1">
            <a:latin typeface="+mj-lt"/>
          </a:endParaRPr>
        </a:p>
      </dgm:t>
    </dgm:pt>
    <dgm:pt modelId="{FBD5960E-B1DA-4FD1-AF55-C5DB22BDD250}">
      <dgm:prSet custT="1"/>
      <dgm:spPr>
        <a:solidFill>
          <a:schemeClr val="accent3">
            <a:lumMod val="60000"/>
            <a:lumOff val="40000"/>
          </a:schemeClr>
        </a:solidFill>
      </dgm:spPr>
      <dgm:t>
        <a:bodyPr/>
        <a:lstStyle/>
        <a:p>
          <a:r>
            <a:rPr lang="en-GB" sz="1700" b="1" dirty="0">
              <a:solidFill>
                <a:sysClr val="windowText" lastClr="000000"/>
              </a:solidFill>
              <a:latin typeface="+mj-lt"/>
            </a:rPr>
            <a:t>Monitoring and </a:t>
          </a:r>
        </a:p>
        <a:p>
          <a:r>
            <a:rPr lang="en-GB" sz="1700" b="1" dirty="0">
              <a:solidFill>
                <a:sysClr val="windowText" lastClr="000000"/>
              </a:solidFill>
              <a:latin typeface="+mj-lt"/>
            </a:rPr>
            <a:t>Evaluation</a:t>
          </a:r>
        </a:p>
      </dgm:t>
    </dgm:pt>
    <dgm:pt modelId="{A1B392EF-B64C-4B3E-B324-CFE52B156AE2}" type="parTrans" cxnId="{A9A331F1-A0D0-4F16-8F83-E3F7B4FD8B63}">
      <dgm:prSet/>
      <dgm:spPr/>
      <dgm:t>
        <a:bodyPr/>
        <a:lstStyle/>
        <a:p>
          <a:endParaRPr lang="en-GB">
            <a:latin typeface="+mj-lt"/>
          </a:endParaRPr>
        </a:p>
      </dgm:t>
    </dgm:pt>
    <dgm:pt modelId="{68980BBA-F1C3-4D65-94D8-A53FD6B4DA69}" type="sibTrans" cxnId="{A9A331F1-A0D0-4F16-8F83-E3F7B4FD8B63}">
      <dgm:prSet/>
      <dgm:spPr/>
      <dgm:t>
        <a:bodyPr/>
        <a:lstStyle/>
        <a:p>
          <a:endParaRPr lang="en-GB" b="1">
            <a:latin typeface="+mj-lt"/>
          </a:endParaRPr>
        </a:p>
      </dgm:t>
    </dgm:pt>
    <dgm:pt modelId="{D2287DE7-772F-46D6-ACAC-57456BBF54D1}" type="pres">
      <dgm:prSet presAssocID="{864F99CA-230F-4D12-B149-16920110485A}" presName="Name0" presStyleCnt="0">
        <dgm:presLayoutVars>
          <dgm:chMax val="1"/>
          <dgm:dir/>
          <dgm:animLvl val="ctr"/>
          <dgm:resizeHandles val="exact"/>
        </dgm:presLayoutVars>
      </dgm:prSet>
      <dgm:spPr/>
      <dgm:t>
        <a:bodyPr/>
        <a:lstStyle/>
        <a:p>
          <a:endParaRPr lang="en-GB"/>
        </a:p>
      </dgm:t>
    </dgm:pt>
    <dgm:pt modelId="{19C34BC6-F9B6-420A-B5D9-6A879C1FCE16}" type="pres">
      <dgm:prSet presAssocID="{24505468-CFCC-45AB-8791-A1A1413A8D1B}" presName="centerShape" presStyleLbl="node0" presStyleIdx="0" presStyleCnt="1"/>
      <dgm:spPr/>
      <dgm:t>
        <a:bodyPr/>
        <a:lstStyle/>
        <a:p>
          <a:endParaRPr lang="en-GB"/>
        </a:p>
      </dgm:t>
    </dgm:pt>
    <dgm:pt modelId="{2959A4FD-E0A0-4118-AAF4-E2BBB058BDF4}" type="pres">
      <dgm:prSet presAssocID="{2F49F740-69C8-4314-8D48-4CD52265B68F}" presName="node" presStyleLbl="node1" presStyleIdx="0" presStyleCnt="5" custRadScaleRad="100172" custRadScaleInc="-8824">
        <dgm:presLayoutVars>
          <dgm:bulletEnabled val="1"/>
        </dgm:presLayoutVars>
      </dgm:prSet>
      <dgm:spPr/>
      <dgm:t>
        <a:bodyPr/>
        <a:lstStyle/>
        <a:p>
          <a:endParaRPr lang="en-GB"/>
        </a:p>
      </dgm:t>
    </dgm:pt>
    <dgm:pt modelId="{981BE537-2569-40EC-87BA-4655FBC4E061}" type="pres">
      <dgm:prSet presAssocID="{2F49F740-69C8-4314-8D48-4CD52265B68F}" presName="dummy" presStyleCnt="0"/>
      <dgm:spPr/>
    </dgm:pt>
    <dgm:pt modelId="{68525D29-BB66-41B2-9BC7-354F91C37089}" type="pres">
      <dgm:prSet presAssocID="{72DEE69A-3F31-4551-A283-5054C87C731B}" presName="sibTrans" presStyleLbl="sibTrans2D1" presStyleIdx="0" presStyleCnt="5"/>
      <dgm:spPr/>
      <dgm:t>
        <a:bodyPr/>
        <a:lstStyle/>
        <a:p>
          <a:endParaRPr lang="en-GB"/>
        </a:p>
      </dgm:t>
    </dgm:pt>
    <dgm:pt modelId="{59914A98-D82D-4355-9EB4-6DF640550E29}" type="pres">
      <dgm:prSet presAssocID="{027EAB29-ADC4-4FAC-8FD5-AC9AE6A79E18}" presName="node" presStyleLbl="node1" presStyleIdx="1" presStyleCnt="5" custRadScaleRad="96519" custRadScaleInc="-3074">
        <dgm:presLayoutVars>
          <dgm:bulletEnabled val="1"/>
        </dgm:presLayoutVars>
      </dgm:prSet>
      <dgm:spPr/>
      <dgm:t>
        <a:bodyPr/>
        <a:lstStyle/>
        <a:p>
          <a:endParaRPr lang="en-GB"/>
        </a:p>
      </dgm:t>
    </dgm:pt>
    <dgm:pt modelId="{E58ED2E3-14A5-4661-BBCB-BAC1B84A2D46}" type="pres">
      <dgm:prSet presAssocID="{027EAB29-ADC4-4FAC-8FD5-AC9AE6A79E18}" presName="dummy" presStyleCnt="0"/>
      <dgm:spPr/>
    </dgm:pt>
    <dgm:pt modelId="{E36C936B-43D8-4EFE-94D0-BC818F7F9D34}" type="pres">
      <dgm:prSet presAssocID="{36046130-14BA-4439-A9FA-8FDFF63008C4}" presName="sibTrans" presStyleLbl="sibTrans2D1" presStyleIdx="1" presStyleCnt="5"/>
      <dgm:spPr/>
      <dgm:t>
        <a:bodyPr/>
        <a:lstStyle/>
        <a:p>
          <a:endParaRPr lang="en-GB"/>
        </a:p>
      </dgm:t>
    </dgm:pt>
    <dgm:pt modelId="{4A1C6E14-51D4-4FB4-8227-CC92F6ABA7BB}" type="pres">
      <dgm:prSet presAssocID="{FBD5960E-B1DA-4FD1-AF55-C5DB22BDD250}" presName="node" presStyleLbl="node1" presStyleIdx="2" presStyleCnt="5" custRadScaleRad="97784" custRadScaleInc="7164">
        <dgm:presLayoutVars>
          <dgm:bulletEnabled val="1"/>
        </dgm:presLayoutVars>
      </dgm:prSet>
      <dgm:spPr/>
      <dgm:t>
        <a:bodyPr/>
        <a:lstStyle/>
        <a:p>
          <a:endParaRPr lang="en-GB"/>
        </a:p>
      </dgm:t>
    </dgm:pt>
    <dgm:pt modelId="{4804DE90-4B2E-470F-BF26-846369F28220}" type="pres">
      <dgm:prSet presAssocID="{FBD5960E-B1DA-4FD1-AF55-C5DB22BDD250}" presName="dummy" presStyleCnt="0"/>
      <dgm:spPr/>
    </dgm:pt>
    <dgm:pt modelId="{6D436CBD-662E-44DE-B03D-AA270E6176F1}" type="pres">
      <dgm:prSet presAssocID="{68980BBA-F1C3-4D65-94D8-A53FD6B4DA69}" presName="sibTrans" presStyleLbl="sibTrans2D1" presStyleIdx="2" presStyleCnt="5"/>
      <dgm:spPr/>
      <dgm:t>
        <a:bodyPr/>
        <a:lstStyle/>
        <a:p>
          <a:endParaRPr lang="en-GB"/>
        </a:p>
      </dgm:t>
    </dgm:pt>
    <dgm:pt modelId="{57CD4C67-E243-4EC5-812B-D0F5DFFF558C}" type="pres">
      <dgm:prSet presAssocID="{23923558-5001-466C-AFB3-7BF8F9212060}" presName="node" presStyleLbl="node1" presStyleIdx="3" presStyleCnt="5" custRadScaleRad="102138" custRadScaleInc="7144">
        <dgm:presLayoutVars>
          <dgm:bulletEnabled val="1"/>
        </dgm:presLayoutVars>
      </dgm:prSet>
      <dgm:spPr/>
      <dgm:t>
        <a:bodyPr/>
        <a:lstStyle/>
        <a:p>
          <a:endParaRPr lang="en-GB"/>
        </a:p>
      </dgm:t>
    </dgm:pt>
    <dgm:pt modelId="{6FA0CE09-72A4-42E5-9A45-5C573EB85B30}" type="pres">
      <dgm:prSet presAssocID="{23923558-5001-466C-AFB3-7BF8F9212060}" presName="dummy" presStyleCnt="0"/>
      <dgm:spPr/>
    </dgm:pt>
    <dgm:pt modelId="{171CE387-3303-4BE4-A8A8-5EA277E8528E}" type="pres">
      <dgm:prSet presAssocID="{FF795BFD-E493-4250-80E0-27A1B553F689}" presName="sibTrans" presStyleLbl="sibTrans2D1" presStyleIdx="3" presStyleCnt="5"/>
      <dgm:spPr/>
      <dgm:t>
        <a:bodyPr/>
        <a:lstStyle/>
        <a:p>
          <a:endParaRPr lang="en-GB"/>
        </a:p>
      </dgm:t>
    </dgm:pt>
    <dgm:pt modelId="{6BE17897-FD13-4B34-9931-93B6F8FF10A0}" type="pres">
      <dgm:prSet presAssocID="{E026C604-A760-46B1-9E2F-07F60EF4213C}" presName="node" presStyleLbl="node1" presStyleIdx="4" presStyleCnt="5" custRadScaleRad="103558" custRadScaleInc="-2410">
        <dgm:presLayoutVars>
          <dgm:bulletEnabled val="1"/>
        </dgm:presLayoutVars>
      </dgm:prSet>
      <dgm:spPr/>
      <dgm:t>
        <a:bodyPr/>
        <a:lstStyle/>
        <a:p>
          <a:endParaRPr lang="en-GB"/>
        </a:p>
      </dgm:t>
    </dgm:pt>
    <dgm:pt modelId="{4C5CFDD9-B34A-483A-948E-A9E987DAA15C}" type="pres">
      <dgm:prSet presAssocID="{E026C604-A760-46B1-9E2F-07F60EF4213C}" presName="dummy" presStyleCnt="0"/>
      <dgm:spPr/>
    </dgm:pt>
    <dgm:pt modelId="{30C45EA0-8C1B-46B6-9B29-897385FF5A66}" type="pres">
      <dgm:prSet presAssocID="{5365A530-1B50-46F6-B8B1-85CCDE6F37A9}" presName="sibTrans" presStyleLbl="sibTrans2D1" presStyleIdx="4" presStyleCnt="5" custLinFactNeighborX="-1676" custLinFactNeighborY="1617"/>
      <dgm:spPr/>
      <dgm:t>
        <a:bodyPr/>
        <a:lstStyle/>
        <a:p>
          <a:endParaRPr lang="en-GB"/>
        </a:p>
      </dgm:t>
    </dgm:pt>
  </dgm:ptLst>
  <dgm:cxnLst>
    <dgm:cxn modelId="{F518B007-EE87-4FAC-B810-B12BF2B0E7F5}" srcId="{24505468-CFCC-45AB-8791-A1A1413A8D1B}" destId="{E026C604-A760-46B1-9E2F-07F60EF4213C}" srcOrd="4" destOrd="0" parTransId="{8A760A18-9E3C-470B-A73E-5C55A8837027}" sibTransId="{5365A530-1B50-46F6-B8B1-85CCDE6F37A9}"/>
    <dgm:cxn modelId="{1218A672-5DA8-46FF-A526-0027A3F72DBE}" srcId="{24505468-CFCC-45AB-8791-A1A1413A8D1B}" destId="{23923558-5001-466C-AFB3-7BF8F9212060}" srcOrd="3" destOrd="0" parTransId="{7E88765A-4865-45A6-9566-AD9001B79F27}" sibTransId="{FF795BFD-E493-4250-80E0-27A1B553F689}"/>
    <dgm:cxn modelId="{5506EDE5-DBED-48F7-A41A-217B62049A9F}" type="presOf" srcId="{5365A530-1B50-46F6-B8B1-85CCDE6F37A9}" destId="{30C45EA0-8C1B-46B6-9B29-897385FF5A66}" srcOrd="0" destOrd="0" presId="urn:microsoft.com/office/officeart/2005/8/layout/radial6"/>
    <dgm:cxn modelId="{DEDCE651-E6C5-4D7D-927B-F775C5C0D83F}" type="presOf" srcId="{FF795BFD-E493-4250-80E0-27A1B553F689}" destId="{171CE387-3303-4BE4-A8A8-5EA277E8528E}" srcOrd="0" destOrd="0" presId="urn:microsoft.com/office/officeart/2005/8/layout/radial6"/>
    <dgm:cxn modelId="{1EC30FB2-C7E0-4D7F-9358-D0381238A6F4}" type="presOf" srcId="{2F49F740-69C8-4314-8D48-4CD52265B68F}" destId="{2959A4FD-E0A0-4118-AAF4-E2BBB058BDF4}" srcOrd="0" destOrd="0" presId="urn:microsoft.com/office/officeart/2005/8/layout/radial6"/>
    <dgm:cxn modelId="{A300FAC7-955B-4F35-9005-0079F66992F2}" type="presOf" srcId="{24505468-CFCC-45AB-8791-A1A1413A8D1B}" destId="{19C34BC6-F9B6-420A-B5D9-6A879C1FCE16}" srcOrd="0" destOrd="0" presId="urn:microsoft.com/office/officeart/2005/8/layout/radial6"/>
    <dgm:cxn modelId="{3330E863-E907-4644-9206-16B7A7E4E103}" type="presOf" srcId="{FBD5960E-B1DA-4FD1-AF55-C5DB22BDD250}" destId="{4A1C6E14-51D4-4FB4-8227-CC92F6ABA7BB}" srcOrd="0" destOrd="0" presId="urn:microsoft.com/office/officeart/2005/8/layout/radial6"/>
    <dgm:cxn modelId="{A7EBD0F6-84C3-445A-B3A8-E0FA24B6FF1E}" type="presOf" srcId="{72DEE69A-3F31-4551-A283-5054C87C731B}" destId="{68525D29-BB66-41B2-9BC7-354F91C37089}" srcOrd="0" destOrd="0" presId="urn:microsoft.com/office/officeart/2005/8/layout/radial6"/>
    <dgm:cxn modelId="{784DA727-3614-4FB3-91ED-8AA13B46B568}" srcId="{24505468-CFCC-45AB-8791-A1A1413A8D1B}" destId="{027EAB29-ADC4-4FAC-8FD5-AC9AE6A79E18}" srcOrd="1" destOrd="0" parTransId="{7394F5A3-2CB4-4F26-8CCC-889645F6CEA0}" sibTransId="{36046130-14BA-4439-A9FA-8FDFF63008C4}"/>
    <dgm:cxn modelId="{B5376CBA-6261-4CBE-BC4F-9BE25595EF36}" type="presOf" srcId="{027EAB29-ADC4-4FAC-8FD5-AC9AE6A79E18}" destId="{59914A98-D82D-4355-9EB4-6DF640550E29}" srcOrd="0" destOrd="0" presId="urn:microsoft.com/office/officeart/2005/8/layout/radial6"/>
    <dgm:cxn modelId="{9F6CBD58-3DAB-4298-9A30-25D43587D0F8}" type="presOf" srcId="{E026C604-A760-46B1-9E2F-07F60EF4213C}" destId="{6BE17897-FD13-4B34-9931-93B6F8FF10A0}" srcOrd="0" destOrd="0" presId="urn:microsoft.com/office/officeart/2005/8/layout/radial6"/>
    <dgm:cxn modelId="{FB068BEF-F851-4C21-9627-3DC36E1CB162}" srcId="{24505468-CFCC-45AB-8791-A1A1413A8D1B}" destId="{2F49F740-69C8-4314-8D48-4CD52265B68F}" srcOrd="0" destOrd="0" parTransId="{7439C91E-20B6-4AC6-BAFC-93B6FBADD6C7}" sibTransId="{72DEE69A-3F31-4551-A283-5054C87C731B}"/>
    <dgm:cxn modelId="{795E5917-4896-4565-8E54-9BC951EAD343}" type="presOf" srcId="{864F99CA-230F-4D12-B149-16920110485A}" destId="{D2287DE7-772F-46D6-ACAC-57456BBF54D1}" srcOrd="0" destOrd="0" presId="urn:microsoft.com/office/officeart/2005/8/layout/radial6"/>
    <dgm:cxn modelId="{A9A331F1-A0D0-4F16-8F83-E3F7B4FD8B63}" srcId="{24505468-CFCC-45AB-8791-A1A1413A8D1B}" destId="{FBD5960E-B1DA-4FD1-AF55-C5DB22BDD250}" srcOrd="2" destOrd="0" parTransId="{A1B392EF-B64C-4B3E-B324-CFE52B156AE2}" sibTransId="{68980BBA-F1C3-4D65-94D8-A53FD6B4DA69}"/>
    <dgm:cxn modelId="{61699598-4187-45CD-BF47-00C5E34EC822}" type="presOf" srcId="{23923558-5001-466C-AFB3-7BF8F9212060}" destId="{57CD4C67-E243-4EC5-812B-D0F5DFFF558C}" srcOrd="0" destOrd="0" presId="urn:microsoft.com/office/officeart/2005/8/layout/radial6"/>
    <dgm:cxn modelId="{68D8F06B-91C5-43EE-A105-BFCCA1B4A58D}" type="presOf" srcId="{68980BBA-F1C3-4D65-94D8-A53FD6B4DA69}" destId="{6D436CBD-662E-44DE-B03D-AA270E6176F1}" srcOrd="0" destOrd="0" presId="urn:microsoft.com/office/officeart/2005/8/layout/radial6"/>
    <dgm:cxn modelId="{A2FC30A9-737C-4021-A8B9-A9C6AB1311BB}" srcId="{864F99CA-230F-4D12-B149-16920110485A}" destId="{24505468-CFCC-45AB-8791-A1A1413A8D1B}" srcOrd="0" destOrd="0" parTransId="{74C0C9C1-59BC-4BF1-8EC1-702049F5688B}" sibTransId="{BE083F1D-B216-4699-8727-5B7343831AF5}"/>
    <dgm:cxn modelId="{9FC33532-258D-474E-A499-05E3F0CE8226}" type="presOf" srcId="{36046130-14BA-4439-A9FA-8FDFF63008C4}" destId="{E36C936B-43D8-4EFE-94D0-BC818F7F9D34}" srcOrd="0" destOrd="0" presId="urn:microsoft.com/office/officeart/2005/8/layout/radial6"/>
    <dgm:cxn modelId="{82891133-9478-4D96-93CA-7184F7C882A5}" type="presParOf" srcId="{D2287DE7-772F-46D6-ACAC-57456BBF54D1}" destId="{19C34BC6-F9B6-420A-B5D9-6A879C1FCE16}" srcOrd="0" destOrd="0" presId="urn:microsoft.com/office/officeart/2005/8/layout/radial6"/>
    <dgm:cxn modelId="{5E7C00F7-B2D8-4DC4-B9BA-BCA30E23E8CE}" type="presParOf" srcId="{D2287DE7-772F-46D6-ACAC-57456BBF54D1}" destId="{2959A4FD-E0A0-4118-AAF4-E2BBB058BDF4}" srcOrd="1" destOrd="0" presId="urn:microsoft.com/office/officeart/2005/8/layout/radial6"/>
    <dgm:cxn modelId="{3D485232-0B83-4F7E-ABAA-D740DF298DD9}" type="presParOf" srcId="{D2287DE7-772F-46D6-ACAC-57456BBF54D1}" destId="{981BE537-2569-40EC-87BA-4655FBC4E061}" srcOrd="2" destOrd="0" presId="urn:microsoft.com/office/officeart/2005/8/layout/radial6"/>
    <dgm:cxn modelId="{173DD5EC-67EB-4593-A184-4F74F2C538B1}" type="presParOf" srcId="{D2287DE7-772F-46D6-ACAC-57456BBF54D1}" destId="{68525D29-BB66-41B2-9BC7-354F91C37089}" srcOrd="3" destOrd="0" presId="urn:microsoft.com/office/officeart/2005/8/layout/radial6"/>
    <dgm:cxn modelId="{3D4DEE47-2E47-42DB-B79C-0992BBE9F415}" type="presParOf" srcId="{D2287DE7-772F-46D6-ACAC-57456BBF54D1}" destId="{59914A98-D82D-4355-9EB4-6DF640550E29}" srcOrd="4" destOrd="0" presId="urn:microsoft.com/office/officeart/2005/8/layout/radial6"/>
    <dgm:cxn modelId="{A46AC378-4098-4F60-B339-56C14BA61186}" type="presParOf" srcId="{D2287DE7-772F-46D6-ACAC-57456BBF54D1}" destId="{E58ED2E3-14A5-4661-BBCB-BAC1B84A2D46}" srcOrd="5" destOrd="0" presId="urn:microsoft.com/office/officeart/2005/8/layout/radial6"/>
    <dgm:cxn modelId="{5240D129-EC6B-4AEE-8F9E-3935B10C5B23}" type="presParOf" srcId="{D2287DE7-772F-46D6-ACAC-57456BBF54D1}" destId="{E36C936B-43D8-4EFE-94D0-BC818F7F9D34}" srcOrd="6" destOrd="0" presId="urn:microsoft.com/office/officeart/2005/8/layout/radial6"/>
    <dgm:cxn modelId="{0392E22C-A55A-44F0-B37B-8F5969756624}" type="presParOf" srcId="{D2287DE7-772F-46D6-ACAC-57456BBF54D1}" destId="{4A1C6E14-51D4-4FB4-8227-CC92F6ABA7BB}" srcOrd="7" destOrd="0" presId="urn:microsoft.com/office/officeart/2005/8/layout/radial6"/>
    <dgm:cxn modelId="{9D91B7E7-17A6-4445-BDC4-0E54EC5F5CFF}" type="presParOf" srcId="{D2287DE7-772F-46D6-ACAC-57456BBF54D1}" destId="{4804DE90-4B2E-470F-BF26-846369F28220}" srcOrd="8" destOrd="0" presId="urn:microsoft.com/office/officeart/2005/8/layout/radial6"/>
    <dgm:cxn modelId="{2082E413-F460-4D3A-AE21-2124F2C85A83}" type="presParOf" srcId="{D2287DE7-772F-46D6-ACAC-57456BBF54D1}" destId="{6D436CBD-662E-44DE-B03D-AA270E6176F1}" srcOrd="9" destOrd="0" presId="urn:microsoft.com/office/officeart/2005/8/layout/radial6"/>
    <dgm:cxn modelId="{9A4D16DD-A333-43EE-B54E-37B840C21333}" type="presParOf" srcId="{D2287DE7-772F-46D6-ACAC-57456BBF54D1}" destId="{57CD4C67-E243-4EC5-812B-D0F5DFFF558C}" srcOrd="10" destOrd="0" presId="urn:microsoft.com/office/officeart/2005/8/layout/radial6"/>
    <dgm:cxn modelId="{CBEEFF72-1873-4C66-AB12-7370163B9A0D}" type="presParOf" srcId="{D2287DE7-772F-46D6-ACAC-57456BBF54D1}" destId="{6FA0CE09-72A4-42E5-9A45-5C573EB85B30}" srcOrd="11" destOrd="0" presId="urn:microsoft.com/office/officeart/2005/8/layout/radial6"/>
    <dgm:cxn modelId="{591B3D12-AD1A-40CE-A418-DB2BF2EF1021}" type="presParOf" srcId="{D2287DE7-772F-46D6-ACAC-57456BBF54D1}" destId="{171CE387-3303-4BE4-A8A8-5EA277E8528E}" srcOrd="12" destOrd="0" presId="urn:microsoft.com/office/officeart/2005/8/layout/radial6"/>
    <dgm:cxn modelId="{E53D2F1D-4C2B-4A71-9B2F-AAB6163C7652}" type="presParOf" srcId="{D2287DE7-772F-46D6-ACAC-57456BBF54D1}" destId="{6BE17897-FD13-4B34-9931-93B6F8FF10A0}" srcOrd="13" destOrd="0" presId="urn:microsoft.com/office/officeart/2005/8/layout/radial6"/>
    <dgm:cxn modelId="{6A5A2B49-E168-400A-AB08-8064164632C0}" type="presParOf" srcId="{D2287DE7-772F-46D6-ACAC-57456BBF54D1}" destId="{4C5CFDD9-B34A-483A-948E-A9E987DAA15C}" srcOrd="14" destOrd="0" presId="urn:microsoft.com/office/officeart/2005/8/layout/radial6"/>
    <dgm:cxn modelId="{74A60AE3-08E0-4030-94AC-70547810EA2A}" type="presParOf" srcId="{D2287DE7-772F-46D6-ACAC-57456BBF54D1}" destId="{30C45EA0-8C1B-46B6-9B29-897385FF5A6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D06AA8-DD21-442F-9DD0-AF8E9588D748}"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GB"/>
        </a:p>
      </dgm:t>
    </dgm:pt>
    <dgm:pt modelId="{99113841-4EE3-4E8A-89C6-4214F10B4CF3}">
      <dgm:prSet phldrT="[Text]"/>
      <dgm:spPr/>
      <dgm:t>
        <a:bodyPr/>
        <a:lstStyle/>
        <a:p>
          <a:r>
            <a:rPr lang="en-US" dirty="0" smtClean="0"/>
            <a:t>Resilient community</a:t>
          </a:r>
          <a:endParaRPr lang="en-GB" dirty="0"/>
        </a:p>
      </dgm:t>
    </dgm:pt>
    <dgm:pt modelId="{2599FCCC-33FB-42DB-BD00-5C18B08F969C}" type="parTrans" cxnId="{9904A6CD-045F-4DC0-9BC7-FF736E25B6AB}">
      <dgm:prSet/>
      <dgm:spPr/>
      <dgm:t>
        <a:bodyPr/>
        <a:lstStyle/>
        <a:p>
          <a:endParaRPr lang="en-GB"/>
        </a:p>
      </dgm:t>
    </dgm:pt>
    <dgm:pt modelId="{73F587EC-57FE-40EF-9F96-96DE999A3858}" type="sibTrans" cxnId="{9904A6CD-045F-4DC0-9BC7-FF736E25B6AB}">
      <dgm:prSet/>
      <dgm:spPr/>
      <dgm:t>
        <a:bodyPr/>
        <a:lstStyle/>
        <a:p>
          <a:endParaRPr lang="en-GB"/>
        </a:p>
      </dgm:t>
    </dgm:pt>
    <dgm:pt modelId="{6333F92F-4C1F-45FE-8901-6B955DA86B69}">
      <dgm:prSet phldrT="[Text]"/>
      <dgm:spPr/>
      <dgm:t>
        <a:bodyPr/>
        <a:lstStyle/>
        <a:p>
          <a:r>
            <a:rPr lang="en-US" dirty="0" smtClean="0"/>
            <a:t>DM/DRR</a:t>
          </a:r>
          <a:endParaRPr lang="en-GB" dirty="0"/>
        </a:p>
      </dgm:t>
    </dgm:pt>
    <dgm:pt modelId="{47833F8E-31A9-4B95-B37A-83EDA2781533}" type="parTrans" cxnId="{C475063E-5B3A-4BA4-B43A-AB1C5A9B1C9F}">
      <dgm:prSet/>
      <dgm:spPr/>
      <dgm:t>
        <a:bodyPr/>
        <a:lstStyle/>
        <a:p>
          <a:endParaRPr lang="en-GB"/>
        </a:p>
      </dgm:t>
    </dgm:pt>
    <dgm:pt modelId="{8A39CDF3-33A8-4BB7-A7DB-D0DB3F3B72C2}" type="sibTrans" cxnId="{C475063E-5B3A-4BA4-B43A-AB1C5A9B1C9F}">
      <dgm:prSet/>
      <dgm:spPr/>
      <dgm:t>
        <a:bodyPr/>
        <a:lstStyle/>
        <a:p>
          <a:endParaRPr lang="en-GB" dirty="0"/>
        </a:p>
      </dgm:t>
    </dgm:pt>
    <dgm:pt modelId="{82F50322-8C4F-482D-A6B2-33CD8BDD32BE}">
      <dgm:prSet phldrT="[Text]"/>
      <dgm:spPr/>
      <dgm:t>
        <a:bodyPr/>
        <a:lstStyle/>
        <a:p>
          <a:r>
            <a:rPr lang="en-US" dirty="0" smtClean="0"/>
            <a:t>Health</a:t>
          </a:r>
          <a:endParaRPr lang="en-GB" dirty="0"/>
        </a:p>
      </dgm:t>
    </dgm:pt>
    <dgm:pt modelId="{FE65941D-CE9E-4446-9A4F-B5DB48FF48DA}" type="parTrans" cxnId="{B02E3554-0E82-4D5A-B9A4-255761D3A82E}">
      <dgm:prSet/>
      <dgm:spPr/>
      <dgm:t>
        <a:bodyPr/>
        <a:lstStyle/>
        <a:p>
          <a:endParaRPr lang="en-GB"/>
        </a:p>
      </dgm:t>
    </dgm:pt>
    <dgm:pt modelId="{A52000F8-AB4C-4B94-8504-2514AE6FD70D}" type="sibTrans" cxnId="{B02E3554-0E82-4D5A-B9A4-255761D3A82E}">
      <dgm:prSet/>
      <dgm:spPr/>
      <dgm:t>
        <a:bodyPr/>
        <a:lstStyle/>
        <a:p>
          <a:endParaRPr lang="en-GB" dirty="0"/>
        </a:p>
      </dgm:t>
    </dgm:pt>
    <dgm:pt modelId="{248E2D0B-2F5C-423E-A809-24BD558490A6}">
      <dgm:prSet phldrT="[Text]"/>
      <dgm:spPr/>
      <dgm:t>
        <a:bodyPr/>
        <a:lstStyle/>
        <a:p>
          <a:r>
            <a:rPr lang="en-US" dirty="0" err="1" smtClean="0"/>
            <a:t>Watsan</a:t>
          </a:r>
          <a:endParaRPr lang="en-GB" dirty="0"/>
        </a:p>
      </dgm:t>
    </dgm:pt>
    <dgm:pt modelId="{48DDB8CC-3A32-4ED8-9C25-B4F4C4219384}" type="parTrans" cxnId="{23632F02-F2BE-4B11-8E58-161FF86C342A}">
      <dgm:prSet/>
      <dgm:spPr/>
      <dgm:t>
        <a:bodyPr/>
        <a:lstStyle/>
        <a:p>
          <a:endParaRPr lang="en-GB"/>
        </a:p>
      </dgm:t>
    </dgm:pt>
    <dgm:pt modelId="{936E2AA8-5CAF-45CA-9019-DA71579A4A50}" type="sibTrans" cxnId="{23632F02-F2BE-4B11-8E58-161FF86C342A}">
      <dgm:prSet/>
      <dgm:spPr/>
      <dgm:t>
        <a:bodyPr/>
        <a:lstStyle/>
        <a:p>
          <a:endParaRPr lang="en-GB" dirty="0"/>
        </a:p>
      </dgm:t>
    </dgm:pt>
    <dgm:pt modelId="{3A52341F-FFAC-4837-97E9-34E356D2C8F2}">
      <dgm:prSet phldrT="[Text]"/>
      <dgm:spPr/>
      <dgm:t>
        <a:bodyPr/>
        <a:lstStyle/>
        <a:p>
          <a:r>
            <a:rPr lang="en-US" dirty="0" smtClean="0"/>
            <a:t>Livelihood</a:t>
          </a:r>
          <a:endParaRPr lang="en-GB" dirty="0"/>
        </a:p>
      </dgm:t>
    </dgm:pt>
    <dgm:pt modelId="{957DDEED-F1EC-4C1C-84A7-1E402C4B96EF}" type="parTrans" cxnId="{BF16B3C9-8D13-4DCD-BA1A-AD946EBF0C6C}">
      <dgm:prSet/>
      <dgm:spPr/>
      <dgm:t>
        <a:bodyPr/>
        <a:lstStyle/>
        <a:p>
          <a:endParaRPr lang="en-GB"/>
        </a:p>
      </dgm:t>
    </dgm:pt>
    <dgm:pt modelId="{69475394-B357-4E11-9305-51F9E2B866DE}" type="sibTrans" cxnId="{BF16B3C9-8D13-4DCD-BA1A-AD946EBF0C6C}">
      <dgm:prSet/>
      <dgm:spPr/>
      <dgm:t>
        <a:bodyPr/>
        <a:lstStyle/>
        <a:p>
          <a:endParaRPr lang="en-GB" dirty="0"/>
        </a:p>
      </dgm:t>
    </dgm:pt>
    <dgm:pt modelId="{440C3E4D-163E-4630-8BBD-91D9EECFCDA0}">
      <dgm:prSet/>
      <dgm:spPr/>
      <dgm:t>
        <a:bodyPr/>
        <a:lstStyle/>
        <a:p>
          <a:r>
            <a:rPr lang="en-US" dirty="0" smtClean="0"/>
            <a:t>Shelter</a:t>
          </a:r>
          <a:endParaRPr lang="en-GB" dirty="0"/>
        </a:p>
      </dgm:t>
    </dgm:pt>
    <dgm:pt modelId="{5174AEB7-560B-4386-BEE0-755B0035EAA1}" type="parTrans" cxnId="{21EE7926-255B-4BD2-B8B7-DB90148D4133}">
      <dgm:prSet/>
      <dgm:spPr/>
      <dgm:t>
        <a:bodyPr/>
        <a:lstStyle/>
        <a:p>
          <a:endParaRPr lang="en-GB"/>
        </a:p>
      </dgm:t>
    </dgm:pt>
    <dgm:pt modelId="{AEDC28D2-CD85-4BD9-A16B-2F5AABE3009F}" type="sibTrans" cxnId="{21EE7926-255B-4BD2-B8B7-DB90148D4133}">
      <dgm:prSet/>
      <dgm:spPr/>
      <dgm:t>
        <a:bodyPr/>
        <a:lstStyle/>
        <a:p>
          <a:endParaRPr lang="en-GB" dirty="0"/>
        </a:p>
      </dgm:t>
    </dgm:pt>
    <dgm:pt modelId="{3030C4F7-5DD2-4399-9099-4029D1EDDCF7}">
      <dgm:prSet/>
      <dgm:spPr/>
      <dgm:t>
        <a:bodyPr/>
        <a:lstStyle/>
        <a:p>
          <a:r>
            <a:rPr lang="en-US" dirty="0" smtClean="0"/>
            <a:t>Other sectors</a:t>
          </a:r>
          <a:endParaRPr lang="en-GB" dirty="0"/>
        </a:p>
      </dgm:t>
    </dgm:pt>
    <dgm:pt modelId="{BD5F6D0D-2A0B-486D-93F7-3DADF65CAD62}" type="parTrans" cxnId="{95A560E9-D636-4653-8F79-BAE4947378B0}">
      <dgm:prSet/>
      <dgm:spPr/>
      <dgm:t>
        <a:bodyPr/>
        <a:lstStyle/>
        <a:p>
          <a:endParaRPr lang="en-GB"/>
        </a:p>
      </dgm:t>
    </dgm:pt>
    <dgm:pt modelId="{9759080B-EED4-4254-A082-68CDF3AE9E63}" type="sibTrans" cxnId="{95A560E9-D636-4653-8F79-BAE4947378B0}">
      <dgm:prSet/>
      <dgm:spPr/>
      <dgm:t>
        <a:bodyPr/>
        <a:lstStyle/>
        <a:p>
          <a:endParaRPr lang="en-GB" dirty="0"/>
        </a:p>
      </dgm:t>
    </dgm:pt>
    <dgm:pt modelId="{9F826855-BF02-49E3-8212-5AF7BADB2675}" type="pres">
      <dgm:prSet presAssocID="{29D06AA8-DD21-442F-9DD0-AF8E9588D748}" presName="Name0" presStyleCnt="0">
        <dgm:presLayoutVars>
          <dgm:chMax val="1"/>
          <dgm:dir/>
          <dgm:animLvl val="ctr"/>
          <dgm:resizeHandles val="exact"/>
        </dgm:presLayoutVars>
      </dgm:prSet>
      <dgm:spPr/>
      <dgm:t>
        <a:bodyPr/>
        <a:lstStyle/>
        <a:p>
          <a:endParaRPr lang="en-GB"/>
        </a:p>
      </dgm:t>
    </dgm:pt>
    <dgm:pt modelId="{FFE42DDB-D774-4FCE-8CEA-98EF7130AECC}" type="pres">
      <dgm:prSet presAssocID="{99113841-4EE3-4E8A-89C6-4214F10B4CF3}" presName="centerShape" presStyleLbl="node0" presStyleIdx="0" presStyleCnt="1"/>
      <dgm:spPr/>
      <dgm:t>
        <a:bodyPr/>
        <a:lstStyle/>
        <a:p>
          <a:endParaRPr lang="en-GB"/>
        </a:p>
      </dgm:t>
    </dgm:pt>
    <dgm:pt modelId="{67EF12B8-D143-4942-89BB-21BCB2D2827D}" type="pres">
      <dgm:prSet presAssocID="{6333F92F-4C1F-45FE-8901-6B955DA86B69}" presName="node" presStyleLbl="node1" presStyleIdx="0" presStyleCnt="6">
        <dgm:presLayoutVars>
          <dgm:bulletEnabled val="1"/>
        </dgm:presLayoutVars>
      </dgm:prSet>
      <dgm:spPr/>
      <dgm:t>
        <a:bodyPr/>
        <a:lstStyle/>
        <a:p>
          <a:endParaRPr lang="en-GB"/>
        </a:p>
      </dgm:t>
    </dgm:pt>
    <dgm:pt modelId="{E3127DA8-3069-4F91-88A2-B273E05FB36A}" type="pres">
      <dgm:prSet presAssocID="{6333F92F-4C1F-45FE-8901-6B955DA86B69}" presName="dummy" presStyleCnt="0"/>
      <dgm:spPr/>
    </dgm:pt>
    <dgm:pt modelId="{3962BA6D-564D-4BCF-8E05-4A9751306E56}" type="pres">
      <dgm:prSet presAssocID="{8A39CDF3-33A8-4BB7-A7DB-D0DB3F3B72C2}" presName="sibTrans" presStyleLbl="sibTrans2D1" presStyleIdx="0" presStyleCnt="6"/>
      <dgm:spPr/>
      <dgm:t>
        <a:bodyPr/>
        <a:lstStyle/>
        <a:p>
          <a:endParaRPr lang="en-GB"/>
        </a:p>
      </dgm:t>
    </dgm:pt>
    <dgm:pt modelId="{28A583D1-E120-4657-95FC-6828C18D784D}" type="pres">
      <dgm:prSet presAssocID="{82F50322-8C4F-482D-A6B2-33CD8BDD32BE}" presName="node" presStyleLbl="node1" presStyleIdx="1" presStyleCnt="6">
        <dgm:presLayoutVars>
          <dgm:bulletEnabled val="1"/>
        </dgm:presLayoutVars>
      </dgm:prSet>
      <dgm:spPr/>
      <dgm:t>
        <a:bodyPr/>
        <a:lstStyle/>
        <a:p>
          <a:endParaRPr lang="en-GB"/>
        </a:p>
      </dgm:t>
    </dgm:pt>
    <dgm:pt modelId="{00792AE4-BD4A-4E76-854D-0F725BC5C56A}" type="pres">
      <dgm:prSet presAssocID="{82F50322-8C4F-482D-A6B2-33CD8BDD32BE}" presName="dummy" presStyleCnt="0"/>
      <dgm:spPr/>
    </dgm:pt>
    <dgm:pt modelId="{0DA83EE9-A4B1-473D-B4F1-BCB39B0761B0}" type="pres">
      <dgm:prSet presAssocID="{A52000F8-AB4C-4B94-8504-2514AE6FD70D}" presName="sibTrans" presStyleLbl="sibTrans2D1" presStyleIdx="1" presStyleCnt="6"/>
      <dgm:spPr/>
      <dgm:t>
        <a:bodyPr/>
        <a:lstStyle/>
        <a:p>
          <a:endParaRPr lang="en-GB"/>
        </a:p>
      </dgm:t>
    </dgm:pt>
    <dgm:pt modelId="{790B7C59-268C-46A7-BCC5-955A60A40546}" type="pres">
      <dgm:prSet presAssocID="{248E2D0B-2F5C-423E-A809-24BD558490A6}" presName="node" presStyleLbl="node1" presStyleIdx="2" presStyleCnt="6">
        <dgm:presLayoutVars>
          <dgm:bulletEnabled val="1"/>
        </dgm:presLayoutVars>
      </dgm:prSet>
      <dgm:spPr/>
      <dgm:t>
        <a:bodyPr/>
        <a:lstStyle/>
        <a:p>
          <a:endParaRPr lang="en-GB"/>
        </a:p>
      </dgm:t>
    </dgm:pt>
    <dgm:pt modelId="{AAAFCFF4-9931-412F-BFAA-333082CB50A4}" type="pres">
      <dgm:prSet presAssocID="{248E2D0B-2F5C-423E-A809-24BD558490A6}" presName="dummy" presStyleCnt="0"/>
      <dgm:spPr/>
    </dgm:pt>
    <dgm:pt modelId="{07CF0847-1418-4B84-81A1-A541505EF3D6}" type="pres">
      <dgm:prSet presAssocID="{936E2AA8-5CAF-45CA-9019-DA71579A4A50}" presName="sibTrans" presStyleLbl="sibTrans2D1" presStyleIdx="2" presStyleCnt="6"/>
      <dgm:spPr/>
      <dgm:t>
        <a:bodyPr/>
        <a:lstStyle/>
        <a:p>
          <a:endParaRPr lang="en-GB"/>
        </a:p>
      </dgm:t>
    </dgm:pt>
    <dgm:pt modelId="{6D18ABCE-BB99-42AD-8904-2F2EFBCFEA13}" type="pres">
      <dgm:prSet presAssocID="{3A52341F-FFAC-4837-97E9-34E356D2C8F2}" presName="node" presStyleLbl="node1" presStyleIdx="3" presStyleCnt="6">
        <dgm:presLayoutVars>
          <dgm:bulletEnabled val="1"/>
        </dgm:presLayoutVars>
      </dgm:prSet>
      <dgm:spPr/>
      <dgm:t>
        <a:bodyPr/>
        <a:lstStyle/>
        <a:p>
          <a:endParaRPr lang="en-GB"/>
        </a:p>
      </dgm:t>
    </dgm:pt>
    <dgm:pt modelId="{38557840-CF2F-40BD-A785-C83ECFB07312}" type="pres">
      <dgm:prSet presAssocID="{3A52341F-FFAC-4837-97E9-34E356D2C8F2}" presName="dummy" presStyleCnt="0"/>
      <dgm:spPr/>
    </dgm:pt>
    <dgm:pt modelId="{BA911B94-1FFE-4BBD-9D08-37476474C0F6}" type="pres">
      <dgm:prSet presAssocID="{69475394-B357-4E11-9305-51F9E2B866DE}" presName="sibTrans" presStyleLbl="sibTrans2D1" presStyleIdx="3" presStyleCnt="6"/>
      <dgm:spPr/>
      <dgm:t>
        <a:bodyPr/>
        <a:lstStyle/>
        <a:p>
          <a:endParaRPr lang="en-GB"/>
        </a:p>
      </dgm:t>
    </dgm:pt>
    <dgm:pt modelId="{CA2A3A11-A120-400F-990A-9B16478F413F}" type="pres">
      <dgm:prSet presAssocID="{440C3E4D-163E-4630-8BBD-91D9EECFCDA0}" presName="node" presStyleLbl="node1" presStyleIdx="4" presStyleCnt="6">
        <dgm:presLayoutVars>
          <dgm:bulletEnabled val="1"/>
        </dgm:presLayoutVars>
      </dgm:prSet>
      <dgm:spPr/>
      <dgm:t>
        <a:bodyPr/>
        <a:lstStyle/>
        <a:p>
          <a:endParaRPr lang="en-GB"/>
        </a:p>
      </dgm:t>
    </dgm:pt>
    <dgm:pt modelId="{CC367653-4CBA-4E55-83A8-C93F17F843EE}" type="pres">
      <dgm:prSet presAssocID="{440C3E4D-163E-4630-8BBD-91D9EECFCDA0}" presName="dummy" presStyleCnt="0"/>
      <dgm:spPr/>
    </dgm:pt>
    <dgm:pt modelId="{DEC764F6-4CC6-45DD-A44E-23546FCBC1F3}" type="pres">
      <dgm:prSet presAssocID="{AEDC28D2-CD85-4BD9-A16B-2F5AABE3009F}" presName="sibTrans" presStyleLbl="sibTrans2D1" presStyleIdx="4" presStyleCnt="6"/>
      <dgm:spPr/>
      <dgm:t>
        <a:bodyPr/>
        <a:lstStyle/>
        <a:p>
          <a:endParaRPr lang="en-GB"/>
        </a:p>
      </dgm:t>
    </dgm:pt>
    <dgm:pt modelId="{33BF04F3-1E99-4AE4-9440-9D7203E34F3D}" type="pres">
      <dgm:prSet presAssocID="{3030C4F7-5DD2-4399-9099-4029D1EDDCF7}" presName="node" presStyleLbl="node1" presStyleIdx="5" presStyleCnt="6">
        <dgm:presLayoutVars>
          <dgm:bulletEnabled val="1"/>
        </dgm:presLayoutVars>
      </dgm:prSet>
      <dgm:spPr/>
      <dgm:t>
        <a:bodyPr/>
        <a:lstStyle/>
        <a:p>
          <a:endParaRPr lang="en-GB"/>
        </a:p>
      </dgm:t>
    </dgm:pt>
    <dgm:pt modelId="{F4D5A913-0768-49AF-8340-5047B9E9F16A}" type="pres">
      <dgm:prSet presAssocID="{3030C4F7-5DD2-4399-9099-4029D1EDDCF7}" presName="dummy" presStyleCnt="0"/>
      <dgm:spPr/>
    </dgm:pt>
    <dgm:pt modelId="{B691C2F9-8A49-46B3-9738-9F3F188DA05C}" type="pres">
      <dgm:prSet presAssocID="{9759080B-EED4-4254-A082-68CDF3AE9E63}" presName="sibTrans" presStyleLbl="sibTrans2D1" presStyleIdx="5" presStyleCnt="6"/>
      <dgm:spPr/>
      <dgm:t>
        <a:bodyPr/>
        <a:lstStyle/>
        <a:p>
          <a:endParaRPr lang="en-GB"/>
        </a:p>
      </dgm:t>
    </dgm:pt>
  </dgm:ptLst>
  <dgm:cxnLst>
    <dgm:cxn modelId="{B02E3554-0E82-4D5A-B9A4-255761D3A82E}" srcId="{99113841-4EE3-4E8A-89C6-4214F10B4CF3}" destId="{82F50322-8C4F-482D-A6B2-33CD8BDD32BE}" srcOrd="1" destOrd="0" parTransId="{FE65941D-CE9E-4446-9A4F-B5DB48FF48DA}" sibTransId="{A52000F8-AB4C-4B94-8504-2514AE6FD70D}"/>
    <dgm:cxn modelId="{0D1ED4C5-A462-4405-AD4B-0B7EC1DB258A}" type="presOf" srcId="{69475394-B357-4E11-9305-51F9E2B866DE}" destId="{BA911B94-1FFE-4BBD-9D08-37476474C0F6}" srcOrd="0" destOrd="0" presId="urn:microsoft.com/office/officeart/2005/8/layout/radial6"/>
    <dgm:cxn modelId="{87DBB2C1-314F-4AF5-99B4-0E2176246FD9}" type="presOf" srcId="{29D06AA8-DD21-442F-9DD0-AF8E9588D748}" destId="{9F826855-BF02-49E3-8212-5AF7BADB2675}" srcOrd="0" destOrd="0" presId="urn:microsoft.com/office/officeart/2005/8/layout/radial6"/>
    <dgm:cxn modelId="{80DD908A-E408-45A9-8305-7EB59A36BB50}" type="presOf" srcId="{3A52341F-FFAC-4837-97E9-34E356D2C8F2}" destId="{6D18ABCE-BB99-42AD-8904-2F2EFBCFEA13}" srcOrd="0" destOrd="0" presId="urn:microsoft.com/office/officeart/2005/8/layout/radial6"/>
    <dgm:cxn modelId="{95A560E9-D636-4653-8F79-BAE4947378B0}" srcId="{99113841-4EE3-4E8A-89C6-4214F10B4CF3}" destId="{3030C4F7-5DD2-4399-9099-4029D1EDDCF7}" srcOrd="5" destOrd="0" parTransId="{BD5F6D0D-2A0B-486D-93F7-3DADF65CAD62}" sibTransId="{9759080B-EED4-4254-A082-68CDF3AE9E63}"/>
    <dgm:cxn modelId="{0AC3A9F0-121C-4E96-8020-01583F89E7F1}" type="presOf" srcId="{9759080B-EED4-4254-A082-68CDF3AE9E63}" destId="{B691C2F9-8A49-46B3-9738-9F3F188DA05C}" srcOrd="0" destOrd="0" presId="urn:microsoft.com/office/officeart/2005/8/layout/radial6"/>
    <dgm:cxn modelId="{BF16B3C9-8D13-4DCD-BA1A-AD946EBF0C6C}" srcId="{99113841-4EE3-4E8A-89C6-4214F10B4CF3}" destId="{3A52341F-FFAC-4837-97E9-34E356D2C8F2}" srcOrd="3" destOrd="0" parTransId="{957DDEED-F1EC-4C1C-84A7-1E402C4B96EF}" sibTransId="{69475394-B357-4E11-9305-51F9E2B866DE}"/>
    <dgm:cxn modelId="{23632F02-F2BE-4B11-8E58-161FF86C342A}" srcId="{99113841-4EE3-4E8A-89C6-4214F10B4CF3}" destId="{248E2D0B-2F5C-423E-A809-24BD558490A6}" srcOrd="2" destOrd="0" parTransId="{48DDB8CC-3A32-4ED8-9C25-B4F4C4219384}" sibTransId="{936E2AA8-5CAF-45CA-9019-DA71579A4A50}"/>
    <dgm:cxn modelId="{EE47D8E5-03B0-40D2-95FF-F30788ABDA6A}" type="presOf" srcId="{3030C4F7-5DD2-4399-9099-4029D1EDDCF7}" destId="{33BF04F3-1E99-4AE4-9440-9D7203E34F3D}" srcOrd="0" destOrd="0" presId="urn:microsoft.com/office/officeart/2005/8/layout/radial6"/>
    <dgm:cxn modelId="{C475063E-5B3A-4BA4-B43A-AB1C5A9B1C9F}" srcId="{99113841-4EE3-4E8A-89C6-4214F10B4CF3}" destId="{6333F92F-4C1F-45FE-8901-6B955DA86B69}" srcOrd="0" destOrd="0" parTransId="{47833F8E-31A9-4B95-B37A-83EDA2781533}" sibTransId="{8A39CDF3-33A8-4BB7-A7DB-D0DB3F3B72C2}"/>
    <dgm:cxn modelId="{9904A6CD-045F-4DC0-9BC7-FF736E25B6AB}" srcId="{29D06AA8-DD21-442F-9DD0-AF8E9588D748}" destId="{99113841-4EE3-4E8A-89C6-4214F10B4CF3}" srcOrd="0" destOrd="0" parTransId="{2599FCCC-33FB-42DB-BD00-5C18B08F969C}" sibTransId="{73F587EC-57FE-40EF-9F96-96DE999A3858}"/>
    <dgm:cxn modelId="{8DAC7C03-376B-446B-A5BA-9F4EC1513319}" type="presOf" srcId="{AEDC28D2-CD85-4BD9-A16B-2F5AABE3009F}" destId="{DEC764F6-4CC6-45DD-A44E-23546FCBC1F3}" srcOrd="0" destOrd="0" presId="urn:microsoft.com/office/officeart/2005/8/layout/radial6"/>
    <dgm:cxn modelId="{E349000D-557A-46C7-8A34-362CC4B7F90C}" type="presOf" srcId="{6333F92F-4C1F-45FE-8901-6B955DA86B69}" destId="{67EF12B8-D143-4942-89BB-21BCB2D2827D}" srcOrd="0" destOrd="0" presId="urn:microsoft.com/office/officeart/2005/8/layout/radial6"/>
    <dgm:cxn modelId="{B8413646-94A0-45E9-AB52-A4BDAF31E1CF}" type="presOf" srcId="{99113841-4EE3-4E8A-89C6-4214F10B4CF3}" destId="{FFE42DDB-D774-4FCE-8CEA-98EF7130AECC}" srcOrd="0" destOrd="0" presId="urn:microsoft.com/office/officeart/2005/8/layout/radial6"/>
    <dgm:cxn modelId="{52E6B330-45CB-4C9B-8921-6CEDB1C69D5E}" type="presOf" srcId="{440C3E4D-163E-4630-8BBD-91D9EECFCDA0}" destId="{CA2A3A11-A120-400F-990A-9B16478F413F}" srcOrd="0" destOrd="0" presId="urn:microsoft.com/office/officeart/2005/8/layout/radial6"/>
    <dgm:cxn modelId="{F5A9C864-FE40-468A-8A17-969CC22E7E02}" type="presOf" srcId="{82F50322-8C4F-482D-A6B2-33CD8BDD32BE}" destId="{28A583D1-E120-4657-95FC-6828C18D784D}" srcOrd="0" destOrd="0" presId="urn:microsoft.com/office/officeart/2005/8/layout/radial6"/>
    <dgm:cxn modelId="{21EE7926-255B-4BD2-B8B7-DB90148D4133}" srcId="{99113841-4EE3-4E8A-89C6-4214F10B4CF3}" destId="{440C3E4D-163E-4630-8BBD-91D9EECFCDA0}" srcOrd="4" destOrd="0" parTransId="{5174AEB7-560B-4386-BEE0-755B0035EAA1}" sibTransId="{AEDC28D2-CD85-4BD9-A16B-2F5AABE3009F}"/>
    <dgm:cxn modelId="{002BE753-9BAD-417C-9834-883634EA3803}" type="presOf" srcId="{936E2AA8-5CAF-45CA-9019-DA71579A4A50}" destId="{07CF0847-1418-4B84-81A1-A541505EF3D6}" srcOrd="0" destOrd="0" presId="urn:microsoft.com/office/officeart/2005/8/layout/radial6"/>
    <dgm:cxn modelId="{920E9464-C12C-4481-9FB6-EF44DD8E15C3}" type="presOf" srcId="{A52000F8-AB4C-4B94-8504-2514AE6FD70D}" destId="{0DA83EE9-A4B1-473D-B4F1-BCB39B0761B0}" srcOrd="0" destOrd="0" presId="urn:microsoft.com/office/officeart/2005/8/layout/radial6"/>
    <dgm:cxn modelId="{654F4B2F-672C-4D55-9C19-1ABAF5CA42B9}" type="presOf" srcId="{8A39CDF3-33A8-4BB7-A7DB-D0DB3F3B72C2}" destId="{3962BA6D-564D-4BCF-8E05-4A9751306E56}" srcOrd="0" destOrd="0" presId="urn:microsoft.com/office/officeart/2005/8/layout/radial6"/>
    <dgm:cxn modelId="{47903346-188D-434F-A4AF-579009B1D131}" type="presOf" srcId="{248E2D0B-2F5C-423E-A809-24BD558490A6}" destId="{790B7C59-268C-46A7-BCC5-955A60A40546}" srcOrd="0" destOrd="0" presId="urn:microsoft.com/office/officeart/2005/8/layout/radial6"/>
    <dgm:cxn modelId="{41E23938-A5CB-45B0-ACD8-BB6E451A4633}" type="presParOf" srcId="{9F826855-BF02-49E3-8212-5AF7BADB2675}" destId="{FFE42DDB-D774-4FCE-8CEA-98EF7130AECC}" srcOrd="0" destOrd="0" presId="urn:microsoft.com/office/officeart/2005/8/layout/radial6"/>
    <dgm:cxn modelId="{BABC8DE8-DEE4-4E2C-9E7B-1B5C898028AD}" type="presParOf" srcId="{9F826855-BF02-49E3-8212-5AF7BADB2675}" destId="{67EF12B8-D143-4942-89BB-21BCB2D2827D}" srcOrd="1" destOrd="0" presId="urn:microsoft.com/office/officeart/2005/8/layout/radial6"/>
    <dgm:cxn modelId="{E4FF1D27-8814-4A46-8C26-7622C6BDDC9A}" type="presParOf" srcId="{9F826855-BF02-49E3-8212-5AF7BADB2675}" destId="{E3127DA8-3069-4F91-88A2-B273E05FB36A}" srcOrd="2" destOrd="0" presId="urn:microsoft.com/office/officeart/2005/8/layout/radial6"/>
    <dgm:cxn modelId="{D8AB80BA-332B-4BBC-9933-1DFD345DA7FC}" type="presParOf" srcId="{9F826855-BF02-49E3-8212-5AF7BADB2675}" destId="{3962BA6D-564D-4BCF-8E05-4A9751306E56}" srcOrd="3" destOrd="0" presId="urn:microsoft.com/office/officeart/2005/8/layout/radial6"/>
    <dgm:cxn modelId="{FFC6FC72-5037-4EC6-ADB6-4AA717C45E01}" type="presParOf" srcId="{9F826855-BF02-49E3-8212-5AF7BADB2675}" destId="{28A583D1-E120-4657-95FC-6828C18D784D}" srcOrd="4" destOrd="0" presId="urn:microsoft.com/office/officeart/2005/8/layout/radial6"/>
    <dgm:cxn modelId="{B92ABF9E-0567-4B94-9B3B-9517404192CB}" type="presParOf" srcId="{9F826855-BF02-49E3-8212-5AF7BADB2675}" destId="{00792AE4-BD4A-4E76-854D-0F725BC5C56A}" srcOrd="5" destOrd="0" presId="urn:microsoft.com/office/officeart/2005/8/layout/radial6"/>
    <dgm:cxn modelId="{22F47B89-F90B-4B15-AA33-07EC4DD06EB6}" type="presParOf" srcId="{9F826855-BF02-49E3-8212-5AF7BADB2675}" destId="{0DA83EE9-A4B1-473D-B4F1-BCB39B0761B0}" srcOrd="6" destOrd="0" presId="urn:microsoft.com/office/officeart/2005/8/layout/radial6"/>
    <dgm:cxn modelId="{C95D84CD-D1C2-4CD8-8534-47EABC2530CA}" type="presParOf" srcId="{9F826855-BF02-49E3-8212-5AF7BADB2675}" destId="{790B7C59-268C-46A7-BCC5-955A60A40546}" srcOrd="7" destOrd="0" presId="urn:microsoft.com/office/officeart/2005/8/layout/radial6"/>
    <dgm:cxn modelId="{5BC5A531-C241-4EE7-AB65-B2C56033CA31}" type="presParOf" srcId="{9F826855-BF02-49E3-8212-5AF7BADB2675}" destId="{AAAFCFF4-9931-412F-BFAA-333082CB50A4}" srcOrd="8" destOrd="0" presId="urn:microsoft.com/office/officeart/2005/8/layout/radial6"/>
    <dgm:cxn modelId="{990F03D4-C94A-451E-83FD-7DB598473823}" type="presParOf" srcId="{9F826855-BF02-49E3-8212-5AF7BADB2675}" destId="{07CF0847-1418-4B84-81A1-A541505EF3D6}" srcOrd="9" destOrd="0" presId="urn:microsoft.com/office/officeart/2005/8/layout/radial6"/>
    <dgm:cxn modelId="{25223662-C980-4C42-B3BA-EBBE4852B1EE}" type="presParOf" srcId="{9F826855-BF02-49E3-8212-5AF7BADB2675}" destId="{6D18ABCE-BB99-42AD-8904-2F2EFBCFEA13}" srcOrd="10" destOrd="0" presId="urn:microsoft.com/office/officeart/2005/8/layout/radial6"/>
    <dgm:cxn modelId="{CA23D53C-3F1A-4013-843A-D9D75F30217A}" type="presParOf" srcId="{9F826855-BF02-49E3-8212-5AF7BADB2675}" destId="{38557840-CF2F-40BD-A785-C83ECFB07312}" srcOrd="11" destOrd="0" presId="urn:microsoft.com/office/officeart/2005/8/layout/radial6"/>
    <dgm:cxn modelId="{0EEFFFED-74C1-4E11-B9FB-46F114692F54}" type="presParOf" srcId="{9F826855-BF02-49E3-8212-5AF7BADB2675}" destId="{BA911B94-1FFE-4BBD-9D08-37476474C0F6}" srcOrd="12" destOrd="0" presId="urn:microsoft.com/office/officeart/2005/8/layout/radial6"/>
    <dgm:cxn modelId="{477EE5A1-1B3C-4C84-9344-659ED436B383}" type="presParOf" srcId="{9F826855-BF02-49E3-8212-5AF7BADB2675}" destId="{CA2A3A11-A120-400F-990A-9B16478F413F}" srcOrd="13" destOrd="0" presId="urn:microsoft.com/office/officeart/2005/8/layout/radial6"/>
    <dgm:cxn modelId="{56F7195F-0ED1-4750-83F1-3E98C6D80A4A}" type="presParOf" srcId="{9F826855-BF02-49E3-8212-5AF7BADB2675}" destId="{CC367653-4CBA-4E55-83A8-C93F17F843EE}" srcOrd="14" destOrd="0" presId="urn:microsoft.com/office/officeart/2005/8/layout/radial6"/>
    <dgm:cxn modelId="{E0BC1A43-EB61-4A34-860B-3ABC7A5F5A35}" type="presParOf" srcId="{9F826855-BF02-49E3-8212-5AF7BADB2675}" destId="{DEC764F6-4CC6-45DD-A44E-23546FCBC1F3}" srcOrd="15" destOrd="0" presId="urn:microsoft.com/office/officeart/2005/8/layout/radial6"/>
    <dgm:cxn modelId="{AEC11D51-6782-4A84-B402-003A27491D9E}" type="presParOf" srcId="{9F826855-BF02-49E3-8212-5AF7BADB2675}" destId="{33BF04F3-1E99-4AE4-9440-9D7203E34F3D}" srcOrd="16" destOrd="0" presId="urn:microsoft.com/office/officeart/2005/8/layout/radial6"/>
    <dgm:cxn modelId="{DDE79E9C-9962-402E-827C-CD94F4E6F85B}" type="presParOf" srcId="{9F826855-BF02-49E3-8212-5AF7BADB2675}" destId="{F4D5A913-0768-49AF-8340-5047B9E9F16A}" srcOrd="17" destOrd="0" presId="urn:microsoft.com/office/officeart/2005/8/layout/radial6"/>
    <dgm:cxn modelId="{BBC499E0-249C-4A95-9CA7-02506FFB6225}" type="presParOf" srcId="{9F826855-BF02-49E3-8212-5AF7BADB2675}" destId="{B691C2F9-8A49-46B3-9738-9F3F188DA05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AC35C-6858-4411-BC42-315D7E459681}">
      <dsp:nvSpPr>
        <dsp:cNvPr id="0" name=""/>
        <dsp:cNvSpPr/>
      </dsp:nvSpPr>
      <dsp:spPr>
        <a:xfrm>
          <a:off x="2302518" y="118102"/>
          <a:ext cx="2443490" cy="2443490"/>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Disease-specific</a:t>
          </a:r>
          <a:endParaRPr lang="en-MY" sz="2400" b="1" kern="1200" dirty="0">
            <a:latin typeface="Arial" pitchFamily="34" charset="0"/>
            <a:cs typeface="Arial" pitchFamily="34" charset="0"/>
          </a:endParaRPr>
        </a:p>
      </dsp:txBody>
      <dsp:txXfrm>
        <a:off x="2628317" y="545712"/>
        <a:ext cx="1791892" cy="1099570"/>
      </dsp:txXfrm>
    </dsp:sp>
    <dsp:sp modelId="{94AFEF8B-27C0-4C9E-98EF-0FCEAC5ABDCB}">
      <dsp:nvSpPr>
        <dsp:cNvPr id="0" name=""/>
        <dsp:cNvSpPr/>
      </dsp:nvSpPr>
      <dsp:spPr>
        <a:xfrm>
          <a:off x="3184211" y="1645283"/>
          <a:ext cx="2443490" cy="2443490"/>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Theme-based</a:t>
          </a:r>
          <a:endParaRPr lang="en-MY" sz="2400" b="1" kern="1200" dirty="0">
            <a:latin typeface="Arial" pitchFamily="34" charset="0"/>
            <a:cs typeface="Arial" pitchFamily="34" charset="0"/>
          </a:endParaRPr>
        </a:p>
      </dsp:txBody>
      <dsp:txXfrm>
        <a:off x="3931512" y="2276518"/>
        <a:ext cx="1466094" cy="1343919"/>
      </dsp:txXfrm>
    </dsp:sp>
    <dsp:sp modelId="{809B4FF4-C1DD-49E5-9B7E-8D2877CD1403}">
      <dsp:nvSpPr>
        <dsp:cNvPr id="0" name=""/>
        <dsp:cNvSpPr/>
      </dsp:nvSpPr>
      <dsp:spPr>
        <a:xfrm>
          <a:off x="1420826" y="1645283"/>
          <a:ext cx="2443490" cy="24434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Approach-focused</a:t>
          </a:r>
          <a:endParaRPr lang="en-MY" sz="2400" b="1" kern="1200" dirty="0">
            <a:latin typeface="Arial" pitchFamily="34" charset="0"/>
            <a:cs typeface="Arial" pitchFamily="34" charset="0"/>
          </a:endParaRPr>
        </a:p>
      </dsp:txBody>
      <dsp:txXfrm>
        <a:off x="1650921" y="2276518"/>
        <a:ext cx="1466094" cy="134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5EA0-8C1B-46B6-9B29-897385FF5A66}">
      <dsp:nvSpPr>
        <dsp:cNvPr id="0" name=""/>
        <dsp:cNvSpPr/>
      </dsp:nvSpPr>
      <dsp:spPr>
        <a:xfrm>
          <a:off x="1296675" y="792097"/>
          <a:ext cx="4778053" cy="4778053"/>
        </a:xfrm>
        <a:prstGeom prst="blockArc">
          <a:avLst>
            <a:gd name="adj1" fmla="val 11881240"/>
            <a:gd name="adj2" fmla="val 16200390"/>
            <a:gd name="adj3" fmla="val 4643"/>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71CE387-3303-4BE4-A8A8-5EA277E8528E}">
      <dsp:nvSpPr>
        <dsp:cNvPr id="0" name=""/>
        <dsp:cNvSpPr/>
      </dsp:nvSpPr>
      <dsp:spPr>
        <a:xfrm>
          <a:off x="1377014" y="714039"/>
          <a:ext cx="4778053" cy="4778053"/>
        </a:xfrm>
        <a:prstGeom prst="blockArc">
          <a:avLst>
            <a:gd name="adj1" fmla="val 7560009"/>
            <a:gd name="adj2" fmla="val 11880007"/>
            <a:gd name="adj3" fmla="val 4643"/>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D436CBD-662E-44DE-B03D-AA270E6176F1}">
      <dsp:nvSpPr>
        <dsp:cNvPr id="0" name=""/>
        <dsp:cNvSpPr/>
      </dsp:nvSpPr>
      <dsp:spPr>
        <a:xfrm>
          <a:off x="1377006" y="714034"/>
          <a:ext cx="4778053" cy="4778053"/>
        </a:xfrm>
        <a:prstGeom prst="blockArc">
          <a:avLst>
            <a:gd name="adj1" fmla="val 3239988"/>
            <a:gd name="adj2" fmla="val 7559995"/>
            <a:gd name="adj3" fmla="val 4643"/>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36C936B-43D8-4EFE-94D0-BC818F7F9D34}">
      <dsp:nvSpPr>
        <dsp:cNvPr id="0" name=""/>
        <dsp:cNvSpPr/>
      </dsp:nvSpPr>
      <dsp:spPr>
        <a:xfrm>
          <a:off x="1377007" y="714033"/>
          <a:ext cx="4778053" cy="4778053"/>
        </a:xfrm>
        <a:prstGeom prst="blockArc">
          <a:avLst>
            <a:gd name="adj1" fmla="val 20519997"/>
            <a:gd name="adj2" fmla="val 3239989"/>
            <a:gd name="adj3" fmla="val 4643"/>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8525D29-BB66-41B2-9BC7-354F91C37089}">
      <dsp:nvSpPr>
        <dsp:cNvPr id="0" name=""/>
        <dsp:cNvSpPr/>
      </dsp:nvSpPr>
      <dsp:spPr>
        <a:xfrm>
          <a:off x="1377267" y="714836"/>
          <a:ext cx="4778053" cy="4778053"/>
        </a:xfrm>
        <a:prstGeom prst="blockArc">
          <a:avLst>
            <a:gd name="adj1" fmla="val 16199634"/>
            <a:gd name="adj2" fmla="val 20518754"/>
            <a:gd name="adj3" fmla="val 4643"/>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9C34BC6-F9B6-420A-B5D9-6A879C1FCE16}">
      <dsp:nvSpPr>
        <dsp:cNvPr id="0" name=""/>
        <dsp:cNvSpPr/>
      </dsp:nvSpPr>
      <dsp:spPr>
        <a:xfrm>
          <a:off x="2752003" y="2005055"/>
          <a:ext cx="2200849" cy="220084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a:latin typeface="+mj-lt"/>
            </a:rPr>
            <a:t>IFRC </a:t>
          </a:r>
          <a:r>
            <a:rPr lang="en-GB" sz="2400" b="1" kern="1200" dirty="0" smtClean="0">
              <a:latin typeface="+mj-lt"/>
            </a:rPr>
            <a:t>NCD </a:t>
          </a:r>
        </a:p>
        <a:p>
          <a:pPr lvl="0" algn="ctr" defTabSz="1066800">
            <a:lnSpc>
              <a:spcPct val="90000"/>
            </a:lnSpc>
            <a:spcBef>
              <a:spcPct val="0"/>
            </a:spcBef>
            <a:spcAft>
              <a:spcPct val="35000"/>
            </a:spcAft>
          </a:pPr>
          <a:r>
            <a:rPr lang="en-GB" sz="2400" b="1" kern="1200" dirty="0" smtClean="0">
              <a:latin typeface="+mj-lt"/>
            </a:rPr>
            <a:t>Framework</a:t>
          </a:r>
          <a:endParaRPr lang="en-GB" sz="2400" b="1" kern="1200" dirty="0">
            <a:latin typeface="+mj-lt"/>
          </a:endParaRPr>
        </a:p>
      </dsp:txBody>
      <dsp:txXfrm>
        <a:off x="3074310" y="2327362"/>
        <a:ext cx="1556235" cy="1556235"/>
      </dsp:txXfrm>
    </dsp:sp>
    <dsp:sp modelId="{2959A4FD-E0A0-4118-AAF4-E2BBB058BDF4}">
      <dsp:nvSpPr>
        <dsp:cNvPr id="0" name=""/>
        <dsp:cNvSpPr/>
      </dsp:nvSpPr>
      <dsp:spPr>
        <a:xfrm>
          <a:off x="2995748" y="0"/>
          <a:ext cx="1540594" cy="1540594"/>
        </a:xfrm>
        <a:prstGeom prst="ellipse">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solidFill>
                <a:sysClr val="windowText" lastClr="000000"/>
              </a:solidFill>
              <a:latin typeface="+mj-lt"/>
            </a:rPr>
            <a:t>Prevention</a:t>
          </a:r>
        </a:p>
      </dsp:txBody>
      <dsp:txXfrm>
        <a:off x="3221363" y="225615"/>
        <a:ext cx="1089364" cy="1089364"/>
      </dsp:txXfrm>
    </dsp:sp>
    <dsp:sp modelId="{59914A98-D82D-4355-9EB4-6DF640550E29}">
      <dsp:nvSpPr>
        <dsp:cNvPr id="0" name=""/>
        <dsp:cNvSpPr/>
      </dsp:nvSpPr>
      <dsp:spPr>
        <a:xfrm>
          <a:off x="5215087" y="1611649"/>
          <a:ext cx="1540594" cy="1540594"/>
        </a:xfrm>
        <a:prstGeom prst="ellipse">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solidFill>
                <a:sysClr val="windowText" lastClr="000000"/>
              </a:solidFill>
              <a:latin typeface="+mj-lt"/>
            </a:rPr>
            <a:t>Innovation </a:t>
          </a:r>
        </a:p>
        <a:p>
          <a:pPr lvl="0" algn="ctr" defTabSz="800100">
            <a:lnSpc>
              <a:spcPct val="90000"/>
            </a:lnSpc>
            <a:spcBef>
              <a:spcPct val="0"/>
            </a:spcBef>
            <a:spcAft>
              <a:spcPct val="35000"/>
            </a:spcAft>
          </a:pPr>
          <a:r>
            <a:rPr lang="en-GB" sz="1800" b="1" kern="1200" dirty="0">
              <a:solidFill>
                <a:sysClr val="windowText" lastClr="000000"/>
              </a:solidFill>
              <a:latin typeface="+mj-lt"/>
            </a:rPr>
            <a:t>and </a:t>
          </a:r>
        </a:p>
        <a:p>
          <a:pPr lvl="0" algn="ctr" defTabSz="800100">
            <a:lnSpc>
              <a:spcPct val="90000"/>
            </a:lnSpc>
            <a:spcBef>
              <a:spcPct val="0"/>
            </a:spcBef>
            <a:spcAft>
              <a:spcPct val="35000"/>
            </a:spcAft>
          </a:pPr>
          <a:r>
            <a:rPr lang="en-GB" sz="1800" b="1" kern="1200" dirty="0">
              <a:solidFill>
                <a:sysClr val="windowText" lastClr="000000"/>
              </a:solidFill>
              <a:latin typeface="+mj-lt"/>
            </a:rPr>
            <a:t>Research</a:t>
          </a:r>
        </a:p>
      </dsp:txBody>
      <dsp:txXfrm>
        <a:off x="5440702" y="1837264"/>
        <a:ext cx="1089364" cy="1089364"/>
      </dsp:txXfrm>
    </dsp:sp>
    <dsp:sp modelId="{4A1C6E14-51D4-4FB4-8227-CC92F6ABA7BB}">
      <dsp:nvSpPr>
        <dsp:cNvPr id="0" name=""/>
        <dsp:cNvSpPr/>
      </dsp:nvSpPr>
      <dsp:spPr>
        <a:xfrm>
          <a:off x="4367377" y="4220652"/>
          <a:ext cx="1540594" cy="1540594"/>
        </a:xfrm>
        <a:prstGeom prst="ellipse">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a:solidFill>
                <a:sysClr val="windowText" lastClr="000000"/>
              </a:solidFill>
              <a:latin typeface="+mj-lt"/>
            </a:rPr>
            <a:t>Monitoring and </a:t>
          </a:r>
        </a:p>
        <a:p>
          <a:pPr lvl="0" algn="ctr" defTabSz="755650">
            <a:lnSpc>
              <a:spcPct val="90000"/>
            </a:lnSpc>
            <a:spcBef>
              <a:spcPct val="0"/>
            </a:spcBef>
            <a:spcAft>
              <a:spcPct val="35000"/>
            </a:spcAft>
          </a:pPr>
          <a:r>
            <a:rPr lang="en-GB" sz="1700" b="1" kern="1200" dirty="0">
              <a:solidFill>
                <a:sysClr val="windowText" lastClr="000000"/>
              </a:solidFill>
              <a:latin typeface="+mj-lt"/>
            </a:rPr>
            <a:t>Evaluation</a:t>
          </a:r>
        </a:p>
      </dsp:txBody>
      <dsp:txXfrm>
        <a:off x="4592992" y="4446267"/>
        <a:ext cx="1089364" cy="1089364"/>
      </dsp:txXfrm>
    </dsp:sp>
    <dsp:sp modelId="{57CD4C67-E243-4EC5-812B-D0F5DFFF558C}">
      <dsp:nvSpPr>
        <dsp:cNvPr id="0" name=""/>
        <dsp:cNvSpPr/>
      </dsp:nvSpPr>
      <dsp:spPr>
        <a:xfrm>
          <a:off x="1624103" y="4220659"/>
          <a:ext cx="1540594" cy="1540594"/>
        </a:xfrm>
        <a:prstGeom prst="ellipse">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a:solidFill>
                <a:sysClr val="windowText" lastClr="000000"/>
              </a:solidFill>
              <a:latin typeface="+mj-lt"/>
            </a:rPr>
            <a:t>Partnership</a:t>
          </a:r>
        </a:p>
      </dsp:txBody>
      <dsp:txXfrm>
        <a:off x="1849718" y="4446274"/>
        <a:ext cx="1089364" cy="1089364"/>
      </dsp:txXfrm>
    </dsp:sp>
    <dsp:sp modelId="{6BE17897-FD13-4B34-9931-93B6F8FF10A0}">
      <dsp:nvSpPr>
        <dsp:cNvPr id="0" name=""/>
        <dsp:cNvSpPr/>
      </dsp:nvSpPr>
      <dsp:spPr>
        <a:xfrm>
          <a:off x="776392" y="1611653"/>
          <a:ext cx="1540594" cy="1540594"/>
        </a:xfrm>
        <a:prstGeom prst="ellipse">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solidFill>
                <a:sysClr val="windowText" lastClr="000000"/>
              </a:solidFill>
              <a:latin typeface="+mj-lt"/>
            </a:rPr>
            <a:t>Advocacy</a:t>
          </a:r>
        </a:p>
      </dsp:txBody>
      <dsp:txXfrm>
        <a:off x="1002007" y="1837268"/>
        <a:ext cx="1089364" cy="1089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1C2F9-8A49-46B3-9738-9F3F188DA05C}">
      <dsp:nvSpPr>
        <dsp:cNvPr id="0" name=""/>
        <dsp:cNvSpPr/>
      </dsp:nvSpPr>
      <dsp:spPr>
        <a:xfrm>
          <a:off x="206272" y="447737"/>
          <a:ext cx="2609724" cy="2609724"/>
        </a:xfrm>
        <a:prstGeom prst="blockArc">
          <a:avLst>
            <a:gd name="adj1" fmla="val 12600000"/>
            <a:gd name="adj2" fmla="val 16200000"/>
            <a:gd name="adj3" fmla="val 448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764F6-4CC6-45DD-A44E-23546FCBC1F3}">
      <dsp:nvSpPr>
        <dsp:cNvPr id="0" name=""/>
        <dsp:cNvSpPr/>
      </dsp:nvSpPr>
      <dsp:spPr>
        <a:xfrm>
          <a:off x="206272" y="447737"/>
          <a:ext cx="2609724" cy="2609724"/>
        </a:xfrm>
        <a:prstGeom prst="blockArc">
          <a:avLst>
            <a:gd name="adj1" fmla="val 9000000"/>
            <a:gd name="adj2" fmla="val 12600000"/>
            <a:gd name="adj3" fmla="val 448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911B94-1FFE-4BBD-9D08-37476474C0F6}">
      <dsp:nvSpPr>
        <dsp:cNvPr id="0" name=""/>
        <dsp:cNvSpPr/>
      </dsp:nvSpPr>
      <dsp:spPr>
        <a:xfrm>
          <a:off x="206272" y="447737"/>
          <a:ext cx="2609724" cy="2609724"/>
        </a:xfrm>
        <a:prstGeom prst="blockArc">
          <a:avLst>
            <a:gd name="adj1" fmla="val 5400000"/>
            <a:gd name="adj2" fmla="val 9000000"/>
            <a:gd name="adj3" fmla="val 448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F0847-1418-4B84-81A1-A541505EF3D6}">
      <dsp:nvSpPr>
        <dsp:cNvPr id="0" name=""/>
        <dsp:cNvSpPr/>
      </dsp:nvSpPr>
      <dsp:spPr>
        <a:xfrm>
          <a:off x="206272" y="447737"/>
          <a:ext cx="2609724" cy="2609724"/>
        </a:xfrm>
        <a:prstGeom prst="blockArc">
          <a:avLst>
            <a:gd name="adj1" fmla="val 1800000"/>
            <a:gd name="adj2" fmla="val 5400000"/>
            <a:gd name="adj3" fmla="val 448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83EE9-A4B1-473D-B4F1-BCB39B0761B0}">
      <dsp:nvSpPr>
        <dsp:cNvPr id="0" name=""/>
        <dsp:cNvSpPr/>
      </dsp:nvSpPr>
      <dsp:spPr>
        <a:xfrm>
          <a:off x="206272" y="447737"/>
          <a:ext cx="2609724" cy="2609724"/>
        </a:xfrm>
        <a:prstGeom prst="blockArc">
          <a:avLst>
            <a:gd name="adj1" fmla="val 19800000"/>
            <a:gd name="adj2" fmla="val 1800000"/>
            <a:gd name="adj3" fmla="val 448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62BA6D-564D-4BCF-8E05-4A9751306E56}">
      <dsp:nvSpPr>
        <dsp:cNvPr id="0" name=""/>
        <dsp:cNvSpPr/>
      </dsp:nvSpPr>
      <dsp:spPr>
        <a:xfrm>
          <a:off x="206272" y="447737"/>
          <a:ext cx="2609724" cy="2609724"/>
        </a:xfrm>
        <a:prstGeom prst="blockArc">
          <a:avLst>
            <a:gd name="adj1" fmla="val 16200000"/>
            <a:gd name="adj2" fmla="val 19800000"/>
            <a:gd name="adj3" fmla="val 448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42DDB-D774-4FCE-8CEA-98EF7130AECC}">
      <dsp:nvSpPr>
        <dsp:cNvPr id="0" name=""/>
        <dsp:cNvSpPr/>
      </dsp:nvSpPr>
      <dsp:spPr>
        <a:xfrm>
          <a:off x="931177" y="1172643"/>
          <a:ext cx="1159913" cy="11599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Resilient community</a:t>
          </a:r>
          <a:endParaRPr lang="en-GB" sz="1300" kern="1200" dirty="0"/>
        </a:p>
      </dsp:txBody>
      <dsp:txXfrm>
        <a:off x="1101042" y="1342508"/>
        <a:ext cx="820183" cy="820183"/>
      </dsp:txXfrm>
    </dsp:sp>
    <dsp:sp modelId="{67EF12B8-D143-4942-89BB-21BCB2D2827D}">
      <dsp:nvSpPr>
        <dsp:cNvPr id="0" name=""/>
        <dsp:cNvSpPr/>
      </dsp:nvSpPr>
      <dsp:spPr>
        <a:xfrm>
          <a:off x="1105164" y="70997"/>
          <a:ext cx="811939" cy="81193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DM/DRR</a:t>
          </a:r>
          <a:endParaRPr lang="en-GB" sz="1000" kern="1200" dirty="0"/>
        </a:p>
      </dsp:txBody>
      <dsp:txXfrm>
        <a:off x="1224070" y="189903"/>
        <a:ext cx="574127" cy="574127"/>
      </dsp:txXfrm>
    </dsp:sp>
    <dsp:sp modelId="{28A583D1-E120-4657-95FC-6828C18D784D}">
      <dsp:nvSpPr>
        <dsp:cNvPr id="0" name=""/>
        <dsp:cNvSpPr/>
      </dsp:nvSpPr>
      <dsp:spPr>
        <a:xfrm>
          <a:off x="2209894" y="708813"/>
          <a:ext cx="811939" cy="811939"/>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Health</a:t>
          </a:r>
          <a:endParaRPr lang="en-GB" sz="1000" kern="1200" dirty="0"/>
        </a:p>
      </dsp:txBody>
      <dsp:txXfrm>
        <a:off x="2328800" y="827719"/>
        <a:ext cx="574127" cy="574127"/>
      </dsp:txXfrm>
    </dsp:sp>
    <dsp:sp modelId="{790B7C59-268C-46A7-BCC5-955A60A40546}">
      <dsp:nvSpPr>
        <dsp:cNvPr id="0" name=""/>
        <dsp:cNvSpPr/>
      </dsp:nvSpPr>
      <dsp:spPr>
        <a:xfrm>
          <a:off x="2209894" y="1984446"/>
          <a:ext cx="811939" cy="811939"/>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Watsan</a:t>
          </a:r>
          <a:endParaRPr lang="en-GB" sz="1000" kern="1200" dirty="0"/>
        </a:p>
      </dsp:txBody>
      <dsp:txXfrm>
        <a:off x="2328800" y="2103352"/>
        <a:ext cx="574127" cy="574127"/>
      </dsp:txXfrm>
    </dsp:sp>
    <dsp:sp modelId="{6D18ABCE-BB99-42AD-8904-2F2EFBCFEA13}">
      <dsp:nvSpPr>
        <dsp:cNvPr id="0" name=""/>
        <dsp:cNvSpPr/>
      </dsp:nvSpPr>
      <dsp:spPr>
        <a:xfrm>
          <a:off x="1105164" y="2622262"/>
          <a:ext cx="811939" cy="811939"/>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Livelihood</a:t>
          </a:r>
          <a:endParaRPr lang="en-GB" sz="1000" kern="1200" dirty="0"/>
        </a:p>
      </dsp:txBody>
      <dsp:txXfrm>
        <a:off x="1224070" y="2741168"/>
        <a:ext cx="574127" cy="574127"/>
      </dsp:txXfrm>
    </dsp:sp>
    <dsp:sp modelId="{CA2A3A11-A120-400F-990A-9B16478F413F}">
      <dsp:nvSpPr>
        <dsp:cNvPr id="0" name=""/>
        <dsp:cNvSpPr/>
      </dsp:nvSpPr>
      <dsp:spPr>
        <a:xfrm>
          <a:off x="434" y="1984446"/>
          <a:ext cx="811939" cy="811939"/>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Shelter</a:t>
          </a:r>
          <a:endParaRPr lang="en-GB" sz="1000" kern="1200" dirty="0"/>
        </a:p>
      </dsp:txBody>
      <dsp:txXfrm>
        <a:off x="119340" y="2103352"/>
        <a:ext cx="574127" cy="574127"/>
      </dsp:txXfrm>
    </dsp:sp>
    <dsp:sp modelId="{33BF04F3-1E99-4AE4-9440-9D7203E34F3D}">
      <dsp:nvSpPr>
        <dsp:cNvPr id="0" name=""/>
        <dsp:cNvSpPr/>
      </dsp:nvSpPr>
      <dsp:spPr>
        <a:xfrm>
          <a:off x="434" y="708813"/>
          <a:ext cx="811939" cy="81193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Other sectors</a:t>
          </a:r>
          <a:endParaRPr lang="en-GB" sz="1000" kern="1200" dirty="0"/>
        </a:p>
      </dsp:txBody>
      <dsp:txXfrm>
        <a:off x="119340" y="827719"/>
        <a:ext cx="574127" cy="5741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43B0BA-13C2-4E23-B66E-2BD30E44C168}" type="datetimeFigureOut">
              <a:rPr lang="en-GB" smtClean="0"/>
              <a:pPr/>
              <a:t>28/10/2013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62FD3B-C0E9-4D4A-BC9D-C67E9CE915D9}" type="slidenum">
              <a:rPr lang="en-GB" smtClean="0"/>
              <a:pPr/>
              <a:t>‹#›</a:t>
            </a:fld>
            <a:endParaRPr lang="en-GB" dirty="0"/>
          </a:p>
        </p:txBody>
      </p:sp>
    </p:spTree>
    <p:extLst>
      <p:ext uri="{BB962C8B-B14F-4D97-AF65-F5344CB8AC3E}">
        <p14:creationId xmlns:p14="http://schemas.microsoft.com/office/powerpoint/2010/main" val="219977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E4C05-6A26-4E55-8777-FD6D890B4E4F}" type="datetimeFigureOut">
              <a:rPr lang="en-GB" smtClean="0"/>
              <a:pPr/>
              <a:t>28/10/2013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9F9A4-EA8F-490B-8988-CDB9744D4EED}" type="slidenum">
              <a:rPr lang="en-GB" smtClean="0"/>
              <a:pPr/>
              <a:t>‹#›</a:t>
            </a:fld>
            <a:endParaRPr lang="en-GB" dirty="0"/>
          </a:p>
        </p:txBody>
      </p:sp>
    </p:spTree>
    <p:extLst>
      <p:ext uri="{BB962C8B-B14F-4D97-AF65-F5344CB8AC3E}">
        <p14:creationId xmlns:p14="http://schemas.microsoft.com/office/powerpoint/2010/main" val="2234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890939-5F4E-40FB-A039-87C9DECBF3BB}"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Topic 1</a:t>
            </a:r>
            <a:r>
              <a:rPr lang="en-GB" sz="1200" dirty="0" smtClean="0"/>
              <a:t>: </a:t>
            </a:r>
            <a:r>
              <a:rPr lang="en-US" sz="1200" dirty="0" smtClean="0"/>
              <a:t>The four NCDs: cardiovascular diseases, diabetes, cancers and chronic lung diseases</a:t>
            </a:r>
            <a:endParaRPr lang="en-GB" sz="1200" dirty="0" smtClean="0"/>
          </a:p>
          <a:p>
            <a:r>
              <a:rPr lang="en-US" sz="1200" dirty="0" smtClean="0"/>
              <a:t>Topic 2: Identification of the four key risk factors of NCDs with a focus on prevention</a:t>
            </a:r>
          </a:p>
          <a:p>
            <a:r>
              <a:rPr lang="en-US" sz="1200" dirty="0" smtClean="0"/>
              <a:t>Topic 3</a:t>
            </a:r>
            <a:r>
              <a:rPr lang="en-GB" sz="1200" dirty="0" smtClean="0"/>
              <a:t>: </a:t>
            </a:r>
            <a:r>
              <a:rPr lang="en-US" sz="1200" dirty="0" smtClean="0"/>
              <a:t>Assessment, identification and facilitation of personal NCD risk</a:t>
            </a:r>
          </a:p>
          <a:p>
            <a:r>
              <a:rPr lang="en-US" sz="1200" dirty="0" smtClean="0"/>
              <a:t>Topic 4</a:t>
            </a:r>
            <a:r>
              <a:rPr lang="en-GB" sz="1200" dirty="0" smtClean="0"/>
              <a:t>: </a:t>
            </a:r>
            <a:r>
              <a:rPr lang="en-US" sz="1200" dirty="0" smtClean="0"/>
              <a:t>Help community members to identify risky health </a:t>
            </a:r>
            <a:r>
              <a:rPr lang="en-US" sz="1200" dirty="0" err="1" smtClean="0"/>
              <a:t>behaviours</a:t>
            </a:r>
            <a:r>
              <a:rPr lang="en-US" sz="1200" dirty="0" smtClean="0"/>
              <a:t> and how to begin to adopt healthier </a:t>
            </a:r>
            <a:r>
              <a:rPr lang="en-US" sz="1200" dirty="0" err="1" smtClean="0"/>
              <a:t>behaviours</a:t>
            </a:r>
            <a:endParaRPr lang="en-US" sz="1200" dirty="0" smtClean="0"/>
          </a:p>
          <a:p>
            <a:r>
              <a:rPr lang="en-US" sz="1200" dirty="0" smtClean="0"/>
              <a:t>Topic 5:Creating health goals and health action plans and supporting community members in changing their unhealthy </a:t>
            </a:r>
            <a:r>
              <a:rPr lang="en-US" sz="1200" dirty="0" err="1" smtClean="0"/>
              <a:t>behaviours</a:t>
            </a:r>
            <a:r>
              <a:rPr lang="en-US" sz="1200" dirty="0" smtClean="0"/>
              <a:t>.</a:t>
            </a:r>
            <a:endParaRPr lang="en-GB" sz="1200" dirty="0" smtClean="0"/>
          </a:p>
          <a:p>
            <a:endParaRPr lang="en-MY" dirty="0"/>
          </a:p>
        </p:txBody>
      </p:sp>
      <p:sp>
        <p:nvSpPr>
          <p:cNvPr id="4" name="Slide Number Placeholder 3"/>
          <p:cNvSpPr>
            <a:spLocks noGrp="1"/>
          </p:cNvSpPr>
          <p:nvPr>
            <p:ph type="sldNum" sz="quarter" idx="10"/>
          </p:nvPr>
        </p:nvSpPr>
        <p:spPr/>
        <p:txBody>
          <a:bodyPr/>
          <a:lstStyle/>
          <a:p>
            <a:fld id="{65890939-5F4E-40FB-A039-87C9DECBF3BB}" type="slidenum">
              <a:rPr lang="en-GB" smtClean="0"/>
              <a:pPr/>
              <a:t>16</a:t>
            </a:fld>
            <a:endParaRPr lang="en-GB"/>
          </a:p>
        </p:txBody>
      </p:sp>
    </p:spTree>
    <p:extLst>
      <p:ext uri="{BB962C8B-B14F-4D97-AF65-F5344CB8AC3E}">
        <p14:creationId xmlns:p14="http://schemas.microsoft.com/office/powerpoint/2010/main" val="98096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E9F9A4-EA8F-490B-8988-CDB9744D4EED}"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spcBef>
                <a:spcPct val="0"/>
              </a:spcBef>
            </a:pPr>
            <a:endParaRPr lang="en-US" smtClean="0">
              <a:ea typeface="ＭＳ Ｐゴシック" pitchFamily="34"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0A9793D-F11A-4206-BE14-E2B714C2326C}" type="slidenum">
              <a:rPr lang="en-GB" sz="1200"/>
              <a:pPr eaLnBrk="1" hangingPunct="1"/>
              <a:t>6</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643740-A250-4CF6-9BCF-9FF32DD97674}" type="slidenum">
              <a:rPr lang="en-GB" sz="1200"/>
              <a:pPr eaLnBrk="1" hangingPunct="1"/>
              <a:t>7</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34" charset="-128"/>
            </a:endParaRPr>
          </a:p>
          <a:p>
            <a:pPr eaLnBrk="1" hangingPunct="1">
              <a:spcBef>
                <a:spcPct val="0"/>
              </a:spcBef>
            </a:pPr>
            <a:endParaRPr lang="en-GB"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853882-0D5A-4107-90B1-C1FC98639055}" type="slidenum">
              <a:rPr lang="en-GB" sz="1200"/>
              <a:pPr eaLnBrk="1" hangingPunct="1"/>
              <a:t>8</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buFontTx/>
              <a:buAutoNum type="arabicPeriod" startAt="3"/>
            </a:pPr>
            <a:endParaRPr lang="en-US" smtClean="0">
              <a:ea typeface="ＭＳ Ｐゴシック" pitchFamily="34"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354ED1C-0D86-468A-A410-5604B02BDF7C}" type="slidenum">
              <a:rPr lang="en-GB" sz="1200"/>
              <a:pPr eaLnBrk="1" hangingPunct="1"/>
              <a:t>10</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Diseases which are not infectious</a:t>
            </a:r>
          </a:p>
          <a:p>
            <a:r>
              <a:rPr lang="en-GB" dirty="0" smtClean="0"/>
              <a:t>May result from genetic or lifestyle factors</a:t>
            </a:r>
          </a:p>
          <a:p>
            <a:endParaRPr lang="en-GB" dirty="0" smtClean="0"/>
          </a:p>
          <a:p>
            <a:r>
              <a:rPr lang="en-GB" dirty="0" smtClean="0"/>
              <a:t>Not including mental health and injuries</a:t>
            </a:r>
          </a:p>
          <a:p>
            <a:pPr marL="0" marR="0" indent="0" algn="l" defTabSz="914400" rtl="0" eaLnBrk="1" fontAlgn="auto" latinLnBrk="0" hangingPunct="1">
              <a:lnSpc>
                <a:spcPct val="100000"/>
              </a:lnSpc>
              <a:spcBef>
                <a:spcPts val="0"/>
              </a:spcBef>
              <a:spcAft>
                <a:spcPts val="0"/>
              </a:spcAft>
              <a:buClrTx/>
              <a:buSzTx/>
              <a:buFontTx/>
              <a:buNone/>
              <a:tabLst/>
              <a:defRPr/>
            </a:pPr>
            <a:endParaRPr lang="en-MY" dirty="0"/>
          </a:p>
        </p:txBody>
      </p:sp>
      <p:sp>
        <p:nvSpPr>
          <p:cNvPr id="4" name="Slide Number Placeholder 3"/>
          <p:cNvSpPr>
            <a:spLocks noGrp="1"/>
          </p:cNvSpPr>
          <p:nvPr>
            <p:ph type="sldNum" sz="quarter" idx="10"/>
          </p:nvPr>
        </p:nvSpPr>
        <p:spPr/>
        <p:txBody>
          <a:bodyPr/>
          <a:lstStyle/>
          <a:p>
            <a:fld id="{65890939-5F4E-40FB-A039-87C9DECBF3BB}" type="slidenum">
              <a:rPr lang="en-GB" smtClean="0"/>
              <a:pPr/>
              <a:t>12</a:t>
            </a:fld>
            <a:endParaRPr lang="en-GB"/>
          </a:p>
        </p:txBody>
      </p:sp>
    </p:spTree>
    <p:extLst>
      <p:ext uri="{BB962C8B-B14F-4D97-AF65-F5344CB8AC3E}">
        <p14:creationId xmlns:p14="http://schemas.microsoft.com/office/powerpoint/2010/main" val="374349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dirty="0" smtClean="0"/>
              <a:t>By eliminating shared risk factors</a:t>
            </a:r>
          </a:p>
          <a:p>
            <a:r>
              <a:rPr lang="en-MY" sz="1200" dirty="0" smtClean="0"/>
              <a:t>almost 80 per cent of heart</a:t>
            </a:r>
          </a:p>
          <a:p>
            <a:r>
              <a:rPr lang="en-MY" sz="1200" dirty="0" smtClean="0"/>
              <a:t>disease, stroke and type 2 diabetes</a:t>
            </a:r>
          </a:p>
          <a:p>
            <a:r>
              <a:rPr lang="en-MY" sz="1200" dirty="0" smtClean="0"/>
              <a:t>and over one-third of all</a:t>
            </a:r>
          </a:p>
          <a:p>
            <a:r>
              <a:rPr lang="en-MY" sz="1200" dirty="0" smtClean="0"/>
              <a:t>cancers could be prevented</a:t>
            </a:r>
            <a:endParaRPr lang="en-US" sz="1200" b="1" dirty="0" smtClean="0">
              <a:latin typeface="Arial" pitchFamily="34" charset="0"/>
              <a:cs typeface="Arial" pitchFamily="34" charset="0"/>
            </a:endParaRPr>
          </a:p>
          <a:p>
            <a:endParaRPr lang="en-MY" dirty="0"/>
          </a:p>
        </p:txBody>
      </p:sp>
      <p:sp>
        <p:nvSpPr>
          <p:cNvPr id="4" name="Slide Number Placeholder 3"/>
          <p:cNvSpPr>
            <a:spLocks noGrp="1"/>
          </p:cNvSpPr>
          <p:nvPr>
            <p:ph type="sldNum" sz="quarter" idx="10"/>
          </p:nvPr>
        </p:nvSpPr>
        <p:spPr/>
        <p:txBody>
          <a:bodyPr/>
          <a:lstStyle/>
          <a:p>
            <a:fld id="{65890939-5F4E-40FB-A039-87C9DECBF3BB}" type="slidenum">
              <a:rPr lang="en-GB" smtClean="0"/>
              <a:pPr/>
              <a:t>13</a:t>
            </a:fld>
            <a:endParaRPr lang="en-GB"/>
          </a:p>
        </p:txBody>
      </p:sp>
    </p:spTree>
    <p:extLst>
      <p:ext uri="{BB962C8B-B14F-4D97-AF65-F5344CB8AC3E}">
        <p14:creationId xmlns:p14="http://schemas.microsoft.com/office/powerpoint/2010/main" val="217074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RCRC has community-based health and first aid (CBHFA) approach in more than 85 countries focusing on empowering communities and their volunteers to be charge of their health. Healthy lifestyle is part of that.  </a:t>
            </a:r>
            <a:endParaRPr lang="en-MY"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On-going support</a:t>
            </a:r>
            <a:r>
              <a:rPr lang="en-GB" sz="1200" kern="1200" dirty="0" smtClean="0">
                <a:solidFill>
                  <a:schemeClr val="tx1"/>
                </a:solidFill>
                <a:effectLst/>
                <a:latin typeface="+mn-lt"/>
                <a:ea typeface="+mn-ea"/>
                <a:cs typeface="+mn-cs"/>
              </a:rPr>
              <a:t>: It will support IFRC to finalize the healthy life style module (already in draft form), including design, layout, printing, e-learning, translation and capacity building for over 50 NSs who have already started NCDs implementation. Also, it will provide global advocacy support around this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lgn="just"/>
            <a:r>
              <a:rPr lang="en-GB" sz="1200" dirty="0" smtClean="0"/>
              <a:t>Develop simple planning, monitoring, evaluation and reporting tools to be adapted and used at the community level to ensure high quality of implementation.</a:t>
            </a:r>
          </a:p>
          <a:p>
            <a:pPr lvl="0" algn="just"/>
            <a:r>
              <a:rPr lang="en-GB" sz="1200" dirty="0" smtClean="0"/>
              <a:t>Represent and highlight RCRC contributions in NCDs prevention and control (e.g. good practices, case studies, research papers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kern="1200" dirty="0" smtClean="0">
              <a:solidFill>
                <a:schemeClr val="tx1"/>
              </a:solidFill>
              <a:effectLst/>
              <a:latin typeface="+mn-lt"/>
              <a:ea typeface="+mn-ea"/>
              <a:cs typeface="+mn-cs"/>
            </a:endParaRPr>
          </a:p>
          <a:p>
            <a:pPr lvl="0" algn="just"/>
            <a:r>
              <a:rPr lang="en-GB" sz="1200" dirty="0" smtClean="0"/>
              <a:t>Advocate at the global, regional and national levels to raise the priority of NCDs prevention.</a:t>
            </a:r>
          </a:p>
          <a:p>
            <a:pPr lvl="0" algn="just"/>
            <a:r>
              <a:rPr lang="en-GB" sz="1200" dirty="0" smtClean="0"/>
              <a:t>Advocate at the national level to adapt national polices on NCDs prevention and control. </a:t>
            </a:r>
          </a:p>
          <a:p>
            <a:endParaRPr lang="en-MY" dirty="0" smtClean="0"/>
          </a:p>
          <a:p>
            <a:endParaRPr lang="en-MY" dirty="0"/>
          </a:p>
        </p:txBody>
      </p:sp>
      <p:sp>
        <p:nvSpPr>
          <p:cNvPr id="4" name="Slide Number Placeholder 3"/>
          <p:cNvSpPr>
            <a:spLocks noGrp="1"/>
          </p:cNvSpPr>
          <p:nvPr>
            <p:ph type="sldNum" sz="quarter" idx="10"/>
          </p:nvPr>
        </p:nvSpPr>
        <p:spPr/>
        <p:txBody>
          <a:bodyPr/>
          <a:lstStyle/>
          <a:p>
            <a:fld id="{65890939-5F4E-40FB-A039-87C9DECBF3BB}" type="slidenum">
              <a:rPr lang="en-GB" smtClean="0"/>
              <a:pPr/>
              <a:t>14</a:t>
            </a:fld>
            <a:endParaRPr lang="en-GB"/>
          </a:p>
        </p:txBody>
      </p:sp>
    </p:spTree>
    <p:extLst>
      <p:ext uri="{BB962C8B-B14F-4D97-AF65-F5344CB8AC3E}">
        <p14:creationId xmlns:p14="http://schemas.microsoft.com/office/powerpoint/2010/main" val="159182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5890939-5F4E-40FB-A039-87C9DECBF3BB}" type="slidenum">
              <a:rPr lang="en-GB" smtClean="0"/>
              <a:pPr/>
              <a:t>15</a:t>
            </a:fld>
            <a:endParaRPr lang="en-GB"/>
          </a:p>
        </p:txBody>
      </p:sp>
    </p:spTree>
    <p:extLst>
      <p:ext uri="{BB962C8B-B14F-4D97-AF65-F5344CB8AC3E}">
        <p14:creationId xmlns:p14="http://schemas.microsoft.com/office/powerpoint/2010/main" val="2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0" y="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304800" y="381000"/>
            <a:ext cx="1260475" cy="1260475"/>
            <a:chOff x="193688" y="269859"/>
            <a:chExt cx="1260000" cy="1260000"/>
          </a:xfrm>
        </p:grpSpPr>
        <p:sp>
          <p:nvSpPr>
            <p:cNvPr id="6" name="Oval 5"/>
            <p:cNvSpPr/>
            <p:nvPr userDrawn="1"/>
          </p:nvSpPr>
          <p:spPr>
            <a:xfrm>
              <a:off x="193688" y="269859"/>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userDrawn="1"/>
          </p:nvSpPr>
          <p:spPr>
            <a:xfrm>
              <a:off x="269859" y="726887"/>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SEA</a:t>
              </a:r>
              <a:r>
                <a:rPr lang="en-US" sz="1000" b="1" baseline="0" dirty="0" smtClean="0">
                  <a:solidFill>
                    <a:schemeClr val="bg1"/>
                  </a:solidFill>
                  <a:latin typeface="Arial" pitchFamily="34" charset="0"/>
                  <a:cs typeface="Arial" pitchFamily="34" charset="0"/>
                </a:rPr>
                <a:t> health meeting  2013</a:t>
              </a:r>
              <a:endParaRPr lang="en-US" sz="1000" b="1" dirty="0" smtClean="0">
                <a:solidFill>
                  <a:schemeClr val="bg1"/>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cs typeface="Aharoni" pitchFamily="2" charset="-79"/>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cs typeface="Arial" pitchFamily="34" charset="0"/>
                </a:rPr>
                <a:t>NAME SURNAME, TITLE</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screen"/>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screen"/>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screen"/>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userDrawn="1"/>
          </p:nvSpPr>
          <p:spPr>
            <a:xfrm>
              <a:off x="269859" y="650716"/>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SEA</a:t>
              </a:r>
              <a:r>
                <a:rPr lang="en-US" sz="1000" b="1" baseline="0" dirty="0" smtClean="0">
                  <a:solidFill>
                    <a:schemeClr val="bg1"/>
                  </a:solidFill>
                  <a:latin typeface="Arial" pitchFamily="34" charset="0"/>
                  <a:cs typeface="Arial" pitchFamily="34" charset="0"/>
                </a:rPr>
                <a:t> health meeting  2013</a:t>
              </a:r>
              <a:endParaRPr lang="en-US" sz="1000" b="1" dirty="0" smtClean="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06" r:id="rId9"/>
  </p:sldLayoutIdLst>
  <p:txStyles>
    <p:titleStyle>
      <a:lvl1pPr algn="l" rtl="0" eaLnBrk="0" fontAlgn="base" hangingPunct="0">
        <a:spcBef>
          <a:spcPct val="0"/>
        </a:spcBef>
        <a:spcAft>
          <a:spcPct val="0"/>
        </a:spcAft>
        <a:defRPr sz="3600" b="1" i="1" kern="1200">
          <a:solidFill>
            <a:schemeClr val="accent2">
              <a:lumMod val="75000"/>
            </a:schemeClr>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3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4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628800"/>
            <a:ext cx="7772400" cy="3456384"/>
          </a:xfrm>
        </p:spPr>
        <p:txBody>
          <a:bodyPr>
            <a:normAutofit fontScale="90000"/>
          </a:bodyPr>
          <a:lstStyle/>
          <a:p>
            <a:pPr>
              <a:defRPr/>
            </a:pPr>
            <a:r>
              <a:rPr lang="en-GB" sz="5400" i="0" dirty="0" smtClean="0">
                <a:latin typeface="+mj-lt"/>
              </a:rPr>
              <a:t/>
            </a:r>
            <a:br>
              <a:rPr lang="en-GB" sz="5400" i="0" dirty="0" smtClean="0">
                <a:latin typeface="+mj-lt"/>
              </a:rPr>
            </a:br>
            <a:r>
              <a:rPr lang="en-GB" sz="5400" i="0" dirty="0" smtClean="0">
                <a:latin typeface="+mj-lt"/>
              </a:rPr>
              <a:t>Asia Pacific health</a:t>
            </a:r>
            <a:br>
              <a:rPr lang="en-GB" sz="5400" i="0" dirty="0" smtClean="0">
                <a:latin typeface="+mj-lt"/>
              </a:rPr>
            </a:br>
            <a:r>
              <a:rPr lang="en-GB" sz="5400" i="0" dirty="0" smtClean="0">
                <a:latin typeface="+mj-lt"/>
              </a:rPr>
              <a:t>South East Asia</a:t>
            </a:r>
            <a:br>
              <a:rPr lang="en-GB" sz="5400" i="0" dirty="0" smtClean="0">
                <a:latin typeface="+mj-lt"/>
              </a:rPr>
            </a:br>
            <a:r>
              <a:rPr lang="en-GB" sz="5400" i="0" dirty="0" smtClean="0">
                <a:latin typeface="+mj-lt"/>
              </a:rPr>
              <a:t/>
            </a:r>
            <a:br>
              <a:rPr lang="en-GB" sz="5400" i="0" dirty="0" smtClean="0">
                <a:latin typeface="+mj-lt"/>
              </a:rPr>
            </a:br>
            <a:r>
              <a:rPr lang="en-GB" sz="2700" i="0" dirty="0" smtClean="0">
                <a:latin typeface="+mj-lt"/>
              </a:rPr>
              <a:t> Terhi Heinasmaki</a:t>
            </a:r>
            <a:br>
              <a:rPr lang="en-GB" sz="2700" i="0" dirty="0" smtClean="0">
                <a:latin typeface="+mj-lt"/>
              </a:rPr>
            </a:br>
            <a:r>
              <a:rPr lang="en-GB" sz="2700" i="0" dirty="0" smtClean="0">
                <a:latin typeface="+mj-lt"/>
              </a:rPr>
              <a:t>28 October 2013 </a:t>
            </a:r>
            <a:endParaRPr lang="en-GB" sz="2700" b="0" i="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1835150" y="333375"/>
            <a:ext cx="6858000" cy="1143000"/>
          </a:xfrm>
          <a:prstGeom prst="rect">
            <a:avLst/>
          </a:prstGeom>
          <a:noFill/>
          <a:ln w="9525">
            <a:noFill/>
            <a:miter lim="800000"/>
            <a:headEnd/>
            <a:tailEnd/>
          </a:ln>
        </p:spPr>
        <p:txBody>
          <a:bodyPr anchor="ctr"/>
          <a:lstStyle/>
          <a:p>
            <a:pPr>
              <a:defRPr/>
            </a:pPr>
            <a:r>
              <a:rPr lang="en-GB" sz="2800" b="1" i="1" dirty="0">
                <a:solidFill>
                  <a:schemeClr val="accent4">
                    <a:lumMod val="75000"/>
                  </a:schemeClr>
                </a:solidFill>
                <a:latin typeface="+mj-lt"/>
                <a:ea typeface="+mj-ea"/>
                <a:cs typeface="Arial" pitchFamily="34" charset="0"/>
              </a:rPr>
              <a:t>CBHFA </a:t>
            </a:r>
            <a:r>
              <a:rPr lang="en-GB" sz="2800" b="1" i="1" dirty="0" smtClean="0">
                <a:solidFill>
                  <a:schemeClr val="accent4">
                    <a:lumMod val="75000"/>
                  </a:schemeClr>
                </a:solidFill>
                <a:latin typeface="+mj-lt"/>
                <a:ea typeface="+mj-ea"/>
                <a:cs typeface="Arial" pitchFamily="34" charset="0"/>
              </a:rPr>
              <a:t>New Global </a:t>
            </a:r>
            <a:r>
              <a:rPr lang="en-GB" sz="2800" b="1" i="1" dirty="0">
                <a:solidFill>
                  <a:schemeClr val="accent4">
                    <a:lumMod val="75000"/>
                  </a:schemeClr>
                </a:solidFill>
                <a:latin typeface="+mj-lt"/>
                <a:ea typeface="+mj-ea"/>
                <a:cs typeface="Arial" pitchFamily="34" charset="0"/>
              </a:rPr>
              <a:t>Tools</a:t>
            </a:r>
          </a:p>
        </p:txBody>
      </p:sp>
      <p:sp>
        <p:nvSpPr>
          <p:cNvPr id="21" name="TextBox 20"/>
          <p:cNvSpPr txBox="1">
            <a:spLocks noChangeArrowheads="1"/>
          </p:cNvSpPr>
          <p:nvPr/>
        </p:nvSpPr>
        <p:spPr bwMode="auto">
          <a:xfrm>
            <a:off x="1524000" y="1441377"/>
            <a:ext cx="7620001" cy="4632037"/>
          </a:xfrm>
          <a:prstGeom prst="rect">
            <a:avLst/>
          </a:prstGeom>
          <a:noFill/>
          <a:ln>
            <a:noFill/>
          </a:ln>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r>
              <a:rPr lang="en-GB" sz="2100" b="1" dirty="0" smtClean="0">
                <a:solidFill>
                  <a:srgbClr val="FF0000"/>
                </a:solidFill>
                <a:cs typeface="Arial" pitchFamily="34" charset="0"/>
              </a:rPr>
              <a:t>Behaviour </a:t>
            </a:r>
            <a:r>
              <a:rPr lang="en-GB" sz="2100" b="1" dirty="0">
                <a:solidFill>
                  <a:srgbClr val="FF0000"/>
                </a:solidFill>
                <a:cs typeface="Arial" pitchFamily="34" charset="0"/>
              </a:rPr>
              <a:t>Change Communication (BCC)</a:t>
            </a:r>
            <a:r>
              <a:rPr lang="en-GB" sz="2100" dirty="0">
                <a:solidFill>
                  <a:srgbClr val="FF0000"/>
                </a:solidFill>
                <a:cs typeface="Arial" pitchFamily="34" charset="0"/>
              </a:rPr>
              <a:t>:</a:t>
            </a:r>
            <a:r>
              <a:rPr lang="en-GB" sz="2100" dirty="0">
                <a:cs typeface="Arial" pitchFamily="34" charset="0"/>
              </a:rPr>
              <a:t> instructions and technical materials to conduct a training course for trainers and community-based </a:t>
            </a:r>
            <a:r>
              <a:rPr lang="en-GB" sz="2100" dirty="0" smtClean="0">
                <a:cs typeface="Arial" pitchFamily="34" charset="0"/>
              </a:rPr>
              <a:t>volunteers</a:t>
            </a:r>
            <a:endParaRPr lang="en-US" sz="2100" b="1" dirty="0">
              <a:cs typeface="Arial" pitchFamily="34" charset="0"/>
            </a:endParaRPr>
          </a:p>
          <a:p>
            <a:pPr lvl="1"/>
            <a:r>
              <a:rPr lang="en-GB" sz="2100" b="1" dirty="0" smtClean="0">
                <a:solidFill>
                  <a:schemeClr val="tx2">
                    <a:lumMod val="60000"/>
                    <a:lumOff val="40000"/>
                  </a:schemeClr>
                </a:solidFill>
                <a:cs typeface="Arial" pitchFamily="34" charset="0"/>
              </a:rPr>
              <a:t>Planning </a:t>
            </a:r>
            <a:r>
              <a:rPr lang="en-GB" sz="2100" b="1" dirty="0">
                <a:solidFill>
                  <a:schemeClr val="tx2">
                    <a:lumMod val="60000"/>
                    <a:lumOff val="40000"/>
                  </a:schemeClr>
                </a:solidFill>
                <a:cs typeface="Arial" pitchFamily="34" charset="0"/>
              </a:rPr>
              <a:t>Monitoring Evaluation and Reporting (PMER) Toolkit</a:t>
            </a:r>
            <a:r>
              <a:rPr lang="en-GB" sz="2100" dirty="0">
                <a:solidFill>
                  <a:srgbClr val="8EB4E3"/>
                </a:solidFill>
                <a:cs typeface="Arial" pitchFamily="34" charset="0"/>
              </a:rPr>
              <a:t>:</a:t>
            </a:r>
            <a:r>
              <a:rPr lang="en-GB" sz="2100" dirty="0">
                <a:solidFill>
                  <a:srgbClr val="FF0000"/>
                </a:solidFill>
                <a:cs typeface="Arial" pitchFamily="34" charset="0"/>
              </a:rPr>
              <a:t> </a:t>
            </a:r>
            <a:r>
              <a:rPr lang="en-GB" sz="2100" dirty="0">
                <a:cs typeface="Arial" pitchFamily="34" charset="0"/>
              </a:rPr>
              <a:t>basics of setting up  and using a monitoring and evaluation programme for </a:t>
            </a:r>
            <a:r>
              <a:rPr lang="en-GB" sz="2100" dirty="0" smtClean="0">
                <a:cs typeface="Arial" pitchFamily="34" charset="0"/>
              </a:rPr>
              <a:t>CBHFA, review 2013</a:t>
            </a:r>
          </a:p>
          <a:p>
            <a:pPr lvl="1"/>
            <a:r>
              <a:rPr lang="en-GB" sz="2100" b="1" dirty="0" smtClean="0">
                <a:solidFill>
                  <a:schemeClr val="tx2">
                    <a:lumMod val="60000"/>
                    <a:lumOff val="40000"/>
                  </a:schemeClr>
                </a:solidFill>
                <a:cs typeface="Arial" pitchFamily="34" charset="0"/>
              </a:rPr>
              <a:t>Baseline Basics</a:t>
            </a:r>
          </a:p>
          <a:p>
            <a:pPr lvl="1"/>
            <a:r>
              <a:rPr lang="en-GB" sz="2100" dirty="0" smtClean="0">
                <a:cs typeface="Arial" pitchFamily="34" charset="0"/>
              </a:rPr>
              <a:t>Sector-neutral  guidance on evaluations (base- and </a:t>
            </a:r>
            <a:r>
              <a:rPr lang="en-GB" sz="2100" dirty="0" err="1" smtClean="0">
                <a:cs typeface="Arial" pitchFamily="34" charset="0"/>
              </a:rPr>
              <a:t>endlines</a:t>
            </a:r>
            <a:r>
              <a:rPr lang="en-GB" sz="2100" dirty="0" smtClean="0">
                <a:cs typeface="Arial" pitchFamily="34" charset="0"/>
              </a:rPr>
              <a:t>)</a:t>
            </a:r>
          </a:p>
          <a:p>
            <a:pPr lvl="1" eaLnBrk="1" hangingPunct="1"/>
            <a:r>
              <a:rPr lang="en-US" sz="2100" b="1" dirty="0">
                <a:solidFill>
                  <a:srgbClr val="4F6228"/>
                </a:solidFill>
                <a:cs typeface="Arial" pitchFamily="34" charset="0"/>
              </a:rPr>
              <a:t>Healthy lifestyle module</a:t>
            </a:r>
            <a:r>
              <a:rPr lang="en-US" sz="2100" b="1" dirty="0">
                <a:cs typeface="Arial" pitchFamily="34" charset="0"/>
              </a:rPr>
              <a:t>: </a:t>
            </a:r>
            <a:r>
              <a:rPr lang="en-US" sz="2100" dirty="0">
                <a:cs typeface="Arial" pitchFamily="34" charset="0"/>
              </a:rPr>
              <a:t>volunteer, facilitator and community tools to tackle </a:t>
            </a:r>
            <a:r>
              <a:rPr lang="en-US" sz="2100" dirty="0" err="1">
                <a:cs typeface="Arial" pitchFamily="34" charset="0"/>
              </a:rPr>
              <a:t>noncommunicable</a:t>
            </a:r>
            <a:r>
              <a:rPr lang="en-US" sz="2100" dirty="0">
                <a:cs typeface="Arial" pitchFamily="34" charset="0"/>
              </a:rPr>
              <a:t> diseases</a:t>
            </a:r>
            <a:endParaRPr lang="en-US" sz="2100" b="1" i="1" dirty="0">
              <a:cs typeface="Arial" pitchFamily="34" charset="0"/>
            </a:endParaRPr>
          </a:p>
          <a:p>
            <a:pPr lvl="1" eaLnBrk="1" hangingPunct="1"/>
            <a:r>
              <a:rPr lang="en-US" sz="2100" b="1" dirty="0">
                <a:solidFill>
                  <a:srgbClr val="4F6228"/>
                </a:solidFill>
                <a:cs typeface="Arial" pitchFamily="34" charset="0"/>
              </a:rPr>
              <a:t>Violence Prevention module: </a:t>
            </a:r>
            <a:r>
              <a:rPr lang="en-US" sz="2100" dirty="0">
                <a:cs typeface="Arial" pitchFamily="34" charset="0"/>
              </a:rPr>
              <a:t>Volunteer, facilitator and community tools to tackle violence prevention issues</a:t>
            </a:r>
            <a:endParaRPr lang="en-GB" sz="2100" b="1" dirty="0">
              <a:solidFill>
                <a:srgbClr val="FF0000"/>
              </a:solidFill>
              <a:cs typeface="Arial" pitchFamily="34" charset="0"/>
            </a:endParaRPr>
          </a:p>
          <a:p>
            <a:pPr lvl="1"/>
            <a:endParaRPr lang="en-GB" sz="2200" b="1" dirty="0">
              <a:cs typeface="Arial" pitchFamily="34" charset="0"/>
            </a:endParaRPr>
          </a:p>
        </p:txBody>
      </p:sp>
      <p:pic>
        <p:nvPicPr>
          <p:cNvPr id="1030" name="Picture 6"/>
          <p:cNvPicPr>
            <a:picLocks noChangeAspect="1" noChangeArrowheads="1"/>
          </p:cNvPicPr>
          <p:nvPr/>
        </p:nvPicPr>
        <p:blipFill>
          <a:blip r:embed="rId3" cstate="print"/>
          <a:srcRect/>
          <a:stretch>
            <a:fillRect/>
          </a:stretch>
        </p:blipFill>
        <p:spPr bwMode="auto">
          <a:xfrm>
            <a:off x="233240" y="1828800"/>
            <a:ext cx="1511008" cy="2134974"/>
          </a:xfrm>
          <a:prstGeom prst="rect">
            <a:avLst/>
          </a:prstGeom>
          <a:noFill/>
          <a:ln w="9525">
            <a:solidFill>
              <a:schemeClr val="tx1">
                <a:lumMod val="50000"/>
                <a:lumOff val="50000"/>
              </a:schemeClr>
            </a:solidFill>
            <a:miter lim="800000"/>
            <a:headEnd/>
            <a:tailEnd/>
          </a:ln>
          <a:effectLst>
            <a:outerShdw blurRad="50800" dist="38100" dir="10800000" algn="r" rotWithShape="0">
              <a:prstClr val="black">
                <a:alpha val="40000"/>
              </a:prstClr>
            </a:outerShdw>
          </a:effectLst>
          <a:scene3d>
            <a:camera prst="isometricOffAxis1Right"/>
            <a:lightRig rig="threePt" dir="t"/>
          </a:scene3d>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84" y="3352800"/>
            <a:ext cx="1696342" cy="2216150"/>
          </a:xfrm>
          <a:prstGeom prst="rect">
            <a:avLst/>
          </a:prstGeom>
          <a:noFill/>
          <a:ln>
            <a:noFill/>
          </a:ln>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255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CBHFA updates and plans</a:t>
            </a:r>
            <a:endParaRPr lang="en-GB" sz="2800" dirty="0">
              <a:latin typeface="+mj-lt"/>
            </a:endParaRPr>
          </a:p>
        </p:txBody>
      </p:sp>
      <p:sp>
        <p:nvSpPr>
          <p:cNvPr id="3" name="Content Placeholder 2"/>
          <p:cNvSpPr>
            <a:spLocks noGrp="1"/>
          </p:cNvSpPr>
          <p:nvPr>
            <p:ph idx="1"/>
          </p:nvPr>
        </p:nvSpPr>
        <p:spPr>
          <a:xfrm>
            <a:off x="827584" y="1772816"/>
            <a:ext cx="7848872" cy="4094584"/>
          </a:xfrm>
        </p:spPr>
        <p:txBody>
          <a:bodyPr/>
          <a:lstStyle/>
          <a:p>
            <a:r>
              <a:rPr lang="en-GB" sz="2000" dirty="0" smtClean="0"/>
              <a:t>CBHFA e-learning</a:t>
            </a:r>
            <a:endParaRPr lang="en-US" sz="2000" dirty="0" smtClean="0"/>
          </a:p>
          <a:p>
            <a:r>
              <a:rPr lang="en-US" sz="2000" dirty="0" smtClean="0"/>
              <a:t>Generic Master Facilitator ToR, Agenda and Guidance</a:t>
            </a:r>
          </a:p>
          <a:p>
            <a:r>
              <a:rPr lang="en-US" sz="2000" dirty="0" smtClean="0"/>
              <a:t>Research </a:t>
            </a:r>
            <a:r>
              <a:rPr lang="en-US" sz="2000" dirty="0"/>
              <a:t>– Value of volunteers in community health</a:t>
            </a:r>
          </a:p>
          <a:p>
            <a:r>
              <a:rPr lang="en-US" sz="2000" dirty="0"/>
              <a:t>Research – Optimize the volunteer role in NCDs prevention and control</a:t>
            </a:r>
          </a:p>
          <a:p>
            <a:r>
              <a:rPr lang="en-US" sz="2000" dirty="0"/>
              <a:t>Global mapping (Jan-Feb 2014</a:t>
            </a:r>
            <a:r>
              <a:rPr lang="en-US" sz="2000" dirty="0" smtClean="0"/>
              <a:t>)</a:t>
            </a:r>
          </a:p>
          <a:p>
            <a:r>
              <a:rPr lang="en-US" sz="2000" dirty="0"/>
              <a:t>Evaluations: several NS evaluation to be added to database on </a:t>
            </a:r>
            <a:r>
              <a:rPr lang="en-US" sz="2000" dirty="0" err="1"/>
              <a:t>FedNet</a:t>
            </a:r>
            <a:endParaRPr lang="en-US" sz="2000" dirty="0"/>
          </a:p>
          <a:p>
            <a:r>
              <a:rPr lang="en-US" sz="2000" dirty="0" smtClean="0"/>
              <a:t>Mobile health, how to use phones in e.g. baselines</a:t>
            </a:r>
          </a:p>
          <a:p>
            <a:endParaRPr lang="en-US" sz="2000" dirty="0"/>
          </a:p>
          <a:p>
            <a:r>
              <a:rPr lang="en-US" sz="2000" dirty="0" err="1" smtClean="0"/>
              <a:t>Fednet</a:t>
            </a:r>
            <a:r>
              <a:rPr lang="en-US" sz="2000" dirty="0"/>
              <a:t> </a:t>
            </a:r>
            <a:r>
              <a:rPr lang="en-US" sz="2000" dirty="0" smtClean="0"/>
              <a:t>– community of </a:t>
            </a:r>
            <a:r>
              <a:rPr lang="en-US" sz="2000" dirty="0" err="1" smtClean="0"/>
              <a:t>practise</a:t>
            </a:r>
            <a:r>
              <a:rPr lang="en-US" sz="2000" dirty="0" smtClean="0"/>
              <a:t>/ Facebook</a:t>
            </a:r>
            <a:endParaRPr lang="en-US" sz="2000" dirty="0"/>
          </a:p>
          <a:p>
            <a:endParaRPr lang="en-US" sz="2000" dirty="0" smtClean="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14254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Noncommunicable</a:t>
            </a:r>
            <a:r>
              <a:rPr lang="en-GB" dirty="0"/>
              <a:t> </a:t>
            </a:r>
            <a:r>
              <a:rPr lang="en-GB" dirty="0" smtClean="0"/>
              <a:t>diseases (NCDs)</a:t>
            </a:r>
            <a:endParaRPr lang="en-GB" dirty="0"/>
          </a:p>
        </p:txBody>
      </p:sp>
      <p:sp>
        <p:nvSpPr>
          <p:cNvPr id="5" name="TextBox 4"/>
          <p:cNvSpPr txBox="1"/>
          <p:nvPr/>
        </p:nvSpPr>
        <p:spPr>
          <a:xfrm>
            <a:off x="785740" y="3528117"/>
            <a:ext cx="3075790" cy="646331"/>
          </a:xfrm>
          <a:prstGeom prst="rect">
            <a:avLst/>
          </a:prstGeom>
          <a:noFill/>
        </p:spPr>
        <p:txBody>
          <a:bodyPr wrap="square" rtlCol="0">
            <a:spAutoFit/>
          </a:bodyPr>
          <a:lstStyle/>
          <a:p>
            <a:pPr algn="r"/>
            <a:r>
              <a:rPr lang="en-GB" b="1" i="1" dirty="0"/>
              <a:t>cardiovascular </a:t>
            </a:r>
            <a:r>
              <a:rPr lang="en-GB" b="1" i="1" dirty="0" smtClean="0"/>
              <a:t>diseases</a:t>
            </a:r>
          </a:p>
          <a:p>
            <a:pPr algn="r"/>
            <a:r>
              <a:rPr lang="en-GB" b="1" i="1" dirty="0" smtClean="0"/>
              <a:t>(heart disease and stroke)</a:t>
            </a:r>
            <a:endParaRPr lang="en-GB" b="1" i="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048" y="1500751"/>
            <a:ext cx="1905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432" y="1592697"/>
            <a:ext cx="2203164" cy="185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1811" y="4213600"/>
            <a:ext cx="229317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060313"/>
            <a:ext cx="2210851" cy="146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148064" y="5538326"/>
            <a:ext cx="3672408" cy="369332"/>
          </a:xfrm>
          <a:prstGeom prst="rect">
            <a:avLst/>
          </a:prstGeom>
          <a:noFill/>
        </p:spPr>
        <p:txBody>
          <a:bodyPr wrap="square" rtlCol="0">
            <a:spAutoFit/>
          </a:bodyPr>
          <a:lstStyle/>
          <a:p>
            <a:pPr algn="r"/>
            <a:r>
              <a:rPr lang="en-GB" b="1" i="1" dirty="0"/>
              <a:t>chronic respiratory diseases</a:t>
            </a:r>
          </a:p>
        </p:txBody>
      </p:sp>
      <p:sp>
        <p:nvSpPr>
          <p:cNvPr id="14" name="TextBox 13"/>
          <p:cNvSpPr txBox="1"/>
          <p:nvPr/>
        </p:nvSpPr>
        <p:spPr>
          <a:xfrm>
            <a:off x="5724128" y="3481951"/>
            <a:ext cx="987558" cy="369332"/>
          </a:xfrm>
          <a:prstGeom prst="rect">
            <a:avLst/>
          </a:prstGeom>
          <a:noFill/>
        </p:spPr>
        <p:txBody>
          <a:bodyPr wrap="square" rtlCol="0">
            <a:spAutoFit/>
          </a:bodyPr>
          <a:lstStyle/>
          <a:p>
            <a:pPr algn="r"/>
            <a:r>
              <a:rPr lang="en-GB" b="1" i="1" dirty="0" smtClean="0"/>
              <a:t>cancer</a:t>
            </a:r>
            <a:endParaRPr lang="en-GB" b="1" i="1" dirty="0"/>
          </a:p>
        </p:txBody>
      </p:sp>
      <p:sp>
        <p:nvSpPr>
          <p:cNvPr id="15" name="TextBox 14"/>
          <p:cNvSpPr txBox="1"/>
          <p:nvPr/>
        </p:nvSpPr>
        <p:spPr>
          <a:xfrm>
            <a:off x="2699792" y="5538326"/>
            <a:ext cx="1131574" cy="369332"/>
          </a:xfrm>
          <a:prstGeom prst="rect">
            <a:avLst/>
          </a:prstGeom>
          <a:noFill/>
        </p:spPr>
        <p:txBody>
          <a:bodyPr wrap="square" rtlCol="0">
            <a:spAutoFit/>
          </a:bodyPr>
          <a:lstStyle/>
          <a:p>
            <a:pPr algn="r"/>
            <a:r>
              <a:rPr lang="en-GB" b="1" i="1" dirty="0" smtClean="0"/>
              <a:t>diabetes</a:t>
            </a:r>
            <a:endParaRPr lang="en-GB" b="1" i="1" dirty="0"/>
          </a:p>
        </p:txBody>
      </p:sp>
    </p:spTree>
    <p:extLst>
      <p:ext uri="{BB962C8B-B14F-4D97-AF65-F5344CB8AC3E}">
        <p14:creationId xmlns:p14="http://schemas.microsoft.com/office/powerpoint/2010/main" val="51028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risk factors related to life style</a:t>
            </a:r>
            <a:endParaRPr lang="en-MY"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12749"/>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712749"/>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5816" y="1660033"/>
            <a:ext cx="3092263" cy="1631216"/>
          </a:xfrm>
          <a:prstGeom prst="rect">
            <a:avLst/>
          </a:prstGeom>
          <a:noFill/>
        </p:spPr>
        <p:txBody>
          <a:bodyPr wrap="square" rtlCol="0">
            <a:spAutoFit/>
          </a:bodyPr>
          <a:lstStyle/>
          <a:p>
            <a:pPr algn="ctr"/>
            <a:r>
              <a:rPr lang="en-US" sz="2000" b="1" dirty="0" smtClean="0">
                <a:solidFill>
                  <a:srgbClr val="8B4907"/>
                </a:solidFill>
                <a:latin typeface="Arial" pitchFamily="34" charset="0"/>
                <a:cs typeface="Arial" pitchFamily="34" charset="0"/>
              </a:rPr>
              <a:t>Tobacco smoking</a:t>
            </a:r>
          </a:p>
          <a:p>
            <a:pPr algn="ctr"/>
            <a:r>
              <a:rPr lang="en-US" sz="2000" b="1" dirty="0" smtClean="0">
                <a:solidFill>
                  <a:srgbClr val="FFC000"/>
                </a:solidFill>
                <a:latin typeface="Arial" pitchFamily="34" charset="0"/>
                <a:cs typeface="Arial" pitchFamily="34" charset="0"/>
              </a:rPr>
              <a:t>Unhealthy diet</a:t>
            </a:r>
          </a:p>
          <a:p>
            <a:pPr algn="ctr"/>
            <a:r>
              <a:rPr lang="en-US" sz="2000" b="1" dirty="0" smtClean="0">
                <a:solidFill>
                  <a:schemeClr val="accent4">
                    <a:lumMod val="75000"/>
                  </a:schemeClr>
                </a:solidFill>
                <a:latin typeface="Arial" pitchFamily="34" charset="0"/>
                <a:cs typeface="Arial" pitchFamily="34" charset="0"/>
              </a:rPr>
              <a:t>Physical inactivity</a:t>
            </a:r>
          </a:p>
          <a:p>
            <a:pPr algn="ctr"/>
            <a:r>
              <a:rPr lang="en-US" sz="2000" b="1" dirty="0" smtClean="0">
                <a:solidFill>
                  <a:srgbClr val="CF1C21"/>
                </a:solidFill>
                <a:latin typeface="Arial" pitchFamily="34" charset="0"/>
                <a:cs typeface="Arial" pitchFamily="34" charset="0"/>
              </a:rPr>
              <a:t>Excess alcohol</a:t>
            </a:r>
          </a:p>
          <a:p>
            <a:pPr algn="ctr"/>
            <a:endParaRPr lang="en-US" sz="2000" b="1" dirty="0" smtClean="0">
              <a:solidFill>
                <a:srgbClr val="CF1C21"/>
              </a:solidFill>
              <a:latin typeface="Arial" pitchFamily="34" charset="0"/>
              <a:cs typeface="Arial" pitchFamily="34" charset="0"/>
            </a:endParaRPr>
          </a:p>
        </p:txBody>
      </p:sp>
      <p:sp>
        <p:nvSpPr>
          <p:cNvPr id="7" name="&quot;No&quot; Symbol 6"/>
          <p:cNvSpPr/>
          <p:nvPr/>
        </p:nvSpPr>
        <p:spPr>
          <a:xfrm>
            <a:off x="3509882" y="1484784"/>
            <a:ext cx="1836204" cy="1735479"/>
          </a:xfrm>
          <a:prstGeom prst="noSmoking">
            <a:avLst/>
          </a:prstGeom>
          <a:solidFill>
            <a:schemeClr val="accent2">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Down Arrow 7"/>
          <p:cNvSpPr/>
          <p:nvPr/>
        </p:nvSpPr>
        <p:spPr>
          <a:xfrm>
            <a:off x="2946234" y="3823598"/>
            <a:ext cx="242316" cy="16216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TextBox 11"/>
          <p:cNvSpPr txBox="1"/>
          <p:nvPr/>
        </p:nvSpPr>
        <p:spPr>
          <a:xfrm>
            <a:off x="3181337" y="3717032"/>
            <a:ext cx="2826741" cy="2215991"/>
          </a:xfrm>
          <a:prstGeom prst="rect">
            <a:avLst/>
          </a:prstGeom>
          <a:noFill/>
        </p:spPr>
        <p:txBody>
          <a:bodyPr wrap="square" rtlCol="0">
            <a:spAutoFit/>
          </a:bodyPr>
          <a:lstStyle/>
          <a:p>
            <a:r>
              <a:rPr lang="en-MY" sz="2000" dirty="0"/>
              <a:t>80% cardiovascular                   </a:t>
            </a:r>
            <a:r>
              <a:rPr lang="en-MY" sz="2000" dirty="0" smtClean="0"/>
              <a:t>                                                                     disease </a:t>
            </a:r>
            <a:endParaRPr lang="en-MY" sz="2000" dirty="0"/>
          </a:p>
          <a:p>
            <a:r>
              <a:rPr lang="en-MY" sz="2000" dirty="0" smtClean="0"/>
              <a:t>80</a:t>
            </a:r>
            <a:r>
              <a:rPr lang="en-MY" sz="2000" dirty="0"/>
              <a:t>% diabetes (type 2)</a:t>
            </a:r>
          </a:p>
          <a:p>
            <a:r>
              <a:rPr lang="en-MY" sz="2000" dirty="0" smtClean="0"/>
              <a:t>33</a:t>
            </a:r>
            <a:r>
              <a:rPr lang="en-MY" sz="2000" dirty="0"/>
              <a:t>% </a:t>
            </a:r>
            <a:r>
              <a:rPr lang="en-MY" sz="2000" dirty="0" smtClean="0"/>
              <a:t>cancers</a:t>
            </a:r>
          </a:p>
          <a:p>
            <a:r>
              <a:rPr lang="en-US" sz="2000" dirty="0" smtClean="0"/>
              <a:t>90% of chronic lung disease (smoking)</a:t>
            </a:r>
            <a:endParaRPr lang="en-MY" sz="2000" dirty="0"/>
          </a:p>
          <a:p>
            <a:endParaRPr lang="en-MY" dirty="0"/>
          </a:p>
        </p:txBody>
      </p:sp>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029031"/>
            <a:ext cx="2124290" cy="141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913024"/>
            <a:ext cx="1440160" cy="177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0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78866144"/>
              </p:ext>
            </p:extLst>
          </p:nvPr>
        </p:nvGraphicFramePr>
        <p:xfrm>
          <a:off x="1043608" y="116632"/>
          <a:ext cx="7704856"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818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Prevention </a:t>
            </a:r>
            <a:endParaRPr lang="en-GB" dirty="0"/>
          </a:p>
        </p:txBody>
      </p:sp>
      <p:sp>
        <p:nvSpPr>
          <p:cNvPr id="3" name="Content Placeholder 2"/>
          <p:cNvSpPr>
            <a:spLocks noGrp="1"/>
          </p:cNvSpPr>
          <p:nvPr>
            <p:ph idx="1"/>
          </p:nvPr>
        </p:nvSpPr>
        <p:spPr>
          <a:xfrm>
            <a:off x="4983474" y="1676400"/>
            <a:ext cx="3703326" cy="4191000"/>
          </a:xfrm>
        </p:spPr>
        <p:txBody>
          <a:bodyPr/>
          <a:lstStyle/>
          <a:p>
            <a:pPr lvl="0" algn="just"/>
            <a:r>
              <a:rPr lang="en-GB" sz="2400" dirty="0"/>
              <a:t>P</a:t>
            </a:r>
            <a:r>
              <a:rPr lang="en-GB" sz="2400" dirty="0" smtClean="0"/>
              <a:t>romote healthy life style</a:t>
            </a:r>
          </a:p>
          <a:p>
            <a:pPr lvl="1" algn="just"/>
            <a:r>
              <a:rPr lang="en-GB" sz="2400" dirty="0" smtClean="0"/>
              <a:t>Community-based programmes</a:t>
            </a:r>
          </a:p>
          <a:p>
            <a:pPr lvl="1" algn="just"/>
            <a:r>
              <a:rPr lang="en-GB" sz="2400" dirty="0" smtClean="0"/>
              <a:t>School programmes</a:t>
            </a:r>
          </a:p>
          <a:p>
            <a:pPr lvl="1" algn="just"/>
            <a:endParaRPr lang="en-GB" sz="2400" dirty="0" smtClean="0"/>
          </a:p>
          <a:p>
            <a:pPr lvl="0" algn="just"/>
            <a:r>
              <a:rPr lang="en-GB" sz="2400" dirty="0" smtClean="0"/>
              <a:t>Address NCDs during emergencies</a:t>
            </a:r>
          </a:p>
          <a:p>
            <a:pPr lvl="0" algn="just"/>
            <a:r>
              <a:rPr lang="en-GB" sz="2400" dirty="0" smtClean="0"/>
              <a:t>Some NS do NCD treatment and care</a:t>
            </a:r>
          </a:p>
          <a:p>
            <a:endParaRPr lang="en-GB"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4697724" cy="328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507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ross 7"/>
          <p:cNvSpPr/>
          <p:nvPr/>
        </p:nvSpPr>
        <p:spPr>
          <a:xfrm>
            <a:off x="609600" y="5105400"/>
            <a:ext cx="762000" cy="762000"/>
          </a:xfrm>
          <a:prstGeom prst="plus">
            <a:avLst/>
          </a:prstGeom>
          <a:solidFill>
            <a:srgbClr val="FF0000">
              <a:alpha val="19000"/>
            </a:srgbClr>
          </a:solidFill>
          <a:ln>
            <a:solidFill>
              <a:schemeClr val="accent1">
                <a:shade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p:cNvSpPr/>
          <p:nvPr/>
        </p:nvSpPr>
        <p:spPr>
          <a:xfrm>
            <a:off x="1447800" y="5014865"/>
            <a:ext cx="762000" cy="914400"/>
          </a:xfrm>
          <a:prstGeom prst="moon">
            <a:avLst/>
          </a:prstGeom>
          <a:solidFill>
            <a:srgbClr val="FF0000">
              <a:alpha val="19000"/>
            </a:srgbClr>
          </a:solidFill>
          <a:ln>
            <a:solidFill>
              <a:schemeClr val="accent1">
                <a:shade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2215836" y="5091065"/>
            <a:ext cx="762000" cy="762000"/>
          </a:xfrm>
          <a:prstGeom prst="plus">
            <a:avLst/>
          </a:prstGeom>
          <a:solidFill>
            <a:srgbClr val="FF0000">
              <a:alpha val="19000"/>
            </a:srgbClr>
          </a:solidFill>
          <a:ln>
            <a:solidFill>
              <a:schemeClr val="accent1">
                <a:shade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on 10"/>
          <p:cNvSpPr/>
          <p:nvPr/>
        </p:nvSpPr>
        <p:spPr>
          <a:xfrm>
            <a:off x="3048000" y="5045797"/>
            <a:ext cx="762000" cy="914400"/>
          </a:xfrm>
          <a:prstGeom prst="moon">
            <a:avLst/>
          </a:prstGeom>
          <a:solidFill>
            <a:srgbClr val="FF0000">
              <a:alpha val="19000"/>
            </a:srgbClr>
          </a:solidFill>
          <a:ln>
            <a:solidFill>
              <a:schemeClr val="accent1">
                <a:shade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on 11"/>
          <p:cNvSpPr/>
          <p:nvPr/>
        </p:nvSpPr>
        <p:spPr>
          <a:xfrm>
            <a:off x="4648200" y="5014865"/>
            <a:ext cx="762000" cy="914400"/>
          </a:xfrm>
          <a:prstGeom prst="moon">
            <a:avLst/>
          </a:prstGeom>
          <a:solidFill>
            <a:srgbClr val="FF0000">
              <a:alpha val="16000"/>
            </a:srgbClr>
          </a:solidFill>
          <a:ln>
            <a:solidFill>
              <a:schemeClr val="accent1">
                <a:shade val="50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p:cNvSpPr/>
          <p:nvPr/>
        </p:nvSpPr>
        <p:spPr>
          <a:xfrm>
            <a:off x="3782086" y="5105400"/>
            <a:ext cx="762000" cy="762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5334000" y="5107662"/>
            <a:ext cx="762000" cy="762000"/>
          </a:xfrm>
          <a:prstGeom prst="plus">
            <a:avLst/>
          </a:prstGeom>
          <a:solidFill>
            <a:srgbClr val="FF0000">
              <a:alpha val="16000"/>
            </a:srgbClr>
          </a:solidFill>
          <a:ln>
            <a:solidFill>
              <a:schemeClr val="accent1">
                <a:shade val="50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6781800" y="5107662"/>
            <a:ext cx="762000" cy="762000"/>
          </a:xfrm>
          <a:prstGeom prst="plus">
            <a:avLst/>
          </a:prstGeom>
          <a:solidFill>
            <a:srgbClr val="FF0000">
              <a:alpha val="16000"/>
            </a:srgbClr>
          </a:solidFill>
          <a:ln>
            <a:solidFill>
              <a:schemeClr val="accent1">
                <a:shade val="50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p:cNvSpPr/>
          <p:nvPr/>
        </p:nvSpPr>
        <p:spPr>
          <a:xfrm>
            <a:off x="7848600" y="3962400"/>
            <a:ext cx="762000" cy="762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a:off x="6172200" y="5029200"/>
            <a:ext cx="762000" cy="914400"/>
          </a:xfrm>
          <a:prstGeom prst="moon">
            <a:avLst/>
          </a:prstGeom>
          <a:solidFill>
            <a:srgbClr val="FF0000">
              <a:alpha val="16000"/>
            </a:srgbClr>
          </a:solidFill>
          <a:ln>
            <a:solidFill>
              <a:schemeClr val="accent1">
                <a:shade val="50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a:off x="7921513" y="3048000"/>
            <a:ext cx="762000" cy="914400"/>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a:off x="3059317" y="3149851"/>
            <a:ext cx="762000" cy="914400"/>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a:off x="4734208" y="3124200"/>
            <a:ext cx="762000" cy="914400"/>
          </a:xfrm>
          <a:prstGeom prst="moon">
            <a:avLst/>
          </a:prstGeom>
          <a:solidFill>
            <a:srgbClr val="FF0000">
              <a:alpha val="12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a:off x="6324600" y="3048000"/>
            <a:ext cx="762000" cy="914400"/>
          </a:xfrm>
          <a:prstGeom prst="moon">
            <a:avLst/>
          </a:prstGeom>
          <a:solidFill>
            <a:srgbClr val="FF0000">
              <a:alpha val="12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a:off x="7602378" y="4876800"/>
            <a:ext cx="762000" cy="914400"/>
          </a:xfrm>
          <a:prstGeom prst="moon">
            <a:avLst/>
          </a:prstGeom>
          <a:solidFill>
            <a:srgbClr val="FF0000">
              <a:alpha val="16000"/>
            </a:srgbClr>
          </a:solidFill>
          <a:ln>
            <a:solidFill>
              <a:schemeClr val="accent1">
                <a:shade val="50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a:off x="2209800" y="3200400"/>
            <a:ext cx="762000" cy="762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p:cNvSpPr/>
          <p:nvPr/>
        </p:nvSpPr>
        <p:spPr>
          <a:xfrm>
            <a:off x="3810000" y="3200400"/>
            <a:ext cx="762000" cy="762000"/>
          </a:xfrm>
          <a:prstGeom prst="plus">
            <a:avLst/>
          </a:prstGeom>
          <a:solidFill>
            <a:srgbClr val="FF0000">
              <a:alpha val="12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5486400" y="3200400"/>
            <a:ext cx="762000" cy="762000"/>
          </a:xfrm>
          <a:prstGeom prst="plus">
            <a:avLst/>
          </a:prstGeom>
          <a:solidFill>
            <a:srgbClr val="FF0000">
              <a:alpha val="12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7079810" y="3094776"/>
            <a:ext cx="762000" cy="762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a:off x="5105400" y="483606"/>
            <a:ext cx="762000" cy="914400"/>
          </a:xfrm>
          <a:prstGeom prst="moon">
            <a:avLst/>
          </a:prstGeom>
          <a:solidFill>
            <a:srgbClr val="FF0000">
              <a:alpha val="13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a:off x="3398068" y="685800"/>
            <a:ext cx="762000" cy="914400"/>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a:off x="1676400" y="1295400"/>
            <a:ext cx="762000" cy="914400"/>
          </a:xfrm>
          <a:prstGeom prst="mo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a:off x="1423657" y="2692651"/>
            <a:ext cx="762000" cy="914400"/>
          </a:xfrm>
          <a:prstGeom prst="moon">
            <a:avLst/>
          </a:prstGeom>
          <a:solidFill>
            <a:srgbClr val="FF0000">
              <a:alpha val="1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5822133" y="626198"/>
            <a:ext cx="762000" cy="762000"/>
          </a:xfrm>
          <a:prstGeom prst="plus">
            <a:avLst/>
          </a:prstGeom>
          <a:solidFill>
            <a:srgbClr val="FF0000">
              <a:alpha val="13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4128380" y="664675"/>
            <a:ext cx="762000" cy="762000"/>
          </a:xfrm>
          <a:prstGeom prst="plus">
            <a:avLst/>
          </a:prstGeom>
          <a:solidFill>
            <a:srgbClr val="FF0000">
              <a:alpha val="13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a:off x="2571184" y="1017006"/>
            <a:ext cx="762000" cy="762000"/>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1066800" y="1981200"/>
            <a:ext cx="762000" cy="762000"/>
          </a:xfrm>
          <a:prstGeom prst="plus">
            <a:avLst/>
          </a:prstGeom>
          <a:solidFill>
            <a:srgbClr val="FF0000">
              <a:alpha val="14000"/>
            </a:srgb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a:off x="6747850" y="588475"/>
            <a:ext cx="762000" cy="914400"/>
          </a:xfrm>
          <a:prstGeom prst="moon">
            <a:avLst/>
          </a:prstGeom>
          <a:solidFill>
            <a:srgbClr val="FF0000">
              <a:alpha val="13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538" y="4980830"/>
            <a:ext cx="492443" cy="1015663"/>
          </a:xfrm>
          <a:prstGeom prst="rect">
            <a:avLst/>
          </a:prstGeom>
          <a:noFill/>
        </p:spPr>
        <p:txBody>
          <a:bodyPr vert="vert" wrap="square" rtlCol="0">
            <a:spAutoFit/>
          </a:bodyPr>
          <a:lstStyle/>
          <a:p>
            <a:pPr algn="ctr"/>
            <a:r>
              <a:rPr lang="en-US" sz="2000" dirty="0" smtClean="0"/>
              <a:t>START</a:t>
            </a:r>
            <a:endParaRPr lang="en-US" sz="2000" dirty="0"/>
          </a:p>
        </p:txBody>
      </p:sp>
      <p:sp>
        <p:nvSpPr>
          <p:cNvPr id="39" name="TextBox 38"/>
          <p:cNvSpPr txBox="1"/>
          <p:nvPr/>
        </p:nvSpPr>
        <p:spPr>
          <a:xfrm rot="10800000">
            <a:off x="7737157" y="499366"/>
            <a:ext cx="492443" cy="1015663"/>
          </a:xfrm>
          <a:prstGeom prst="rect">
            <a:avLst/>
          </a:prstGeom>
          <a:noFill/>
        </p:spPr>
        <p:txBody>
          <a:bodyPr vert="vert" wrap="square" rtlCol="0">
            <a:spAutoFit/>
          </a:bodyPr>
          <a:lstStyle/>
          <a:p>
            <a:pPr algn="ctr"/>
            <a:r>
              <a:rPr lang="en-US" sz="2000" dirty="0" smtClean="0"/>
              <a:t>FINISH</a:t>
            </a:r>
            <a:endParaRPr lang="en-US" sz="2000" dirty="0"/>
          </a:p>
        </p:txBody>
      </p:sp>
      <p:cxnSp>
        <p:nvCxnSpPr>
          <p:cNvPr id="41" name="Straight Connector 40"/>
          <p:cNvCxnSpPr/>
          <p:nvPr/>
        </p:nvCxnSpPr>
        <p:spPr>
          <a:xfrm>
            <a:off x="7737157" y="381000"/>
            <a:ext cx="0" cy="1371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3809" y="4742507"/>
            <a:ext cx="0" cy="1371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71662" y="1981200"/>
            <a:ext cx="5324676" cy="646331"/>
          </a:xfrm>
          <a:prstGeom prst="rect">
            <a:avLst/>
          </a:prstGeom>
          <a:noFill/>
        </p:spPr>
        <p:txBody>
          <a:bodyPr wrap="square" rtlCol="0">
            <a:spAutoFit/>
          </a:bodyPr>
          <a:lstStyle/>
          <a:p>
            <a:r>
              <a:rPr lang="en-US" sz="3600" b="1" i="1" dirty="0" smtClean="0"/>
              <a:t>NCD module in CBHFA</a:t>
            </a:r>
            <a:endParaRPr lang="en-MY" sz="3600" b="1" i="1" dirty="0"/>
          </a:p>
        </p:txBody>
      </p:sp>
      <p:sp>
        <p:nvSpPr>
          <p:cNvPr id="3" name="TextBox 2"/>
          <p:cNvSpPr txBox="1"/>
          <p:nvPr/>
        </p:nvSpPr>
        <p:spPr>
          <a:xfrm>
            <a:off x="806136" y="5198225"/>
            <a:ext cx="2819400" cy="523220"/>
          </a:xfrm>
          <a:prstGeom prst="rect">
            <a:avLst/>
          </a:prstGeom>
          <a:noFill/>
        </p:spPr>
        <p:txBody>
          <a:bodyPr wrap="square" rtlCol="0">
            <a:spAutoFit/>
          </a:bodyPr>
          <a:lstStyle/>
          <a:p>
            <a:r>
              <a:rPr lang="en-US" sz="2800" b="1" dirty="0" smtClean="0"/>
              <a:t>The four NCDs</a:t>
            </a:r>
            <a:endParaRPr lang="en-MY" sz="2800" b="1" dirty="0"/>
          </a:p>
        </p:txBody>
      </p:sp>
      <p:sp>
        <p:nvSpPr>
          <p:cNvPr id="5" name="TextBox 4"/>
          <p:cNvSpPr txBox="1"/>
          <p:nvPr/>
        </p:nvSpPr>
        <p:spPr>
          <a:xfrm>
            <a:off x="4734208" y="5198225"/>
            <a:ext cx="3876392" cy="523220"/>
          </a:xfrm>
          <a:prstGeom prst="rect">
            <a:avLst/>
          </a:prstGeom>
          <a:noFill/>
        </p:spPr>
        <p:txBody>
          <a:bodyPr wrap="square" rtlCol="0">
            <a:spAutoFit/>
          </a:bodyPr>
          <a:lstStyle/>
          <a:p>
            <a:r>
              <a:rPr lang="en-US" sz="2800" b="1" dirty="0" smtClean="0"/>
              <a:t>The four risk factors</a:t>
            </a:r>
            <a:endParaRPr lang="en-MY" sz="2800" b="1" dirty="0"/>
          </a:p>
        </p:txBody>
      </p:sp>
      <p:sp>
        <p:nvSpPr>
          <p:cNvPr id="6" name="TextBox 5"/>
          <p:cNvSpPr txBox="1"/>
          <p:nvPr/>
        </p:nvSpPr>
        <p:spPr>
          <a:xfrm>
            <a:off x="3861303" y="3206941"/>
            <a:ext cx="3269810" cy="800219"/>
          </a:xfrm>
          <a:prstGeom prst="rect">
            <a:avLst/>
          </a:prstGeom>
          <a:noFill/>
        </p:spPr>
        <p:txBody>
          <a:bodyPr wrap="square" rtlCol="0">
            <a:spAutoFit/>
          </a:bodyPr>
          <a:lstStyle/>
          <a:p>
            <a:r>
              <a:rPr lang="en-US" sz="2800" b="1" dirty="0"/>
              <a:t>personal NCD risk</a:t>
            </a:r>
          </a:p>
          <a:p>
            <a:endParaRPr lang="en-MY" dirty="0"/>
          </a:p>
        </p:txBody>
      </p:sp>
      <p:sp>
        <p:nvSpPr>
          <p:cNvPr id="7" name="TextBox 6"/>
          <p:cNvSpPr txBox="1"/>
          <p:nvPr/>
        </p:nvSpPr>
        <p:spPr>
          <a:xfrm>
            <a:off x="331239" y="2000153"/>
            <a:ext cx="2247991" cy="1384995"/>
          </a:xfrm>
          <a:prstGeom prst="rect">
            <a:avLst/>
          </a:prstGeom>
          <a:noFill/>
        </p:spPr>
        <p:txBody>
          <a:bodyPr wrap="square" rtlCol="0">
            <a:spAutoFit/>
          </a:bodyPr>
          <a:lstStyle/>
          <a:p>
            <a:r>
              <a:rPr lang="en-US" sz="2800" b="1" dirty="0" smtClean="0"/>
              <a:t>Risk behavior in community</a:t>
            </a:r>
            <a:endParaRPr lang="en-MY" sz="2800" b="1" dirty="0"/>
          </a:p>
        </p:txBody>
      </p:sp>
      <p:sp>
        <p:nvSpPr>
          <p:cNvPr id="31" name="TextBox 30"/>
          <p:cNvSpPr txBox="1"/>
          <p:nvPr/>
        </p:nvSpPr>
        <p:spPr>
          <a:xfrm>
            <a:off x="4243057" y="463752"/>
            <a:ext cx="3494099" cy="954107"/>
          </a:xfrm>
          <a:prstGeom prst="rect">
            <a:avLst/>
          </a:prstGeom>
          <a:noFill/>
        </p:spPr>
        <p:txBody>
          <a:bodyPr wrap="square" rtlCol="0">
            <a:spAutoFit/>
          </a:bodyPr>
          <a:lstStyle/>
          <a:p>
            <a:r>
              <a:rPr lang="en-US" sz="2800" b="1" dirty="0"/>
              <a:t>health goals and health action plans</a:t>
            </a:r>
            <a:endParaRPr lang="en-MY" sz="2800" b="1" dirty="0"/>
          </a:p>
        </p:txBody>
      </p:sp>
    </p:spTree>
    <p:extLst>
      <p:ext uri="{BB962C8B-B14F-4D97-AF65-F5344CB8AC3E}">
        <p14:creationId xmlns:p14="http://schemas.microsoft.com/office/powerpoint/2010/main" val="282880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57930362"/>
              </p:ext>
            </p:extLst>
          </p:nvPr>
        </p:nvGraphicFramePr>
        <p:xfrm>
          <a:off x="5943600" y="1981200"/>
          <a:ext cx="3022269"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s-ES_tradnl" sz="3200" dirty="0" err="1" smtClean="0">
                <a:solidFill>
                  <a:srgbClr val="FF0000"/>
                </a:solidFill>
              </a:rPr>
              <a:t>What</a:t>
            </a:r>
            <a:r>
              <a:rPr lang="es-ES_tradnl" sz="3200" dirty="0" smtClean="0">
                <a:solidFill>
                  <a:srgbClr val="FF0000"/>
                </a:solidFill>
              </a:rPr>
              <a:t> </a:t>
            </a:r>
            <a:r>
              <a:rPr lang="es-ES_tradnl" sz="3200" dirty="0" err="1" smtClean="0">
                <a:solidFill>
                  <a:srgbClr val="FF0000"/>
                </a:solidFill>
              </a:rPr>
              <a:t>health</a:t>
            </a:r>
            <a:r>
              <a:rPr lang="es-ES_tradnl" sz="3200" dirty="0" smtClean="0">
                <a:solidFill>
                  <a:srgbClr val="FF0000"/>
                </a:solidFill>
              </a:rPr>
              <a:t> can do </a:t>
            </a:r>
            <a:r>
              <a:rPr lang="es-ES_tradnl" sz="3200" dirty="0" err="1" smtClean="0">
                <a:solidFill>
                  <a:srgbClr val="FF0000"/>
                </a:solidFill>
              </a:rPr>
              <a:t>for</a:t>
            </a:r>
            <a:r>
              <a:rPr lang="es-ES_tradnl" sz="3200" dirty="0" smtClean="0">
                <a:solidFill>
                  <a:srgbClr val="FF0000"/>
                </a:solidFill>
              </a:rPr>
              <a:t> </a:t>
            </a:r>
            <a:r>
              <a:rPr lang="es-ES_tradnl" sz="3200" dirty="0" err="1" smtClean="0">
                <a:solidFill>
                  <a:srgbClr val="FF0000"/>
                </a:solidFill>
              </a:rPr>
              <a:t>resilience</a:t>
            </a:r>
            <a:endParaRPr lang="en-GB" sz="3200" dirty="0">
              <a:solidFill>
                <a:srgbClr val="FF0000"/>
              </a:solidFill>
            </a:endParaRPr>
          </a:p>
        </p:txBody>
      </p:sp>
      <p:sp>
        <p:nvSpPr>
          <p:cNvPr id="3" name="Content Placeholder 2"/>
          <p:cNvSpPr>
            <a:spLocks noGrp="1"/>
          </p:cNvSpPr>
          <p:nvPr>
            <p:ph idx="1"/>
          </p:nvPr>
        </p:nvSpPr>
        <p:spPr>
          <a:xfrm>
            <a:off x="457200" y="1752600"/>
            <a:ext cx="5562600" cy="4191000"/>
          </a:xfrm>
        </p:spPr>
        <p:txBody>
          <a:bodyPr/>
          <a:lstStyle/>
          <a:p>
            <a:pPr marL="273050" lvl="1" indent="-273050"/>
            <a:r>
              <a:rPr lang="en-US" sz="2400" dirty="0" smtClean="0"/>
              <a:t>Profile IFRC in development agenda</a:t>
            </a:r>
          </a:p>
          <a:p>
            <a:pPr marL="273050" lvl="1" indent="-273050"/>
            <a:r>
              <a:rPr lang="en-US" sz="2400" dirty="0" smtClean="0"/>
              <a:t>Give model of integration</a:t>
            </a:r>
          </a:p>
          <a:p>
            <a:pPr marL="273050" lvl="1" indent="-273050"/>
            <a:r>
              <a:rPr lang="en-US" sz="2400" dirty="0" smtClean="0"/>
              <a:t>Health strategic </a:t>
            </a:r>
            <a:r>
              <a:rPr lang="en-US" sz="2400" dirty="0"/>
              <a:t>operational </a:t>
            </a:r>
            <a:r>
              <a:rPr lang="en-US" sz="2400" dirty="0" smtClean="0"/>
              <a:t>framework </a:t>
            </a:r>
            <a:r>
              <a:rPr lang="en-US" sz="2400" dirty="0"/>
              <a:t>(SOF) </a:t>
            </a:r>
            <a:r>
              <a:rPr lang="en-US" sz="2400" dirty="0" smtClean="0"/>
              <a:t>to guide Community Resilience (ex-DRR) </a:t>
            </a:r>
            <a:r>
              <a:rPr lang="en-US" sz="2400" dirty="0"/>
              <a:t>F</a:t>
            </a:r>
            <a:r>
              <a:rPr lang="en-US" sz="2400" dirty="0" smtClean="0"/>
              <a:t>ramework</a:t>
            </a:r>
          </a:p>
          <a:p>
            <a:pPr marL="273050" lvl="1" indent="-273050"/>
            <a:r>
              <a:rPr lang="en-US" sz="2400" dirty="0" smtClean="0"/>
              <a:t>Advice in evidence </a:t>
            </a:r>
            <a:r>
              <a:rPr lang="en-US" sz="2400" dirty="0"/>
              <a:t>based approach </a:t>
            </a:r>
            <a:r>
              <a:rPr lang="en-US" sz="2400" dirty="0" smtClean="0"/>
              <a:t>and operational research</a:t>
            </a:r>
          </a:p>
          <a:p>
            <a:pPr marL="273050" lvl="1" indent="-273050"/>
            <a:r>
              <a:rPr lang="en-US" sz="2400" dirty="0" smtClean="0"/>
              <a:t>PMER tools</a:t>
            </a:r>
            <a:endParaRPr lang="en-US" sz="2400" dirty="0"/>
          </a:p>
          <a:p>
            <a:pPr marL="273050" lvl="1" indent="-273050"/>
            <a:r>
              <a:rPr lang="en-US" sz="2400" dirty="0" smtClean="0"/>
              <a:t>Attract funding</a:t>
            </a:r>
          </a:p>
          <a:p>
            <a:pPr marL="273050" lvl="1" indent="0">
              <a:buNone/>
            </a:pPr>
            <a:endParaRPr lang="en-US" dirty="0" smtClean="0"/>
          </a:p>
          <a:p>
            <a:endParaRPr lang="en-US" dirty="0" smtClean="0"/>
          </a:p>
        </p:txBody>
      </p:sp>
    </p:spTree>
    <p:extLst>
      <p:ext uri="{BB962C8B-B14F-4D97-AF65-F5344CB8AC3E}">
        <p14:creationId xmlns:p14="http://schemas.microsoft.com/office/powerpoint/2010/main" val="222755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CBHFA workshop recommendations</a:t>
            </a:r>
            <a:endParaRPr lang="en-GB" dirty="0"/>
          </a:p>
        </p:txBody>
      </p:sp>
      <p:sp>
        <p:nvSpPr>
          <p:cNvPr id="3" name="Content Placeholder 2"/>
          <p:cNvSpPr>
            <a:spLocks noGrp="1"/>
          </p:cNvSpPr>
          <p:nvPr>
            <p:ph idx="1"/>
          </p:nvPr>
        </p:nvSpPr>
        <p:spPr>
          <a:xfrm>
            <a:off x="467544" y="1524000"/>
            <a:ext cx="8219256" cy="4343400"/>
          </a:xfrm>
        </p:spPr>
        <p:txBody>
          <a:bodyPr/>
          <a:lstStyle/>
          <a:p>
            <a:pPr marL="95250"/>
            <a:r>
              <a:rPr lang="en-US" sz="3200" dirty="0" smtClean="0"/>
              <a:t>NCD / healthy lifestyle</a:t>
            </a:r>
          </a:p>
          <a:p>
            <a:pPr marL="449263" lvl="2" indent="-273050"/>
            <a:r>
              <a:rPr lang="en-US" sz="2400" dirty="0" smtClean="0"/>
              <a:t>Sensitize NS and partners on RCRC role</a:t>
            </a:r>
          </a:p>
          <a:p>
            <a:pPr marL="449263" lvl="2" indent="-273050"/>
            <a:r>
              <a:rPr lang="en-US" sz="2400" dirty="0" smtClean="0"/>
              <a:t>Pilot module with financial help from Geneva</a:t>
            </a:r>
          </a:p>
          <a:p>
            <a:pPr marL="449263" lvl="2" indent="-273050"/>
            <a:r>
              <a:rPr lang="en-US" dirty="0" smtClean="0"/>
              <a:t>Think outside of box on funding</a:t>
            </a:r>
            <a:endParaRPr lang="en-US" sz="2400" dirty="0" smtClean="0"/>
          </a:p>
          <a:p>
            <a:r>
              <a:rPr lang="en-US" sz="3200" dirty="0" smtClean="0"/>
              <a:t>Integration</a:t>
            </a:r>
          </a:p>
          <a:p>
            <a:pPr lvl="1"/>
            <a:r>
              <a:rPr lang="en-US" sz="2400" dirty="0" smtClean="0"/>
              <a:t>SEA to lead in developing guidance on </a:t>
            </a:r>
            <a:r>
              <a:rPr lang="en-US" sz="2400" dirty="0" err="1" smtClean="0"/>
              <a:t>multisectoral</a:t>
            </a:r>
            <a:r>
              <a:rPr lang="en-US" sz="2400" dirty="0" smtClean="0"/>
              <a:t> assessment</a:t>
            </a:r>
          </a:p>
          <a:p>
            <a:pPr lvl="1"/>
            <a:r>
              <a:rPr lang="en-GB" sz="2400" dirty="0"/>
              <a:t>Mainstream epidemic control and emergency health in community </a:t>
            </a:r>
            <a:r>
              <a:rPr lang="en-GB" dirty="0"/>
              <a:t>health </a:t>
            </a:r>
            <a:r>
              <a:rPr lang="en-GB" dirty="0" smtClean="0"/>
              <a:t>programmes</a:t>
            </a:r>
            <a:endParaRPr lang="en-US" sz="2800" dirty="0" smtClean="0"/>
          </a:p>
          <a:p>
            <a:r>
              <a:rPr lang="en-US" sz="3200" dirty="0" smtClean="0"/>
              <a:t>Disseminate revised PMER toolkit</a:t>
            </a:r>
            <a:endParaRPr lang="en-US" sz="2400" dirty="0" smtClean="0"/>
          </a:p>
          <a:p>
            <a:pPr lvl="1"/>
            <a:endParaRPr lang="en-GB" b="1" dirty="0" smtClean="0"/>
          </a:p>
          <a:p>
            <a:pPr lvl="1"/>
            <a:endParaRPr lang="en-GB" b="1" dirty="0" smtClean="0"/>
          </a:p>
        </p:txBody>
      </p:sp>
    </p:spTree>
    <p:extLst>
      <p:ext uri="{BB962C8B-B14F-4D97-AF65-F5344CB8AC3E}">
        <p14:creationId xmlns:p14="http://schemas.microsoft.com/office/powerpoint/2010/main" val="360418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solidFill>
                  <a:srgbClr val="C00000"/>
                </a:solidFill>
                <a:latin typeface="Arial Black" pitchFamily="34" charset="0"/>
              </a:rPr>
              <a:t>First </a:t>
            </a:r>
            <a:r>
              <a:rPr lang="en-US" i="0" dirty="0" smtClean="0">
                <a:solidFill>
                  <a:srgbClr val="C00000"/>
                </a:solidFill>
                <a:latin typeface="Arial Black" pitchFamily="34" charset="0"/>
              </a:rPr>
              <a:t>Aid 2014</a:t>
            </a:r>
            <a:endParaRPr lang="en-GB" dirty="0"/>
          </a:p>
        </p:txBody>
      </p:sp>
      <p:sp>
        <p:nvSpPr>
          <p:cNvPr id="3" name="Content Placeholder 2"/>
          <p:cNvSpPr>
            <a:spLocks noGrp="1"/>
          </p:cNvSpPr>
          <p:nvPr>
            <p:ph idx="1"/>
          </p:nvPr>
        </p:nvSpPr>
        <p:spPr>
          <a:xfrm>
            <a:off x="609600" y="1524000"/>
            <a:ext cx="8077200" cy="4343400"/>
          </a:xfrm>
        </p:spPr>
        <p:txBody>
          <a:bodyPr/>
          <a:lstStyle/>
          <a:p>
            <a:pPr marL="273050" lvl="1" indent="-273050"/>
            <a:r>
              <a:rPr lang="en-GB" dirty="0" smtClean="0"/>
              <a:t>Facilitate </a:t>
            </a:r>
            <a:r>
              <a:rPr lang="en-GB" dirty="0"/>
              <a:t>the participation and mobilisation of AP NS in global first aid </a:t>
            </a:r>
            <a:r>
              <a:rPr lang="en-GB" dirty="0" smtClean="0"/>
              <a:t>initiatives together with </a:t>
            </a:r>
            <a:r>
              <a:rPr lang="en-GB" sz="2400" dirty="0" smtClean="0"/>
              <a:t>Global FA reference </a:t>
            </a:r>
            <a:r>
              <a:rPr lang="en-GB" sz="2400" dirty="0" err="1" smtClean="0"/>
              <a:t>center</a:t>
            </a:r>
            <a:r>
              <a:rPr lang="en-GB" sz="2400" dirty="0" smtClean="0"/>
              <a:t> </a:t>
            </a:r>
            <a:r>
              <a:rPr lang="en-MY" sz="2400" b="1" dirty="0">
                <a:latin typeface="Arial" charset="0"/>
                <a:cs typeface="Arial" charset="0"/>
              </a:rPr>
              <a:t>http://www.firstaidinaction.net</a:t>
            </a:r>
            <a:r>
              <a:rPr lang="en-MY" sz="2400" b="1" dirty="0" smtClean="0">
                <a:latin typeface="Arial" charset="0"/>
                <a:cs typeface="Arial" charset="0"/>
              </a:rPr>
              <a:t>/</a:t>
            </a:r>
            <a:endParaRPr lang="en-GB" sz="2400" dirty="0"/>
          </a:p>
          <a:p>
            <a:pPr lvl="1"/>
            <a:r>
              <a:rPr lang="en-GB" sz="2400" dirty="0"/>
              <a:t>I</a:t>
            </a:r>
            <a:r>
              <a:rPr lang="en-GB" sz="2400" dirty="0" smtClean="0"/>
              <a:t>nternational </a:t>
            </a:r>
            <a:r>
              <a:rPr lang="en-GB" sz="2400" dirty="0"/>
              <a:t>first aid certificate</a:t>
            </a:r>
          </a:p>
          <a:p>
            <a:pPr lvl="1"/>
            <a:r>
              <a:rPr lang="en-GB" sz="2400" dirty="0"/>
              <a:t>U</a:t>
            </a:r>
            <a:r>
              <a:rPr lang="en-GB" sz="2400" dirty="0" smtClean="0"/>
              <a:t>niversal </a:t>
            </a:r>
            <a:r>
              <a:rPr lang="en-GB" sz="2400" dirty="0"/>
              <a:t>first aid </a:t>
            </a:r>
            <a:r>
              <a:rPr lang="en-GB" sz="2400" dirty="0" smtClean="0"/>
              <a:t>application</a:t>
            </a:r>
            <a:endParaRPr lang="en-US" dirty="0" smtClean="0"/>
          </a:p>
          <a:p>
            <a:r>
              <a:rPr lang="en-GB" sz="2800" dirty="0"/>
              <a:t>Asia Pacific First Aid E-bulletin </a:t>
            </a:r>
            <a:r>
              <a:rPr lang="en-GB" sz="2800" dirty="0" smtClean="0"/>
              <a:t>(3x/</a:t>
            </a:r>
            <a:r>
              <a:rPr lang="en-GB" sz="2800" dirty="0" err="1" smtClean="0"/>
              <a:t>yr</a:t>
            </a:r>
            <a:r>
              <a:rPr lang="en-GB" sz="2800" dirty="0" smtClean="0"/>
              <a:t>) for FA managers and coordinators</a:t>
            </a:r>
            <a:endParaRPr lang="en-US" sz="2800" dirty="0"/>
          </a:p>
          <a:p>
            <a:endParaRPr lang="en-GB" dirty="0"/>
          </a:p>
          <a:p>
            <a:endParaRPr lang="en-US" dirty="0" smtClean="0"/>
          </a:p>
          <a:p>
            <a:pPr lvl="1"/>
            <a:endParaRPr lang="en-US" dirty="0"/>
          </a:p>
          <a:p>
            <a:endParaRPr lang="en-GB" dirty="0"/>
          </a:p>
        </p:txBody>
      </p:sp>
    </p:spTree>
    <p:extLst>
      <p:ext uri="{BB962C8B-B14F-4D97-AF65-F5344CB8AC3E}">
        <p14:creationId xmlns:p14="http://schemas.microsoft.com/office/powerpoint/2010/main" val="123838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616" y="1628800"/>
            <a:ext cx="3744416" cy="4525962"/>
          </a:xfrm>
        </p:spPr>
        <p:txBody>
          <a:bodyPr/>
          <a:lstStyle/>
          <a:p>
            <a:r>
              <a:rPr lang="en-US" dirty="0" smtClean="0"/>
              <a:t>CBHFA/resilience</a:t>
            </a:r>
          </a:p>
          <a:p>
            <a:r>
              <a:rPr lang="en-US" dirty="0" smtClean="0"/>
              <a:t>NCD</a:t>
            </a:r>
          </a:p>
          <a:p>
            <a:r>
              <a:rPr lang="en-US" sz="2800" dirty="0" smtClean="0"/>
              <a:t>HIV</a:t>
            </a:r>
          </a:p>
          <a:p>
            <a:r>
              <a:rPr lang="en-US" sz="2800" dirty="0" smtClean="0"/>
              <a:t>MNCH</a:t>
            </a:r>
          </a:p>
          <a:p>
            <a:r>
              <a:rPr lang="en-US" sz="2800" dirty="0" smtClean="0"/>
              <a:t>VNRBD/ Cecilia</a:t>
            </a:r>
          </a:p>
          <a:p>
            <a:r>
              <a:rPr lang="en-US" sz="2400" dirty="0" smtClean="0"/>
              <a:t>Emergency health, FA/ </a:t>
            </a:r>
            <a:r>
              <a:rPr lang="en-US" sz="2400" dirty="0" smtClean="0"/>
              <a:t>Jim </a:t>
            </a:r>
            <a:r>
              <a:rPr lang="en-US" sz="2400" dirty="0" err="1" smtClean="0"/>
              <a:t>Catampongan</a:t>
            </a:r>
            <a:endParaRPr lang="en-US" sz="2400" dirty="0" smtClean="0"/>
          </a:p>
          <a:p>
            <a:r>
              <a:rPr lang="en-US" sz="2400" dirty="0" err="1" smtClean="0"/>
              <a:t>WatSan</a:t>
            </a:r>
            <a:r>
              <a:rPr lang="en-US" sz="2400" dirty="0" smtClean="0"/>
              <a:t>/ </a:t>
            </a:r>
            <a:r>
              <a:rPr lang="en-US" sz="2400" dirty="0" smtClean="0"/>
              <a:t>Jay </a:t>
            </a:r>
            <a:r>
              <a:rPr lang="en-US" sz="2400" dirty="0" err="1" smtClean="0"/>
              <a:t>Matta</a:t>
            </a:r>
            <a:endParaRPr lang="en-US" sz="2400" dirty="0" smtClean="0"/>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sz="3200" dirty="0" smtClean="0"/>
              <a:t>Layout: Highlights for health 2013</a:t>
            </a:r>
            <a:r>
              <a:rPr lang="en-US" dirty="0" smtClean="0"/>
              <a:t/>
            </a:r>
            <a:br>
              <a:rPr lang="en-US" dirty="0" smtClean="0"/>
            </a:b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752600"/>
            <a:ext cx="2857500" cy="381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solidFill>
                  <a:srgbClr val="C00000"/>
                </a:solidFill>
                <a:latin typeface="Arial Black" pitchFamily="34" charset="0"/>
              </a:rPr>
              <a:t>First Aid</a:t>
            </a:r>
            <a:endParaRPr lang="en-GB" dirty="0"/>
          </a:p>
        </p:txBody>
      </p:sp>
      <p:sp>
        <p:nvSpPr>
          <p:cNvPr id="3" name="Content Placeholder 2"/>
          <p:cNvSpPr>
            <a:spLocks noGrp="1"/>
          </p:cNvSpPr>
          <p:nvPr>
            <p:ph idx="1"/>
          </p:nvPr>
        </p:nvSpPr>
        <p:spPr>
          <a:xfrm>
            <a:off x="609600" y="1524000"/>
            <a:ext cx="4800600" cy="4343400"/>
          </a:xfrm>
        </p:spPr>
        <p:txBody>
          <a:bodyPr/>
          <a:lstStyle/>
          <a:p>
            <a:r>
              <a:rPr lang="en-US" sz="3600" dirty="0" smtClean="0"/>
              <a:t>World First Aid Day themes</a:t>
            </a:r>
          </a:p>
          <a:p>
            <a:pPr lvl="1"/>
            <a:r>
              <a:rPr lang="en-US" sz="2400" dirty="0" smtClean="0"/>
              <a:t>2013 – FA and road safety</a:t>
            </a:r>
          </a:p>
          <a:p>
            <a:pPr lvl="1"/>
            <a:r>
              <a:rPr lang="en-US" sz="2400" dirty="0" smtClean="0"/>
              <a:t>2014 – FA and daily disaster risks</a:t>
            </a:r>
          </a:p>
          <a:p>
            <a:pPr lvl="1"/>
            <a:r>
              <a:rPr lang="en-US" sz="2400" dirty="0" smtClean="0"/>
              <a:t>2015 – FA and ageing population</a:t>
            </a:r>
          </a:p>
          <a:p>
            <a:pPr lvl="1"/>
            <a:r>
              <a:rPr lang="en-US" sz="2400" dirty="0" smtClean="0"/>
              <a:t>2016 – One FA in the Movement </a:t>
            </a:r>
          </a:p>
          <a:p>
            <a:endParaRPr lang="en-GB" sz="2400" dirty="0"/>
          </a:p>
          <a:p>
            <a:endParaRPr lang="en-US" dirty="0" smtClean="0"/>
          </a:p>
          <a:p>
            <a:pPr lvl="1"/>
            <a:endParaRPr lang="en-US" dirty="0"/>
          </a:p>
          <a:p>
            <a:endParaRPr lang="en-GB" dirty="0"/>
          </a:p>
        </p:txBody>
      </p:sp>
      <p:pic>
        <p:nvPicPr>
          <p:cNvPr id="5" name="Picture 4" descr="wfad"/>
          <p:cNvPicPr>
            <a:picLocks noChangeAspect="1" noChangeArrowheads="1"/>
          </p:cNvPicPr>
          <p:nvPr/>
        </p:nvPicPr>
        <p:blipFill>
          <a:blip r:embed="rId2"/>
          <a:srcRect/>
          <a:stretch>
            <a:fillRect/>
          </a:stretch>
        </p:blipFill>
        <p:spPr bwMode="auto">
          <a:xfrm>
            <a:off x="5943600" y="2714626"/>
            <a:ext cx="2428875" cy="135731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6" descr="C:\@ JPC FILES\!APZ_FIRST AID\2012_WFAD\chinan.jpg"/>
          <p:cNvPicPr>
            <a:picLocks noChangeAspect="1" noChangeArrowheads="1"/>
          </p:cNvPicPr>
          <p:nvPr/>
        </p:nvPicPr>
        <p:blipFill>
          <a:blip r:embed="rId3"/>
          <a:srcRect/>
          <a:stretch>
            <a:fillRect/>
          </a:stretch>
        </p:blipFill>
        <p:spPr bwMode="auto">
          <a:xfrm>
            <a:off x="5943600" y="1357313"/>
            <a:ext cx="2428875" cy="12858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7" descr="C:\@ JPC FILES\!APZ_FIRST AID\2012_WFAD\First Aid Education for the Blind - Copy.jpg"/>
          <p:cNvPicPr>
            <a:picLocks noChangeAspect="1" noChangeArrowheads="1"/>
          </p:cNvPicPr>
          <p:nvPr/>
        </p:nvPicPr>
        <p:blipFill>
          <a:blip r:embed="rId4"/>
          <a:srcRect/>
          <a:stretch>
            <a:fillRect/>
          </a:stretch>
        </p:blipFill>
        <p:spPr bwMode="auto">
          <a:xfrm>
            <a:off x="5943600" y="4143376"/>
            <a:ext cx="2413000" cy="1357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668622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Emergency health 2014</a:t>
            </a:r>
            <a:endParaRPr lang="en-GB" dirty="0"/>
          </a:p>
        </p:txBody>
      </p:sp>
      <p:sp>
        <p:nvSpPr>
          <p:cNvPr id="3" name="Content Placeholder 2"/>
          <p:cNvSpPr>
            <a:spLocks noGrp="1"/>
          </p:cNvSpPr>
          <p:nvPr>
            <p:ph idx="1"/>
          </p:nvPr>
        </p:nvSpPr>
        <p:spPr>
          <a:xfrm>
            <a:off x="685800" y="1524000"/>
            <a:ext cx="8229600" cy="4191000"/>
          </a:xfrm>
        </p:spPr>
        <p:txBody>
          <a:bodyPr/>
          <a:lstStyle/>
          <a:p>
            <a:pPr lvl="0"/>
            <a:r>
              <a:rPr lang="en-GB" sz="2400" dirty="0" smtClean="0"/>
              <a:t>NS </a:t>
            </a:r>
            <a:r>
              <a:rPr lang="en-GB" sz="2400" dirty="0"/>
              <a:t>are supported in the development of the health aspects of NDRT – from guidelines to </a:t>
            </a:r>
            <a:r>
              <a:rPr lang="en-GB" sz="2400" dirty="0" smtClean="0"/>
              <a:t>trainings</a:t>
            </a:r>
            <a:endParaRPr lang="en-GB" sz="2400" dirty="0"/>
          </a:p>
          <a:p>
            <a:r>
              <a:rPr lang="en-GB" sz="2400" dirty="0" smtClean="0"/>
              <a:t>Reviews planned</a:t>
            </a:r>
          </a:p>
          <a:p>
            <a:pPr lvl="1"/>
            <a:r>
              <a:rPr lang="en-GB" sz="2200" dirty="0" smtClean="0"/>
              <a:t>Emergency </a:t>
            </a:r>
            <a:r>
              <a:rPr lang="en-GB" sz="2200" dirty="0"/>
              <a:t>health specialisation training </a:t>
            </a:r>
            <a:endParaRPr lang="en-GB" sz="2200" dirty="0" smtClean="0"/>
          </a:p>
          <a:p>
            <a:pPr lvl="1"/>
            <a:r>
              <a:rPr lang="en-GB" sz="2200" dirty="0"/>
              <a:t>ECV toolkit roll out projects </a:t>
            </a:r>
            <a:endParaRPr lang="en-GB" sz="2200" dirty="0" smtClean="0"/>
          </a:p>
          <a:p>
            <a:r>
              <a:rPr lang="en-GB" sz="2400" dirty="0" smtClean="0"/>
              <a:t>Platform </a:t>
            </a:r>
            <a:r>
              <a:rPr lang="en-GB" sz="2400" dirty="0"/>
              <a:t>for knowledge sharing on emergency </a:t>
            </a:r>
            <a:r>
              <a:rPr lang="en-GB" sz="2400" dirty="0" smtClean="0"/>
              <a:t>health through e.g. </a:t>
            </a:r>
            <a:r>
              <a:rPr lang="en-GB" sz="2400" dirty="0" err="1" smtClean="0"/>
              <a:t>Fednet</a:t>
            </a:r>
            <a:r>
              <a:rPr lang="en-GB" sz="2400" dirty="0" smtClean="0"/>
              <a:t> and case studies/ evaluations</a:t>
            </a:r>
          </a:p>
          <a:p>
            <a:pPr lvl="0"/>
            <a:r>
              <a:rPr lang="en-GB" sz="2400" dirty="0" smtClean="0"/>
              <a:t>Review </a:t>
            </a:r>
            <a:r>
              <a:rPr lang="en-GB" sz="2400" dirty="0"/>
              <a:t>of </a:t>
            </a:r>
            <a:r>
              <a:rPr lang="en-GB" sz="2400" dirty="0" smtClean="0"/>
              <a:t>Facilitate </a:t>
            </a:r>
            <a:r>
              <a:rPr lang="en-GB" sz="2400" dirty="0"/>
              <a:t>and provide platform for knowledge sharing on outbreak preparedness and response</a:t>
            </a:r>
          </a:p>
        </p:txBody>
      </p:sp>
    </p:spTree>
    <p:extLst>
      <p:ext uri="{BB962C8B-B14F-4D97-AF65-F5344CB8AC3E}">
        <p14:creationId xmlns:p14="http://schemas.microsoft.com/office/powerpoint/2010/main" val="152905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highlights</a:t>
            </a:r>
            <a:endParaRPr lang="en-GB" dirty="0"/>
          </a:p>
        </p:txBody>
      </p:sp>
      <p:sp>
        <p:nvSpPr>
          <p:cNvPr id="3" name="Content Placeholder 2"/>
          <p:cNvSpPr>
            <a:spLocks noGrp="1"/>
          </p:cNvSpPr>
          <p:nvPr>
            <p:ph idx="1"/>
          </p:nvPr>
        </p:nvSpPr>
        <p:spPr>
          <a:xfrm>
            <a:off x="304800" y="1524000"/>
            <a:ext cx="8686800" cy="4495800"/>
          </a:xfrm>
        </p:spPr>
        <p:txBody>
          <a:bodyPr/>
          <a:lstStyle/>
          <a:p>
            <a:r>
              <a:rPr lang="en-US" sz="2400" dirty="0" smtClean="0"/>
              <a:t>HIV global alliance evaluation 2006-13</a:t>
            </a:r>
          </a:p>
          <a:p>
            <a:pPr lvl="1"/>
            <a:r>
              <a:rPr lang="en-GB" sz="2000" dirty="0"/>
              <a:t>RCRC </a:t>
            </a:r>
            <a:r>
              <a:rPr lang="en-GB" sz="2000" b="1" dirty="0"/>
              <a:t>contributes substantially to the global response </a:t>
            </a:r>
            <a:r>
              <a:rPr lang="en-GB" sz="2000" dirty="0"/>
              <a:t>to the HIV epidemic through HIV NS programs implemented in more than 60 </a:t>
            </a:r>
            <a:r>
              <a:rPr lang="en-GB" sz="2000" dirty="0" smtClean="0"/>
              <a:t>countries with improved PMER</a:t>
            </a:r>
          </a:p>
          <a:p>
            <a:pPr lvl="1"/>
            <a:r>
              <a:rPr lang="en-GB" sz="2000" dirty="0"/>
              <a:t>The HIV GA </a:t>
            </a:r>
            <a:r>
              <a:rPr lang="en-GB" sz="2000" b="1" dirty="0"/>
              <a:t>did not achieve its target </a:t>
            </a:r>
            <a:r>
              <a:rPr lang="en-GB" sz="2000" dirty="0"/>
              <a:t>of doubling HIV programming between 2006 and </a:t>
            </a:r>
            <a:r>
              <a:rPr lang="en-GB" sz="2000" dirty="0" smtClean="0"/>
              <a:t>2010</a:t>
            </a:r>
          </a:p>
          <a:p>
            <a:pPr lvl="1"/>
            <a:r>
              <a:rPr lang="en-GB" sz="2000" dirty="0"/>
              <a:t>F</a:t>
            </a:r>
            <a:r>
              <a:rPr lang="en-GB" sz="2000" dirty="0" smtClean="0"/>
              <a:t>ailed </a:t>
            </a:r>
            <a:r>
              <a:rPr lang="en-GB" sz="2000" dirty="0"/>
              <a:t>mobilization of additional </a:t>
            </a:r>
            <a:r>
              <a:rPr lang="en-GB" sz="2000" b="1" dirty="0"/>
              <a:t>financial resources </a:t>
            </a:r>
            <a:r>
              <a:rPr lang="en-GB" sz="2000" dirty="0"/>
              <a:t>for the HIV </a:t>
            </a:r>
            <a:r>
              <a:rPr lang="en-GB" sz="2000" dirty="0" smtClean="0"/>
              <a:t>GA</a:t>
            </a:r>
          </a:p>
          <a:p>
            <a:pPr lvl="2"/>
            <a:r>
              <a:rPr lang="en-GB" sz="1600" dirty="0"/>
              <a:t>F</a:t>
            </a:r>
            <a:r>
              <a:rPr lang="en-GB" sz="1600" dirty="0" smtClean="0"/>
              <a:t>inancial </a:t>
            </a:r>
            <a:r>
              <a:rPr lang="en-GB" sz="1600" dirty="0"/>
              <a:t>resources </a:t>
            </a:r>
            <a:r>
              <a:rPr lang="en-GB" sz="1600" dirty="0" smtClean="0"/>
              <a:t>insufficient </a:t>
            </a:r>
            <a:r>
              <a:rPr lang="en-GB" sz="1600" dirty="0"/>
              <a:t>to ensure all the functions of the global HIV </a:t>
            </a:r>
            <a:r>
              <a:rPr lang="en-GB" sz="1600" dirty="0" smtClean="0"/>
              <a:t>programme</a:t>
            </a:r>
          </a:p>
          <a:p>
            <a:pPr lvl="1"/>
            <a:r>
              <a:rPr lang="en-GB" sz="2000" b="1" dirty="0"/>
              <a:t>Integration</a:t>
            </a:r>
            <a:r>
              <a:rPr lang="en-GB" sz="2000" dirty="0"/>
              <a:t> can be cost-effective and bring important potential gains but also carries risks and </a:t>
            </a:r>
            <a:r>
              <a:rPr lang="en-GB" sz="2000" dirty="0" smtClean="0"/>
              <a:t>challenges</a:t>
            </a:r>
          </a:p>
          <a:p>
            <a:pPr lvl="1"/>
            <a:r>
              <a:rPr lang="en-GB" sz="2000" b="1" dirty="0" smtClean="0"/>
              <a:t>Regional </a:t>
            </a:r>
            <a:r>
              <a:rPr lang="en-GB" sz="2000" b="1" dirty="0"/>
              <a:t>networks </a:t>
            </a:r>
            <a:r>
              <a:rPr lang="en-GB" sz="2000" dirty="0"/>
              <a:t>are very effective for sharing knowledge and experience, improving NS HIV programming capacities</a:t>
            </a:r>
            <a:endParaRPr lang="en-US" sz="2000" dirty="0" smtClean="0"/>
          </a:p>
        </p:txBody>
      </p:sp>
      <p:pic>
        <p:nvPicPr>
          <p:cNvPr id="13314" name="Picture 2" descr="World Aids Day Theme 2012"/>
          <p:cNvPicPr>
            <a:picLocks noChangeAspect="1" noChangeArrowheads="1"/>
          </p:cNvPicPr>
          <p:nvPr/>
        </p:nvPicPr>
        <p:blipFill>
          <a:blip r:embed="rId2" cstate="print"/>
          <a:srcRect/>
          <a:stretch>
            <a:fillRect/>
          </a:stretch>
        </p:blipFill>
        <p:spPr bwMode="auto">
          <a:xfrm>
            <a:off x="6934200" y="0"/>
            <a:ext cx="1600200" cy="133136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highlights</a:t>
            </a:r>
            <a:endParaRPr lang="en-GB" dirty="0"/>
          </a:p>
        </p:txBody>
      </p:sp>
      <p:sp>
        <p:nvSpPr>
          <p:cNvPr id="3" name="Content Placeholder 2"/>
          <p:cNvSpPr>
            <a:spLocks noGrp="1"/>
          </p:cNvSpPr>
          <p:nvPr>
            <p:ph idx="1"/>
          </p:nvPr>
        </p:nvSpPr>
        <p:spPr>
          <a:xfrm>
            <a:off x="762000" y="1676400"/>
            <a:ext cx="7620000" cy="3657600"/>
          </a:xfrm>
        </p:spPr>
        <p:txBody>
          <a:bodyPr/>
          <a:lstStyle/>
          <a:p>
            <a:r>
              <a:rPr lang="en-US" sz="2800" dirty="0"/>
              <a:t>HIV global strategy being </a:t>
            </a:r>
            <a:r>
              <a:rPr lang="en-US" sz="2800" dirty="0" smtClean="0"/>
              <a:t>renewed</a:t>
            </a:r>
          </a:p>
          <a:p>
            <a:endParaRPr lang="en-US" sz="2400" dirty="0"/>
          </a:p>
          <a:p>
            <a:r>
              <a:rPr lang="en-US" sz="2800" dirty="0" smtClean="0"/>
              <a:t>International </a:t>
            </a:r>
            <a:r>
              <a:rPr lang="en-US" sz="2800" dirty="0"/>
              <a:t>Conference on AIDS in Asia Pacific (</a:t>
            </a:r>
            <a:r>
              <a:rPr lang="en-US" sz="2800" b="1" dirty="0"/>
              <a:t>ICAAP</a:t>
            </a:r>
            <a:r>
              <a:rPr lang="en-US" sz="2800" dirty="0"/>
              <a:t>), November 2013, Bangkok</a:t>
            </a:r>
          </a:p>
          <a:p>
            <a:pPr lvl="1"/>
            <a:r>
              <a:rPr lang="en-US" sz="2400" dirty="0"/>
              <a:t>13 abstracts submitted from 9 NS (Thai RC excluded)</a:t>
            </a:r>
          </a:p>
          <a:p>
            <a:pPr lvl="1"/>
            <a:r>
              <a:rPr lang="en-US" sz="2400" dirty="0"/>
              <a:t>RCRC Symposium 21 </a:t>
            </a:r>
            <a:r>
              <a:rPr lang="en-US" sz="2400" dirty="0" smtClean="0"/>
              <a:t>November</a:t>
            </a:r>
          </a:p>
          <a:p>
            <a:pPr lvl="1"/>
            <a:r>
              <a:rPr lang="en-US" sz="2400" dirty="0" smtClean="0"/>
              <a:t>ART meeting</a:t>
            </a:r>
            <a:endParaRPr lang="en-US" sz="2400" dirty="0"/>
          </a:p>
        </p:txBody>
      </p:sp>
      <p:pic>
        <p:nvPicPr>
          <p:cNvPr id="13314" name="Picture 2" descr="World Aids Day Theme 2012"/>
          <p:cNvPicPr>
            <a:picLocks noChangeAspect="1" noChangeArrowheads="1"/>
          </p:cNvPicPr>
          <p:nvPr/>
        </p:nvPicPr>
        <p:blipFill>
          <a:blip r:embed="rId2" cstate="print"/>
          <a:srcRect/>
          <a:stretch>
            <a:fillRect/>
          </a:stretch>
        </p:blipFill>
        <p:spPr bwMode="auto">
          <a:xfrm>
            <a:off x="6934200" y="0"/>
            <a:ext cx="1600200" cy="1331367"/>
          </a:xfrm>
          <a:prstGeom prst="rect">
            <a:avLst/>
          </a:prstGeom>
          <a:noFill/>
        </p:spPr>
      </p:pic>
    </p:spTree>
    <p:extLst>
      <p:ext uri="{BB962C8B-B14F-4D97-AF65-F5344CB8AC3E}">
        <p14:creationId xmlns:p14="http://schemas.microsoft.com/office/powerpoint/2010/main" val="3333199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or Healthy lifestyle at the workplace</a:t>
            </a:r>
            <a:endParaRPr lang="en-GB" dirty="0"/>
          </a:p>
        </p:txBody>
      </p:sp>
      <p:sp>
        <p:nvSpPr>
          <p:cNvPr id="3" name="Content Placeholder 2"/>
          <p:cNvSpPr>
            <a:spLocks noGrp="1"/>
          </p:cNvSpPr>
          <p:nvPr>
            <p:ph idx="1"/>
          </p:nvPr>
        </p:nvSpPr>
        <p:spPr>
          <a:xfrm>
            <a:off x="2438400" y="1676400"/>
            <a:ext cx="6248400" cy="4191000"/>
          </a:xfrm>
        </p:spPr>
        <p:txBody>
          <a:bodyPr/>
          <a:lstStyle/>
          <a:p>
            <a:pPr lvl="4"/>
            <a:r>
              <a:rPr lang="en-US" sz="4000" dirty="0" smtClean="0"/>
              <a:t>In low HIV prevalence area focus on “healthy living” rather than HIV</a:t>
            </a:r>
          </a:p>
          <a:p>
            <a:pPr lvl="4">
              <a:buNone/>
            </a:pPr>
            <a:endParaRPr lang="en-US" sz="4000" dirty="0" smtClean="0"/>
          </a:p>
          <a:p>
            <a:pPr lvl="6">
              <a:buNone/>
            </a:pPr>
            <a:endParaRPr lang="en-US" sz="4000" dirty="0" smtClean="0"/>
          </a:p>
        </p:txBody>
      </p:sp>
      <p:pic>
        <p:nvPicPr>
          <p:cNvPr id="5" name="Picture 2" descr="https://encrypted-tbn2.gstatic.com/images?q=tbn:ANd9GcRM356mFpmQqoCuOCjMpYYTCdByolpeGGhvzCgq2AUcdNpLPQen"/>
          <p:cNvPicPr>
            <a:picLocks noChangeAspect="1" noChangeArrowheads="1"/>
          </p:cNvPicPr>
          <p:nvPr/>
        </p:nvPicPr>
        <p:blipFill>
          <a:blip r:embed="rId2" cstate="print"/>
          <a:srcRect/>
          <a:stretch>
            <a:fillRect/>
          </a:stretch>
        </p:blipFill>
        <p:spPr bwMode="auto">
          <a:xfrm>
            <a:off x="152400" y="2590800"/>
            <a:ext cx="2219325" cy="20574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MNCH</a:t>
            </a:r>
            <a:endParaRPr lang="en-GB" dirty="0"/>
          </a:p>
        </p:txBody>
      </p:sp>
      <p:sp>
        <p:nvSpPr>
          <p:cNvPr id="5" name="Content Placeholder 4"/>
          <p:cNvSpPr>
            <a:spLocks noGrp="1"/>
          </p:cNvSpPr>
          <p:nvPr>
            <p:ph sz="half" idx="2"/>
          </p:nvPr>
        </p:nvSpPr>
        <p:spPr>
          <a:xfrm>
            <a:off x="4114800" y="1524000"/>
            <a:ext cx="4572000" cy="4343400"/>
          </a:xfrm>
        </p:spPr>
        <p:txBody>
          <a:bodyPr/>
          <a:lstStyle/>
          <a:p>
            <a:r>
              <a:rPr lang="en-US" sz="2400" dirty="0" smtClean="0"/>
              <a:t>MNCH </a:t>
            </a:r>
            <a:r>
              <a:rPr lang="en-US" sz="2400" dirty="0" smtClean="0"/>
              <a:t>Framework: how best to plan, strategize, design, implement and measure success in MNCH </a:t>
            </a:r>
            <a:r>
              <a:rPr lang="en-US" sz="2400" dirty="0" err="1" smtClean="0"/>
              <a:t>programmes</a:t>
            </a:r>
            <a:endParaRPr lang="en-US" sz="2400" dirty="0" smtClean="0"/>
          </a:p>
          <a:p>
            <a:r>
              <a:rPr lang="en-US" sz="2400" dirty="0" smtClean="0"/>
              <a:t>Mapping of MNCH services failed in 2012-13</a:t>
            </a:r>
          </a:p>
          <a:p>
            <a:r>
              <a:rPr lang="en-US" sz="2400" dirty="0" smtClean="0"/>
              <a:t>MNCH global position being </a:t>
            </a:r>
            <a:r>
              <a:rPr lang="en-US" sz="2400" dirty="0" smtClean="0"/>
              <a:t>recruited</a:t>
            </a:r>
          </a:p>
          <a:p>
            <a:r>
              <a:rPr lang="en-US" sz="2400" dirty="0" smtClean="0"/>
              <a:t>Nutrition agenda cross cutting (livelihoods, FS, NCD)</a:t>
            </a:r>
            <a:endParaRPr lang="en-US" sz="2400" dirty="0" smtClean="0"/>
          </a:p>
          <a:p>
            <a:endParaRPr lang="en-GB" dirty="0"/>
          </a:p>
        </p:txBody>
      </p:sp>
      <p:sp>
        <p:nvSpPr>
          <p:cNvPr id="3" name="Content Placeholder 2"/>
          <p:cNvSpPr>
            <a:spLocks noGrp="1"/>
          </p:cNvSpPr>
          <p:nvPr>
            <p:ph sz="half"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3124200" cy="437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latin typeface="Arial" charset="0"/>
                <a:cs typeface="Arial" charset="0"/>
              </a:rPr>
              <a:t>  </a:t>
            </a:r>
          </a:p>
        </p:txBody>
      </p:sp>
      <p:graphicFrame>
        <p:nvGraphicFramePr>
          <p:cNvPr id="1026" name="Object 2"/>
          <p:cNvGraphicFramePr>
            <a:graphicFrameLocks noGrp="1" noChangeAspect="1"/>
          </p:cNvGraphicFramePr>
          <p:nvPr>
            <p:ph idx="1"/>
          </p:nvPr>
        </p:nvGraphicFramePr>
        <p:xfrm>
          <a:off x="1588" y="1588"/>
          <a:ext cx="9139237" cy="6854825"/>
        </p:xfrm>
        <a:graphic>
          <a:graphicData uri="http://schemas.openxmlformats.org/presentationml/2006/ole">
            <mc:AlternateContent xmlns:mc="http://schemas.openxmlformats.org/markup-compatibility/2006">
              <mc:Choice xmlns:v="urn:schemas-microsoft-com:vml" Requires="v">
                <p:oleObj spid="_x0000_s5148" name="Slide" r:id="rId3" imgW="2508440" imgH="1880755" progId="PowerPoint.Slide.8">
                  <p:embed/>
                </p:oleObj>
              </mc:Choice>
              <mc:Fallback>
                <p:oleObj name="Slide" r:id="rId3" imgW="2508440" imgH="1880755" progId="PowerPoint.Slide.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b="8607"/>
                      <a:stretch>
                        <a:fillRect/>
                      </a:stretch>
                    </p:blipFill>
                    <p:spPr bwMode="auto">
                      <a:xfrm>
                        <a:off x="1588" y="1588"/>
                        <a:ext cx="9139237" cy="685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0" y="836613"/>
            <a:ext cx="9288463" cy="584200"/>
          </a:xfrm>
          <a:prstGeom prst="rect">
            <a:avLst/>
          </a:prstGeom>
          <a:noFill/>
          <a:ln w="9525">
            <a:noFill/>
            <a:miter lim="800000"/>
            <a:headEnd/>
            <a:tailEnd/>
          </a:ln>
        </p:spPr>
        <p:txBody>
          <a:bodyPr>
            <a:spAutoFit/>
          </a:bodyPr>
          <a:lstStyle/>
          <a:p>
            <a:pPr algn="ctr">
              <a:spcBef>
                <a:spcPct val="50000"/>
              </a:spcBef>
            </a:pPr>
            <a:r>
              <a:rPr lang="en-GB" sz="3200" b="1" dirty="0"/>
              <a:t>The role of the RC/RC in </a:t>
            </a:r>
            <a:r>
              <a:rPr lang="en-GB" sz="3200" b="1" dirty="0" smtClean="0"/>
              <a:t>VNRBD</a:t>
            </a:r>
            <a:r>
              <a:rPr lang="en-AU" sz="3200" b="1" dirty="0" smtClean="0"/>
              <a:t> </a:t>
            </a:r>
            <a:endParaRPr lang="en-GB" sz="3200" b="1" dirty="0"/>
          </a:p>
        </p:txBody>
      </p:sp>
      <p:sp>
        <p:nvSpPr>
          <p:cNvPr id="5" name="TextBox 4"/>
          <p:cNvSpPr txBox="1"/>
          <p:nvPr/>
        </p:nvSpPr>
        <p:spPr>
          <a:xfrm>
            <a:off x="6324600" y="2895600"/>
            <a:ext cx="2362200" cy="369332"/>
          </a:xfrm>
          <a:prstGeom prst="rect">
            <a:avLst/>
          </a:prstGeom>
          <a:noFill/>
        </p:spPr>
        <p:txBody>
          <a:bodyPr wrap="square" rtlCol="0">
            <a:spAutoFit/>
          </a:bodyPr>
          <a:lstStyle/>
          <a:p>
            <a:r>
              <a:rPr lang="en-US" b="1" dirty="0" smtClean="0"/>
              <a:t>PMI, Lao, Phil, Thai</a:t>
            </a:r>
            <a:endParaRPr lang="en-GB" b="1" dirty="0"/>
          </a:p>
        </p:txBody>
      </p:sp>
      <p:sp>
        <p:nvSpPr>
          <p:cNvPr id="6" name="TextBox 5"/>
          <p:cNvSpPr txBox="1"/>
          <p:nvPr/>
        </p:nvSpPr>
        <p:spPr>
          <a:xfrm>
            <a:off x="6477000" y="4267200"/>
            <a:ext cx="2514600" cy="584775"/>
          </a:xfrm>
          <a:prstGeom prst="rect">
            <a:avLst/>
          </a:prstGeom>
          <a:noFill/>
        </p:spPr>
        <p:txBody>
          <a:bodyPr wrap="square" rtlCol="0">
            <a:spAutoFit/>
          </a:bodyPr>
          <a:lstStyle/>
          <a:p>
            <a:r>
              <a:rPr lang="en-US" sz="1600" b="1" dirty="0" smtClean="0"/>
              <a:t>Cambodia, Malaysia, Myanmar, Vietnam</a:t>
            </a:r>
            <a:endParaRPr lang="en-GB" sz="1600" b="1" dirty="0"/>
          </a:p>
        </p:txBody>
      </p:sp>
      <p:sp>
        <p:nvSpPr>
          <p:cNvPr id="7" name="TextBox 6"/>
          <p:cNvSpPr txBox="1"/>
          <p:nvPr/>
        </p:nvSpPr>
        <p:spPr>
          <a:xfrm>
            <a:off x="7239000" y="5638800"/>
            <a:ext cx="1295400" cy="369332"/>
          </a:xfrm>
          <a:prstGeom prst="rect">
            <a:avLst/>
          </a:prstGeom>
          <a:noFill/>
        </p:spPr>
        <p:txBody>
          <a:bodyPr wrap="square" rtlCol="0">
            <a:spAutoFit/>
          </a:bodyPr>
          <a:lstStyle/>
          <a:p>
            <a:r>
              <a:rPr lang="en-US" b="1" dirty="0" smtClean="0"/>
              <a:t>CVTL</a:t>
            </a:r>
            <a:endParaRPr lang="en-GB"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latin typeface="Arial" charset="0"/>
                <a:cs typeface="Arial" charset="0"/>
              </a:rPr>
              <a:t>  </a:t>
            </a:r>
            <a:r>
              <a:rPr lang="en-US" dirty="0" smtClean="0"/>
              <a:t>VNRBD </a:t>
            </a:r>
            <a:br>
              <a:rPr lang="en-US" dirty="0" smtClean="0"/>
            </a:br>
            <a:endParaRPr lang="en-US" dirty="0" smtClean="0">
              <a:latin typeface="Arial" charset="0"/>
              <a:cs typeface="Arial" charset="0"/>
            </a:endParaRPr>
          </a:p>
        </p:txBody>
      </p:sp>
      <p:sp>
        <p:nvSpPr>
          <p:cNvPr id="4" name="Content Placeholder 3"/>
          <p:cNvSpPr>
            <a:spLocks noGrp="1"/>
          </p:cNvSpPr>
          <p:nvPr>
            <p:ph idx="1"/>
          </p:nvPr>
        </p:nvSpPr>
        <p:spPr>
          <a:xfrm>
            <a:off x="1524000" y="1676400"/>
            <a:ext cx="6858000" cy="4191000"/>
          </a:xfrm>
        </p:spPr>
        <p:txBody>
          <a:bodyPr/>
          <a:lstStyle/>
          <a:p>
            <a:r>
              <a:rPr lang="en-GB" sz="2800" dirty="0" smtClean="0"/>
              <a:t>New global VNRBD senior adviser in Geneva (after 2+years break)</a:t>
            </a:r>
          </a:p>
          <a:p>
            <a:r>
              <a:rPr lang="en-GB" sz="2800" dirty="0" smtClean="0"/>
              <a:t>Global Advisory Panel (GAP) transformed into independent organisation</a:t>
            </a:r>
          </a:p>
          <a:p>
            <a:r>
              <a:rPr lang="en-GB" sz="2800" dirty="0" smtClean="0"/>
              <a:t>GAP self assessment 2014</a:t>
            </a:r>
          </a:p>
          <a:p>
            <a:r>
              <a:rPr lang="en-GB" sz="2800" dirty="0" smtClean="0"/>
              <a:t>SEA VNRBD network </a:t>
            </a:r>
            <a:r>
              <a:rPr lang="en-GB" sz="2800" dirty="0" err="1" smtClean="0"/>
              <a:t>vs</a:t>
            </a:r>
            <a:r>
              <a:rPr lang="en-GB" sz="2800" dirty="0" smtClean="0"/>
              <a:t> zone network</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latin typeface="Arial" charset="0"/>
                <a:cs typeface="Arial" charset="0"/>
              </a:rPr>
              <a:t>  </a:t>
            </a:r>
            <a:r>
              <a:rPr lang="en-US" dirty="0" smtClean="0"/>
              <a:t>VNRBD </a:t>
            </a:r>
            <a:br>
              <a:rPr lang="en-US" dirty="0" smtClean="0"/>
            </a:br>
            <a:endParaRPr lang="en-US" dirty="0" smtClean="0">
              <a:latin typeface="Arial" charset="0"/>
              <a:cs typeface="Arial" charset="0"/>
            </a:endParaRPr>
          </a:p>
        </p:txBody>
      </p:sp>
      <p:sp>
        <p:nvSpPr>
          <p:cNvPr id="4" name="Content Placeholder 3"/>
          <p:cNvSpPr>
            <a:spLocks noGrp="1"/>
          </p:cNvSpPr>
          <p:nvPr>
            <p:ph idx="1"/>
          </p:nvPr>
        </p:nvSpPr>
        <p:spPr/>
        <p:txBody>
          <a:bodyPr/>
          <a:lstStyle/>
          <a:p>
            <a:pPr>
              <a:spcAft>
                <a:spcPts val="0"/>
              </a:spcAft>
            </a:pPr>
            <a:r>
              <a:rPr lang="en-US" sz="2600" kern="0" dirty="0"/>
              <a:t>The Seventh Red Cross and Red Crescent </a:t>
            </a:r>
            <a:r>
              <a:rPr lang="en-US" sz="2600" kern="0" dirty="0" smtClean="0"/>
              <a:t>Symposium</a:t>
            </a:r>
            <a:r>
              <a:rPr lang="en-GB" sz="2600" kern="100" dirty="0" smtClean="0"/>
              <a:t> </a:t>
            </a:r>
            <a:r>
              <a:rPr lang="en-US" sz="2600" kern="0" dirty="0" smtClean="0"/>
              <a:t>on </a:t>
            </a:r>
            <a:r>
              <a:rPr lang="en-US" sz="2600" kern="0" dirty="0"/>
              <a:t>Blood Programs in the Asian </a:t>
            </a:r>
            <a:r>
              <a:rPr lang="en-US" sz="2600" kern="0" dirty="0" smtClean="0"/>
              <a:t>Region 22-24 January 2014</a:t>
            </a:r>
          </a:p>
          <a:p>
            <a:pPr>
              <a:spcAft>
                <a:spcPts val="0"/>
              </a:spcAft>
            </a:pPr>
            <a:r>
              <a:rPr lang="en-GB" sz="2600" dirty="0" smtClean="0"/>
              <a:t>Organised by Thai TC +</a:t>
            </a:r>
            <a:r>
              <a:rPr lang="en-GB" sz="2600" dirty="0"/>
              <a:t>Japan </a:t>
            </a:r>
            <a:r>
              <a:rPr lang="en-GB" sz="2600" dirty="0" smtClean="0"/>
              <a:t>RC</a:t>
            </a:r>
          </a:p>
          <a:p>
            <a:pPr>
              <a:spcAft>
                <a:spcPts val="0"/>
              </a:spcAft>
            </a:pPr>
            <a:r>
              <a:rPr lang="en-GB" sz="2600" dirty="0" smtClean="0"/>
              <a:t>Brunei</a:t>
            </a:r>
            <a:r>
              <a:rPr lang="en-GB" sz="2600" dirty="0"/>
              <a:t>, Cambodia, </a:t>
            </a:r>
            <a:r>
              <a:rPr lang="en-GB" sz="2600" dirty="0" smtClean="0"/>
              <a:t>Indonesia</a:t>
            </a:r>
            <a:r>
              <a:rPr lang="en-GB" sz="2600" dirty="0"/>
              <a:t>, Laos, Malaysia, </a:t>
            </a:r>
            <a:r>
              <a:rPr lang="en-GB" sz="2600" dirty="0" smtClean="0"/>
              <a:t>Myanmar</a:t>
            </a:r>
            <a:r>
              <a:rPr lang="en-GB" sz="2600" dirty="0"/>
              <a:t>, </a:t>
            </a:r>
            <a:r>
              <a:rPr lang="en-GB" sz="2600" dirty="0" smtClean="0"/>
              <a:t>Philippines, </a:t>
            </a:r>
            <a:r>
              <a:rPr lang="en-GB" sz="2600" dirty="0"/>
              <a:t>Singapore, </a:t>
            </a:r>
            <a:r>
              <a:rPr lang="en-GB" sz="2600" dirty="0" smtClean="0"/>
              <a:t>Timor-Leste</a:t>
            </a:r>
            <a:r>
              <a:rPr lang="en-GB" sz="2600" dirty="0"/>
              <a:t>, Vietnam </a:t>
            </a:r>
            <a:r>
              <a:rPr lang="en-GB" sz="2600" dirty="0" smtClean="0"/>
              <a:t>invited from SEA</a:t>
            </a:r>
          </a:p>
          <a:p>
            <a:pPr>
              <a:spcAft>
                <a:spcPts val="0"/>
              </a:spcAft>
            </a:pPr>
            <a:r>
              <a:rPr lang="en-GB" sz="2600" kern="100" dirty="0" smtClean="0">
                <a:ea typeface="MS Mincho"/>
              </a:rPr>
              <a:t>VNRBD session from IFRC</a:t>
            </a:r>
            <a:endParaRPr lang="en-GB" sz="2600" kern="100" dirty="0">
              <a:ea typeface="MS Mincho"/>
            </a:endParaRPr>
          </a:p>
        </p:txBody>
      </p:sp>
    </p:spTree>
    <p:extLst>
      <p:ext uri="{BB962C8B-B14F-4D97-AF65-F5344CB8AC3E}">
        <p14:creationId xmlns:p14="http://schemas.microsoft.com/office/powerpoint/2010/main" val="4809880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286000"/>
            <a:ext cx="6858000" cy="1143000"/>
          </a:xfrm>
        </p:spPr>
        <p:txBody>
          <a:bodyPr/>
          <a:lstStyle/>
          <a:p>
            <a:r>
              <a:rPr lang="en-US" dirty="0" smtClean="0"/>
              <a:t>Questions?</a:t>
            </a:r>
            <a:br>
              <a:rPr lang="en-US" dirty="0" smtClean="0"/>
            </a:br>
            <a:r>
              <a:rPr lang="en-US" dirty="0" smtClean="0"/>
              <a:t/>
            </a:r>
            <a:br>
              <a:rPr lang="en-US" dirty="0" smtClean="0"/>
            </a:br>
            <a:r>
              <a:rPr lang="en-US" dirty="0" smtClean="0"/>
              <a:t>Comments?</a:t>
            </a:r>
            <a:br>
              <a:rPr lang="en-US" dirty="0" smtClean="0"/>
            </a:br>
            <a:r>
              <a:rPr lang="en-US" dirty="0" smtClean="0"/>
              <a:t/>
            </a:r>
            <a:br>
              <a:rPr lang="en-US" dirty="0" smtClean="0"/>
            </a:br>
            <a:r>
              <a:rPr lang="en-US" dirty="0" smtClean="0"/>
              <a:t>Thank you.</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2214563" y="285750"/>
            <a:ext cx="6443662" cy="1143000"/>
          </a:xfrm>
        </p:spPr>
        <p:txBody>
          <a:bodyPr/>
          <a:lstStyle/>
          <a:p>
            <a:pPr eaLnBrk="1" hangingPunct="1">
              <a:defRPr/>
            </a:pPr>
            <a:r>
              <a:rPr lang="en-GB" sz="3400" b="0" i="0" dirty="0" smtClean="0">
                <a:solidFill>
                  <a:srgbClr val="C00000"/>
                </a:solidFill>
                <a:effectLst>
                  <a:outerShdw blurRad="38100" dist="38100" dir="2700000" algn="tl">
                    <a:srgbClr val="000000">
                      <a:alpha val="43137"/>
                    </a:srgbClr>
                  </a:outerShdw>
                </a:effectLst>
                <a:latin typeface="Arial Black" pitchFamily="34" charset="0"/>
                <a:cs typeface="Arial" charset="0"/>
              </a:rPr>
              <a:t>National society </a:t>
            </a:r>
            <a:br>
              <a:rPr lang="en-GB" sz="3400" b="0" i="0" dirty="0" smtClean="0">
                <a:solidFill>
                  <a:srgbClr val="C00000"/>
                </a:solidFill>
                <a:effectLst>
                  <a:outerShdw blurRad="38100" dist="38100" dir="2700000" algn="tl">
                    <a:srgbClr val="000000">
                      <a:alpha val="43137"/>
                    </a:srgbClr>
                  </a:outerShdw>
                </a:effectLst>
                <a:latin typeface="Arial Black" pitchFamily="34" charset="0"/>
                <a:cs typeface="Arial" charset="0"/>
              </a:rPr>
            </a:br>
            <a:r>
              <a:rPr lang="en-GB" sz="3400" b="0" i="0" dirty="0" smtClean="0">
                <a:solidFill>
                  <a:srgbClr val="C00000"/>
                </a:solidFill>
                <a:effectLst>
                  <a:outerShdw blurRad="38100" dist="38100" dir="2700000" algn="tl">
                    <a:srgbClr val="000000">
                      <a:alpha val="43137"/>
                    </a:srgbClr>
                  </a:outerShdw>
                </a:effectLst>
                <a:latin typeface="Arial Black" pitchFamily="34" charset="0"/>
                <a:cs typeface="Arial" charset="0"/>
              </a:rPr>
              <a:t>health programmes</a:t>
            </a:r>
          </a:p>
        </p:txBody>
      </p:sp>
      <p:graphicFrame>
        <p:nvGraphicFramePr>
          <p:cNvPr id="40" name="Diagram 39"/>
          <p:cNvGraphicFramePr/>
          <p:nvPr/>
        </p:nvGraphicFramePr>
        <p:xfrm>
          <a:off x="857224" y="1579578"/>
          <a:ext cx="7048528" cy="4206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0" name="Content Placeholder 2"/>
          <p:cNvSpPr>
            <a:spLocks noGrp="1"/>
          </p:cNvSpPr>
          <p:nvPr>
            <p:ph idx="1"/>
          </p:nvPr>
        </p:nvSpPr>
        <p:spPr>
          <a:xfrm>
            <a:off x="6572250" y="2286000"/>
            <a:ext cx="2928938" cy="4143375"/>
          </a:xfrm>
        </p:spPr>
        <p:txBody>
          <a:bodyPr/>
          <a:lstStyle/>
          <a:p>
            <a:pPr>
              <a:buFont typeface="Wingdings" pitchFamily="2" charset="2"/>
              <a:buNone/>
            </a:pPr>
            <a:r>
              <a:rPr lang="en-GB" sz="1600" dirty="0" smtClean="0">
                <a:latin typeface="Arial" charset="0"/>
                <a:cs typeface="Arial" charset="0"/>
              </a:rPr>
              <a:t>Aging population</a:t>
            </a:r>
          </a:p>
          <a:p>
            <a:pPr>
              <a:buFont typeface="Wingdings" pitchFamily="2" charset="2"/>
              <a:buNone/>
            </a:pPr>
            <a:r>
              <a:rPr lang="en-GB" sz="1600" dirty="0" smtClean="0">
                <a:latin typeface="Arial" charset="0"/>
                <a:cs typeface="Arial" charset="0"/>
              </a:rPr>
              <a:t>Blood (VNRBD)</a:t>
            </a:r>
          </a:p>
          <a:p>
            <a:pPr>
              <a:buFont typeface="Wingdings" pitchFamily="2" charset="2"/>
              <a:buNone/>
            </a:pPr>
            <a:r>
              <a:rPr lang="en-GB" sz="1600" dirty="0" smtClean="0">
                <a:latin typeface="Arial" charset="0"/>
                <a:cs typeface="Arial" charset="0"/>
              </a:rPr>
              <a:t>Climate change</a:t>
            </a:r>
          </a:p>
          <a:p>
            <a:pPr>
              <a:buFont typeface="Wingdings" pitchFamily="2" charset="2"/>
              <a:buNone/>
            </a:pPr>
            <a:r>
              <a:rPr lang="en-GB" sz="1600" dirty="0" smtClean="0">
                <a:solidFill>
                  <a:srgbClr val="FF0000"/>
                </a:solidFill>
                <a:latin typeface="Arial" charset="0"/>
                <a:cs typeface="Arial" charset="0"/>
              </a:rPr>
              <a:t>Emergency health</a:t>
            </a:r>
          </a:p>
          <a:p>
            <a:pPr>
              <a:buFont typeface="Wingdings" pitchFamily="2" charset="2"/>
              <a:buNone/>
            </a:pPr>
            <a:r>
              <a:rPr lang="en-GB" sz="1600" dirty="0" smtClean="0">
                <a:solidFill>
                  <a:srgbClr val="FF0000"/>
                </a:solidFill>
                <a:latin typeface="Arial" charset="0"/>
                <a:cs typeface="Arial" charset="0"/>
              </a:rPr>
              <a:t>First aid</a:t>
            </a:r>
          </a:p>
          <a:p>
            <a:pPr>
              <a:buFont typeface="Wingdings" pitchFamily="2" charset="2"/>
              <a:buNone/>
            </a:pPr>
            <a:r>
              <a:rPr lang="en-GB" sz="1600" dirty="0" smtClean="0">
                <a:latin typeface="Arial" charset="0"/>
                <a:cs typeface="Arial" charset="0"/>
              </a:rPr>
              <a:t>MNCH </a:t>
            </a:r>
          </a:p>
          <a:p>
            <a:pPr>
              <a:buFont typeface="Wingdings" pitchFamily="2" charset="2"/>
              <a:buNone/>
            </a:pPr>
            <a:r>
              <a:rPr lang="en-GB" sz="1600" dirty="0" smtClean="0">
                <a:latin typeface="Arial" charset="0"/>
                <a:cs typeface="Arial" charset="0"/>
              </a:rPr>
              <a:t>Nutrition</a:t>
            </a:r>
          </a:p>
          <a:p>
            <a:pPr>
              <a:buFont typeface="Wingdings" pitchFamily="2" charset="2"/>
              <a:buNone/>
            </a:pPr>
            <a:r>
              <a:rPr lang="en-GB" sz="1600" dirty="0" smtClean="0">
                <a:latin typeface="Arial" charset="0"/>
                <a:cs typeface="Arial" charset="0"/>
              </a:rPr>
              <a:t>Pandemic preparedness</a:t>
            </a:r>
          </a:p>
          <a:p>
            <a:pPr>
              <a:buFont typeface="Wingdings" pitchFamily="2" charset="2"/>
              <a:buNone/>
            </a:pPr>
            <a:r>
              <a:rPr lang="en-GB" sz="1600" dirty="0" smtClean="0">
                <a:latin typeface="Arial" charset="0"/>
                <a:cs typeface="Arial" charset="0"/>
              </a:rPr>
              <a:t>Psychosocial support</a:t>
            </a:r>
          </a:p>
          <a:p>
            <a:pPr>
              <a:buFont typeface="Wingdings" pitchFamily="2" charset="2"/>
              <a:buNone/>
            </a:pPr>
            <a:r>
              <a:rPr lang="en-GB" sz="1600" dirty="0" smtClean="0">
                <a:latin typeface="Arial" charset="0"/>
                <a:cs typeface="Arial" charset="0"/>
              </a:rPr>
              <a:t>Road safety</a:t>
            </a:r>
          </a:p>
          <a:p>
            <a:pPr>
              <a:buFont typeface="Wingdings" pitchFamily="2" charset="2"/>
              <a:buNone/>
            </a:pPr>
            <a:r>
              <a:rPr lang="en-GB" sz="1600" dirty="0" smtClean="0">
                <a:latin typeface="Arial" charset="0"/>
                <a:cs typeface="Arial" charset="0"/>
              </a:rPr>
              <a:t>Urban health</a:t>
            </a:r>
          </a:p>
          <a:p>
            <a:pPr>
              <a:buFont typeface="Wingdings" pitchFamily="2" charset="2"/>
              <a:buNone/>
            </a:pPr>
            <a:r>
              <a:rPr lang="en-GB" sz="1600" dirty="0" smtClean="0">
                <a:solidFill>
                  <a:srgbClr val="FF0000"/>
                </a:solidFill>
                <a:latin typeface="Arial" charset="0"/>
                <a:cs typeface="Arial" charset="0"/>
              </a:rPr>
              <a:t>Water, sanitation, hygiene</a:t>
            </a:r>
          </a:p>
          <a:p>
            <a:pPr>
              <a:buFont typeface="Wingdings" pitchFamily="2" charset="2"/>
              <a:buNone/>
            </a:pPr>
            <a:endParaRPr lang="en-GB" sz="1600" dirty="0" smtClean="0">
              <a:latin typeface="Arial" charset="0"/>
              <a:cs typeface="Arial" charset="0"/>
            </a:endParaRPr>
          </a:p>
        </p:txBody>
      </p:sp>
      <p:sp>
        <p:nvSpPr>
          <p:cNvPr id="4101" name="Content Placeholder 2"/>
          <p:cNvSpPr txBox="1">
            <a:spLocks/>
          </p:cNvSpPr>
          <p:nvPr/>
        </p:nvSpPr>
        <p:spPr bwMode="auto">
          <a:xfrm>
            <a:off x="1000125" y="1571625"/>
            <a:ext cx="19288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20000"/>
              </a:spcBef>
              <a:buClr>
                <a:srgbClr val="C00000"/>
              </a:buClr>
              <a:buSzPct val="80000"/>
            </a:pPr>
            <a:r>
              <a:rPr lang="en-GB" sz="1600" dirty="0">
                <a:solidFill>
                  <a:srgbClr val="FF0000"/>
                </a:solidFill>
              </a:rPr>
              <a:t>NCD</a:t>
            </a:r>
          </a:p>
          <a:p>
            <a:pPr algn="r">
              <a:spcBef>
                <a:spcPct val="20000"/>
              </a:spcBef>
              <a:buClr>
                <a:srgbClr val="C00000"/>
              </a:buClr>
              <a:buSzPct val="80000"/>
            </a:pPr>
            <a:r>
              <a:rPr lang="en-GB" sz="1600" dirty="0">
                <a:solidFill>
                  <a:srgbClr val="FF0000"/>
                </a:solidFill>
              </a:rPr>
              <a:t>HIV/AIDS</a:t>
            </a:r>
          </a:p>
          <a:p>
            <a:pPr algn="r">
              <a:spcBef>
                <a:spcPct val="20000"/>
              </a:spcBef>
              <a:buClr>
                <a:srgbClr val="C00000"/>
              </a:buClr>
              <a:buSzPct val="80000"/>
            </a:pPr>
            <a:r>
              <a:rPr lang="en-GB" sz="1600" dirty="0"/>
              <a:t>TB, Malaria</a:t>
            </a:r>
          </a:p>
          <a:p>
            <a:pPr algn="r">
              <a:spcBef>
                <a:spcPct val="20000"/>
              </a:spcBef>
              <a:buClr>
                <a:srgbClr val="C00000"/>
              </a:buClr>
              <a:buSzPct val="80000"/>
            </a:pPr>
            <a:r>
              <a:rPr lang="en-GB" sz="1600" dirty="0"/>
              <a:t>Polio, Measles</a:t>
            </a:r>
          </a:p>
          <a:p>
            <a:pPr algn="r">
              <a:spcBef>
                <a:spcPct val="20000"/>
              </a:spcBef>
              <a:buClr>
                <a:srgbClr val="C00000"/>
              </a:buClr>
              <a:buSzPct val="80000"/>
            </a:pPr>
            <a:r>
              <a:rPr lang="en-GB" sz="1600" dirty="0"/>
              <a:t>Dengue</a:t>
            </a:r>
          </a:p>
          <a:p>
            <a:pPr algn="r">
              <a:spcBef>
                <a:spcPct val="20000"/>
              </a:spcBef>
              <a:buClr>
                <a:srgbClr val="C00000"/>
              </a:buClr>
              <a:buSzPct val="80000"/>
            </a:pPr>
            <a:r>
              <a:rPr lang="en-GB" sz="1600" dirty="0"/>
              <a:t>Influenza</a:t>
            </a:r>
          </a:p>
        </p:txBody>
      </p:sp>
      <p:sp>
        <p:nvSpPr>
          <p:cNvPr id="4102" name="Rectangle 42"/>
          <p:cNvSpPr>
            <a:spLocks noChangeArrowheads="1"/>
          </p:cNvSpPr>
          <p:nvPr/>
        </p:nvSpPr>
        <p:spPr bwMode="auto">
          <a:xfrm>
            <a:off x="0" y="3898900"/>
            <a:ext cx="2214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1600" dirty="0">
                <a:solidFill>
                  <a:srgbClr val="FF0000"/>
                </a:solidFill>
              </a:rPr>
              <a:t>Community-based </a:t>
            </a:r>
          </a:p>
          <a:p>
            <a:pPr algn="r"/>
            <a:r>
              <a:rPr lang="en-GB" sz="1600" dirty="0">
                <a:solidFill>
                  <a:srgbClr val="FF0000"/>
                </a:solidFill>
              </a:rPr>
              <a:t>health and first aid </a:t>
            </a:r>
          </a:p>
          <a:p>
            <a:pPr algn="r"/>
            <a:r>
              <a:rPr lang="en-GB" sz="1600" dirty="0">
                <a:solidFill>
                  <a:srgbClr val="FF0000"/>
                </a:solidFill>
              </a:rPr>
              <a:t>(CBHFA</a:t>
            </a:r>
            <a:r>
              <a:rPr lang="en-GB" sz="1600" dirty="0"/>
              <a:t>)</a:t>
            </a:r>
          </a:p>
          <a:p>
            <a:pPr algn="r"/>
            <a:endParaRPr lang="en-GB" sz="1600" dirty="0"/>
          </a:p>
          <a:p>
            <a:pPr algn="r"/>
            <a:r>
              <a:rPr lang="en-GB" sz="1600" dirty="0"/>
              <a:t>Global </a:t>
            </a:r>
          </a:p>
          <a:p>
            <a:pPr algn="r"/>
            <a:r>
              <a:rPr lang="en-GB" sz="1600" dirty="0"/>
              <a:t>Water and Sanitation </a:t>
            </a:r>
          </a:p>
          <a:p>
            <a:pPr algn="r"/>
            <a:r>
              <a:rPr lang="en-GB" sz="1600" dirty="0"/>
              <a:t>Initiative (GWSI)</a:t>
            </a:r>
          </a:p>
        </p:txBody>
      </p:sp>
    </p:spTree>
    <p:extLst>
      <p:ext uri="{BB962C8B-B14F-4D97-AF65-F5344CB8AC3E}">
        <p14:creationId xmlns:p14="http://schemas.microsoft.com/office/powerpoint/2010/main" val="8607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869723" y="6486526"/>
            <a:ext cx="2133600" cy="295275"/>
          </a:xfrm>
          <a:prstGeom prst="rect">
            <a:avLst/>
          </a:prstGeom>
        </p:spPr>
        <p:txBody>
          <a:bodyPr/>
          <a:lstStyle/>
          <a:p>
            <a:pPr>
              <a:defRPr/>
            </a:pPr>
            <a:fld id="{44CF9FB7-353B-430E-827C-2394DC502F83}" type="slidenum">
              <a:rPr lang="en-US" smtClean="0"/>
              <a:pPr>
                <a:defRPr/>
              </a:pPr>
              <a:t>4</a:t>
            </a:fld>
            <a:endParaRPr lang="en-US"/>
          </a:p>
        </p:txBody>
      </p:sp>
      <p:pic>
        <p:nvPicPr>
          <p:cNvPr id="4" name="Picture 3" descr="AP map no names.gif"/>
          <p:cNvPicPr>
            <a:picLocks noChangeAspect="1"/>
          </p:cNvPicPr>
          <p:nvPr/>
        </p:nvPicPr>
        <p:blipFill>
          <a:blip r:embed="rId2"/>
          <a:stretch>
            <a:fillRect/>
          </a:stretch>
        </p:blipFill>
        <p:spPr>
          <a:xfrm>
            <a:off x="0" y="-387424"/>
            <a:ext cx="9144000" cy="7713472"/>
          </a:xfrm>
          <a:prstGeom prst="rect">
            <a:avLst/>
          </a:prstGeom>
        </p:spPr>
      </p:pic>
      <p:sp>
        <p:nvSpPr>
          <p:cNvPr id="5" name="TextBox 4"/>
          <p:cNvSpPr txBox="1"/>
          <p:nvPr/>
        </p:nvSpPr>
        <p:spPr>
          <a:xfrm>
            <a:off x="140678" y="4419600"/>
            <a:ext cx="4712677" cy="369332"/>
          </a:xfrm>
          <a:prstGeom prst="rect">
            <a:avLst/>
          </a:prstGeom>
          <a:noFill/>
        </p:spPr>
        <p:txBody>
          <a:bodyPr wrap="square" rtlCol="0">
            <a:spAutoFit/>
          </a:bodyPr>
          <a:lstStyle/>
          <a:p>
            <a:pPr algn="ctr"/>
            <a:r>
              <a:rPr lang="en-US" b="1" dirty="0" smtClean="0"/>
              <a:t>AP IFRC HEALTH RESOURCES</a:t>
            </a:r>
            <a:endParaRPr lang="en-GB" b="1" dirty="0"/>
          </a:p>
        </p:txBody>
      </p:sp>
      <p:sp>
        <p:nvSpPr>
          <p:cNvPr id="6" name="6-Point Star 5"/>
          <p:cNvSpPr/>
          <p:nvPr/>
        </p:nvSpPr>
        <p:spPr>
          <a:xfrm>
            <a:off x="773723" y="5029200"/>
            <a:ext cx="216024" cy="216024"/>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195754" y="4876800"/>
            <a:ext cx="3657600" cy="369332"/>
          </a:xfrm>
          <a:prstGeom prst="rect">
            <a:avLst/>
          </a:prstGeom>
          <a:noFill/>
        </p:spPr>
        <p:txBody>
          <a:bodyPr wrap="square" rtlCol="0">
            <a:spAutoFit/>
          </a:bodyPr>
          <a:lstStyle/>
          <a:p>
            <a:r>
              <a:rPr lang="en-US" dirty="0" smtClean="0"/>
              <a:t>Zone health coordinators (3)</a:t>
            </a:r>
            <a:endParaRPr lang="en-GB" dirty="0"/>
          </a:p>
        </p:txBody>
      </p:sp>
      <p:sp>
        <p:nvSpPr>
          <p:cNvPr id="8" name="6-Point Star 7"/>
          <p:cNvSpPr/>
          <p:nvPr/>
        </p:nvSpPr>
        <p:spPr>
          <a:xfrm>
            <a:off x="773723" y="5486400"/>
            <a:ext cx="144016" cy="144016"/>
          </a:xfrm>
          <a:prstGeom prst="star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TextBox 8"/>
          <p:cNvSpPr txBox="1"/>
          <p:nvPr/>
        </p:nvSpPr>
        <p:spPr>
          <a:xfrm>
            <a:off x="1195754" y="5334000"/>
            <a:ext cx="3516923" cy="369332"/>
          </a:xfrm>
          <a:prstGeom prst="rect">
            <a:avLst/>
          </a:prstGeom>
          <a:noFill/>
        </p:spPr>
        <p:txBody>
          <a:bodyPr wrap="square" rtlCol="0">
            <a:spAutoFit/>
          </a:bodyPr>
          <a:lstStyle/>
          <a:p>
            <a:r>
              <a:rPr lang="en-US" dirty="0" smtClean="0"/>
              <a:t>Regional health coordinator (4)</a:t>
            </a:r>
            <a:endParaRPr lang="en-GB" dirty="0"/>
          </a:p>
        </p:txBody>
      </p:sp>
      <p:sp>
        <p:nvSpPr>
          <p:cNvPr id="10" name="4-Point Star 9"/>
          <p:cNvSpPr/>
          <p:nvPr/>
        </p:nvSpPr>
        <p:spPr>
          <a:xfrm>
            <a:off x="755577" y="594928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195754" y="5867400"/>
            <a:ext cx="4149969" cy="369332"/>
          </a:xfrm>
          <a:prstGeom prst="rect">
            <a:avLst/>
          </a:prstGeom>
          <a:noFill/>
        </p:spPr>
        <p:txBody>
          <a:bodyPr wrap="square" rtlCol="0">
            <a:spAutoFit/>
          </a:bodyPr>
          <a:lstStyle/>
          <a:p>
            <a:r>
              <a:rPr lang="en-US" dirty="0" smtClean="0"/>
              <a:t>Country health delegate/officer (8)</a:t>
            </a:r>
            <a:endParaRPr lang="en-GB" dirty="0"/>
          </a:p>
        </p:txBody>
      </p:sp>
      <p:sp>
        <p:nvSpPr>
          <p:cNvPr id="15" name="6-Point Star 14"/>
          <p:cNvSpPr/>
          <p:nvPr/>
        </p:nvSpPr>
        <p:spPr>
          <a:xfrm>
            <a:off x="3587262" y="2819400"/>
            <a:ext cx="216024" cy="216024"/>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95754" y="6442502"/>
            <a:ext cx="3938046" cy="369332"/>
          </a:xfrm>
          <a:prstGeom prst="rect">
            <a:avLst/>
          </a:prstGeom>
          <a:noFill/>
        </p:spPr>
        <p:txBody>
          <a:bodyPr wrap="square" rtlCol="0">
            <a:spAutoFit/>
          </a:bodyPr>
          <a:lstStyle/>
          <a:p>
            <a:r>
              <a:rPr lang="en-US" dirty="0" smtClean="0"/>
              <a:t>Country </a:t>
            </a:r>
            <a:r>
              <a:rPr lang="en-US" dirty="0" err="1" smtClean="0"/>
              <a:t>Watsan</a:t>
            </a:r>
            <a:r>
              <a:rPr lang="en-US" dirty="0" smtClean="0"/>
              <a:t> delegate/officer (6) </a:t>
            </a:r>
            <a:endParaRPr lang="en-GB" dirty="0"/>
          </a:p>
        </p:txBody>
      </p:sp>
      <p:sp>
        <p:nvSpPr>
          <p:cNvPr id="18" name="Cloud 17"/>
          <p:cNvSpPr/>
          <p:nvPr/>
        </p:nvSpPr>
        <p:spPr bwMode="auto">
          <a:xfrm>
            <a:off x="773723" y="6553200"/>
            <a:ext cx="211015" cy="152400"/>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100" b="1" i="0" u="none" strike="noStrike" cap="none" normalizeH="0" baseline="0" smtClean="0">
              <a:ln>
                <a:noFill/>
              </a:ln>
              <a:solidFill>
                <a:schemeClr val="tx1"/>
              </a:solidFill>
              <a:effectLst/>
              <a:latin typeface="Times New Roman" pitchFamily="18" charset="0"/>
            </a:endParaRPr>
          </a:p>
        </p:txBody>
      </p:sp>
      <p:sp>
        <p:nvSpPr>
          <p:cNvPr id="19" name="6-Point Star 18"/>
          <p:cNvSpPr/>
          <p:nvPr/>
        </p:nvSpPr>
        <p:spPr>
          <a:xfrm>
            <a:off x="8721970" y="4724400"/>
            <a:ext cx="144016" cy="144016"/>
          </a:xfrm>
          <a:prstGeom prst="star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6-Point Star 20"/>
          <p:cNvSpPr/>
          <p:nvPr/>
        </p:nvSpPr>
        <p:spPr>
          <a:xfrm>
            <a:off x="4572000" y="990600"/>
            <a:ext cx="144016" cy="144016"/>
          </a:xfrm>
          <a:prstGeom prst="star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6-Point Star 21"/>
          <p:cNvSpPr/>
          <p:nvPr/>
        </p:nvSpPr>
        <p:spPr>
          <a:xfrm>
            <a:off x="2180494" y="1752600"/>
            <a:ext cx="144016" cy="144016"/>
          </a:xfrm>
          <a:prstGeom prst="star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4-Point Star 22"/>
          <p:cNvSpPr/>
          <p:nvPr/>
        </p:nvSpPr>
        <p:spPr>
          <a:xfrm>
            <a:off x="5345725" y="40386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4-Point Star 24"/>
          <p:cNvSpPr/>
          <p:nvPr/>
        </p:nvSpPr>
        <p:spPr>
          <a:xfrm>
            <a:off x="3376248" y="19812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4-Point Star 25"/>
          <p:cNvSpPr/>
          <p:nvPr/>
        </p:nvSpPr>
        <p:spPr>
          <a:xfrm>
            <a:off x="1547448" y="10668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4-Point Star 26"/>
          <p:cNvSpPr/>
          <p:nvPr/>
        </p:nvSpPr>
        <p:spPr>
          <a:xfrm>
            <a:off x="1899139" y="11430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4-Point Star 30"/>
          <p:cNvSpPr/>
          <p:nvPr/>
        </p:nvSpPr>
        <p:spPr>
          <a:xfrm>
            <a:off x="4290648" y="38862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4-Point Star 31"/>
          <p:cNvSpPr/>
          <p:nvPr/>
        </p:nvSpPr>
        <p:spPr>
          <a:xfrm>
            <a:off x="5345725" y="6096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4-Point Star 32"/>
          <p:cNvSpPr/>
          <p:nvPr/>
        </p:nvSpPr>
        <p:spPr>
          <a:xfrm>
            <a:off x="3798278" y="2438400"/>
            <a:ext cx="288032" cy="288032"/>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loud 55"/>
          <p:cNvSpPr/>
          <p:nvPr/>
        </p:nvSpPr>
        <p:spPr bwMode="auto">
          <a:xfrm>
            <a:off x="5292080" y="908720"/>
            <a:ext cx="283023" cy="216024"/>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100" b="1" i="0" u="none" strike="noStrike" cap="none" normalizeH="0" baseline="0" smtClean="0">
              <a:ln>
                <a:noFill/>
              </a:ln>
              <a:solidFill>
                <a:schemeClr val="tx1"/>
              </a:solidFill>
              <a:effectLst/>
              <a:latin typeface="Times New Roman" pitchFamily="18" charset="0"/>
            </a:endParaRPr>
          </a:p>
        </p:txBody>
      </p:sp>
      <p:sp>
        <p:nvSpPr>
          <p:cNvPr id="62" name="TextBox 61"/>
          <p:cNvSpPr txBox="1"/>
          <p:nvPr/>
        </p:nvSpPr>
        <p:spPr>
          <a:xfrm>
            <a:off x="3347865" y="2204864"/>
            <a:ext cx="288032" cy="369332"/>
          </a:xfrm>
          <a:prstGeom prst="rect">
            <a:avLst/>
          </a:prstGeom>
          <a:noFill/>
        </p:spPr>
        <p:txBody>
          <a:bodyPr wrap="square" rtlCol="0">
            <a:spAutoFit/>
          </a:bodyPr>
          <a:lstStyle/>
          <a:p>
            <a:r>
              <a:rPr lang="en-US" dirty="0" smtClean="0">
                <a:solidFill>
                  <a:srgbClr val="FFFF00"/>
                </a:solidFill>
              </a:rPr>
              <a:t>2</a:t>
            </a:r>
            <a:endParaRPr lang="en-GB" dirty="0">
              <a:solidFill>
                <a:srgbClr val="FFFF00"/>
              </a:solidFill>
            </a:endParaRPr>
          </a:p>
        </p:txBody>
      </p:sp>
      <p:sp>
        <p:nvSpPr>
          <p:cNvPr id="63" name="Cloud 62"/>
          <p:cNvSpPr/>
          <p:nvPr/>
        </p:nvSpPr>
        <p:spPr bwMode="auto">
          <a:xfrm>
            <a:off x="3347865" y="2276872"/>
            <a:ext cx="299791" cy="207640"/>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100" b="1" i="0" u="none" strike="noStrike" cap="none" normalizeH="0" baseline="0" smtClean="0">
              <a:ln>
                <a:noFill/>
              </a:ln>
              <a:solidFill>
                <a:schemeClr val="tx1"/>
              </a:solidFill>
              <a:effectLst/>
              <a:latin typeface="Times New Roman" pitchFamily="18" charset="0"/>
            </a:endParaRPr>
          </a:p>
        </p:txBody>
      </p:sp>
      <p:sp>
        <p:nvSpPr>
          <p:cNvPr id="57" name="4-Point Star 56"/>
          <p:cNvSpPr/>
          <p:nvPr/>
        </p:nvSpPr>
        <p:spPr>
          <a:xfrm>
            <a:off x="3094893" y="17526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1688123" y="990600"/>
            <a:ext cx="281354" cy="369332"/>
          </a:xfrm>
          <a:prstGeom prst="rect">
            <a:avLst/>
          </a:prstGeom>
          <a:noFill/>
        </p:spPr>
        <p:txBody>
          <a:bodyPr wrap="square" rtlCol="0">
            <a:spAutoFit/>
          </a:bodyPr>
          <a:lstStyle/>
          <a:p>
            <a:r>
              <a:rPr lang="en-US" dirty="0" smtClean="0"/>
              <a:t>3</a:t>
            </a:r>
            <a:endParaRPr lang="en-GB" dirty="0"/>
          </a:p>
        </p:txBody>
      </p:sp>
      <p:sp>
        <p:nvSpPr>
          <p:cNvPr id="69" name="TextBox 68"/>
          <p:cNvSpPr txBox="1"/>
          <p:nvPr/>
        </p:nvSpPr>
        <p:spPr>
          <a:xfrm>
            <a:off x="3376246" y="1905000"/>
            <a:ext cx="281354" cy="369332"/>
          </a:xfrm>
          <a:prstGeom prst="rect">
            <a:avLst/>
          </a:prstGeom>
          <a:noFill/>
        </p:spPr>
        <p:txBody>
          <a:bodyPr wrap="square" rtlCol="0">
            <a:spAutoFit/>
          </a:bodyPr>
          <a:lstStyle/>
          <a:p>
            <a:endParaRPr lang="en-GB" dirty="0"/>
          </a:p>
        </p:txBody>
      </p:sp>
      <p:sp>
        <p:nvSpPr>
          <p:cNvPr id="71" name="TextBox 70"/>
          <p:cNvSpPr txBox="1"/>
          <p:nvPr/>
        </p:nvSpPr>
        <p:spPr>
          <a:xfrm>
            <a:off x="1899138" y="1143000"/>
            <a:ext cx="281354" cy="369332"/>
          </a:xfrm>
          <a:prstGeom prst="rect">
            <a:avLst/>
          </a:prstGeom>
          <a:noFill/>
        </p:spPr>
        <p:txBody>
          <a:bodyPr wrap="square" rtlCol="0">
            <a:spAutoFit/>
          </a:bodyPr>
          <a:lstStyle/>
          <a:p>
            <a:r>
              <a:rPr lang="en-US" dirty="0"/>
              <a:t>2</a:t>
            </a:r>
            <a:endParaRPr lang="en-GB" dirty="0"/>
          </a:p>
        </p:txBody>
      </p:sp>
      <p:sp>
        <p:nvSpPr>
          <p:cNvPr id="61" name="4-Point Star 60"/>
          <p:cNvSpPr/>
          <p:nvPr/>
        </p:nvSpPr>
        <p:spPr>
          <a:xfrm>
            <a:off x="8581293" y="4419600"/>
            <a:ext cx="288032" cy="288032"/>
          </a:xfrm>
          <a:prstGeom prst="star4">
            <a:avLst/>
          </a:prstGeom>
          <a:solidFill>
            <a:srgbClr val="5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6-Point Star 50"/>
          <p:cNvSpPr/>
          <p:nvPr/>
        </p:nvSpPr>
        <p:spPr>
          <a:xfrm>
            <a:off x="2332894" y="1905000"/>
            <a:ext cx="144016" cy="144016"/>
          </a:xfrm>
          <a:prstGeom prst="star6">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85" y="2157809"/>
            <a:ext cx="3111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loud 37"/>
          <p:cNvSpPr/>
          <p:nvPr/>
        </p:nvSpPr>
        <p:spPr bwMode="auto">
          <a:xfrm>
            <a:off x="5133800" y="2715580"/>
            <a:ext cx="299791" cy="207640"/>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100" b="1" i="0" u="none" strike="noStrike" cap="none" normalizeH="0" baseline="0" smtClean="0">
              <a:ln>
                <a:noFill/>
              </a:ln>
              <a:solidFill>
                <a:schemeClr val="tx1"/>
              </a:solidFill>
              <a:effectLst/>
              <a:latin typeface="Times New Roman" pitchFamily="18" charset="0"/>
            </a:endParaRPr>
          </a:p>
        </p:txBody>
      </p:sp>
      <p:sp>
        <p:nvSpPr>
          <p:cNvPr id="39" name="Cloud 38"/>
          <p:cNvSpPr/>
          <p:nvPr/>
        </p:nvSpPr>
        <p:spPr bwMode="auto">
          <a:xfrm>
            <a:off x="4553564" y="3966400"/>
            <a:ext cx="299791" cy="207640"/>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100" b="1" i="0" u="none" strike="noStrike" cap="none" normalizeH="0" baseline="0" smtClean="0">
              <a:ln>
                <a:noFill/>
              </a:ln>
              <a:solidFill>
                <a:schemeClr val="tx1"/>
              </a:solidFill>
              <a:effectLst/>
              <a:latin typeface="Times New Roman" pitchFamily="18" charset="0"/>
            </a:endParaRPr>
          </a:p>
        </p:txBody>
      </p:sp>
      <p:sp>
        <p:nvSpPr>
          <p:cNvPr id="40" name="Cloud 39"/>
          <p:cNvSpPr/>
          <p:nvPr/>
        </p:nvSpPr>
        <p:spPr bwMode="auto">
          <a:xfrm>
            <a:off x="2939118" y="1950169"/>
            <a:ext cx="299791" cy="207640"/>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1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a:xfrm>
            <a:off x="3016605" y="1603306"/>
            <a:ext cx="3277614" cy="2867423"/>
          </a:xfrm>
          <a:custGeom>
            <a:avLst/>
            <a:gdLst>
              <a:gd name="connsiteX0" fmla="*/ 908281 w 3277614"/>
              <a:gd name="connsiteY0" fmla="*/ 197359 h 2867423"/>
              <a:gd name="connsiteX1" fmla="*/ 3215383 w 3277614"/>
              <a:gd name="connsiteY1" fmla="*/ 1027352 h 2867423"/>
              <a:gd name="connsiteX2" fmla="*/ 2399457 w 3277614"/>
              <a:gd name="connsiteY2" fmla="*/ 2842085 h 2867423"/>
              <a:gd name="connsiteX3" fmla="*/ 78287 w 3277614"/>
              <a:gd name="connsiteY3" fmla="*/ 1955820 h 2867423"/>
              <a:gd name="connsiteX4" fmla="*/ 584724 w 3277614"/>
              <a:gd name="connsiteY4" fmla="*/ 112952 h 2867423"/>
              <a:gd name="connsiteX5" fmla="*/ 964552 w 3277614"/>
              <a:gd name="connsiteY5" fmla="*/ 211426 h 2867423"/>
              <a:gd name="connsiteX6" fmla="*/ 1316244 w 3277614"/>
              <a:gd name="connsiteY6" fmla="*/ 295832 h 2867423"/>
              <a:gd name="connsiteX7" fmla="*/ 1682004 w 3277614"/>
              <a:gd name="connsiteY7" fmla="*/ 338036 h 2867423"/>
              <a:gd name="connsiteX8" fmla="*/ 2132170 w 3277614"/>
              <a:gd name="connsiteY8" fmla="*/ 450577 h 2867423"/>
              <a:gd name="connsiteX9" fmla="*/ 2272847 w 3277614"/>
              <a:gd name="connsiteY9" fmla="*/ 506848 h 286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7614" h="2867423">
                <a:moveTo>
                  <a:pt x="908281" y="197359"/>
                </a:moveTo>
                <a:cubicBezTo>
                  <a:pt x="1937567" y="391962"/>
                  <a:pt x="2966854" y="586565"/>
                  <a:pt x="3215383" y="1027352"/>
                </a:cubicBezTo>
                <a:cubicBezTo>
                  <a:pt x="3463912" y="1468139"/>
                  <a:pt x="2922306" y="2687340"/>
                  <a:pt x="2399457" y="2842085"/>
                </a:cubicBezTo>
                <a:cubicBezTo>
                  <a:pt x="1876608" y="2996830"/>
                  <a:pt x="380742" y="2410676"/>
                  <a:pt x="78287" y="1955820"/>
                </a:cubicBezTo>
                <a:cubicBezTo>
                  <a:pt x="-224169" y="1500965"/>
                  <a:pt x="437013" y="403684"/>
                  <a:pt x="584724" y="112952"/>
                </a:cubicBezTo>
                <a:cubicBezTo>
                  <a:pt x="732435" y="-177780"/>
                  <a:pt x="842632" y="180946"/>
                  <a:pt x="964552" y="211426"/>
                </a:cubicBezTo>
                <a:cubicBezTo>
                  <a:pt x="1086472" y="241906"/>
                  <a:pt x="1196669" y="274730"/>
                  <a:pt x="1316244" y="295832"/>
                </a:cubicBezTo>
                <a:cubicBezTo>
                  <a:pt x="1435819" y="316934"/>
                  <a:pt x="1546016" y="312245"/>
                  <a:pt x="1682004" y="338036"/>
                </a:cubicBezTo>
                <a:cubicBezTo>
                  <a:pt x="1817992" y="363827"/>
                  <a:pt x="2033696" y="422442"/>
                  <a:pt x="2132170" y="450577"/>
                </a:cubicBezTo>
                <a:cubicBezTo>
                  <a:pt x="2230644" y="478712"/>
                  <a:pt x="2251745" y="492780"/>
                  <a:pt x="2272847" y="5068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935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Zone CBHFA workshop </a:t>
            </a:r>
            <a:br>
              <a:rPr lang="en-GB" dirty="0" smtClean="0"/>
            </a:br>
            <a:r>
              <a:rPr lang="en-GB" dirty="0" smtClean="0"/>
              <a:t>October 1-5 Sri Lanka</a:t>
            </a:r>
            <a:endParaRPr lang="en-GB" dirty="0"/>
          </a:p>
        </p:txBody>
      </p:sp>
      <p:pic>
        <p:nvPicPr>
          <p:cNvPr id="4" name="Content Placeholder 3"/>
          <p:cNvPicPr>
            <a:picLocks noGrp="1"/>
          </p:cNvPicPr>
          <p:nvPr>
            <p:ph type="pic" sz="quarter" idx="10"/>
          </p:nvPr>
        </p:nvPicPr>
        <p:blipFill>
          <a:blip r:embed="rId2">
            <a:extLst>
              <a:ext uri="{28A0092B-C50C-407E-A947-70E740481C1C}">
                <a14:useLocalDpi xmlns:a14="http://schemas.microsoft.com/office/drawing/2010/main" val="0"/>
              </a:ext>
            </a:extLst>
          </a:blip>
          <a:srcRect l="1322" r="1322"/>
          <a:stretch>
            <a:fillRect/>
          </a:stretch>
        </p:blipFill>
        <p:spPr>
          <a:xfrm>
            <a:off x="1447800" y="3505200"/>
            <a:ext cx="6858000" cy="2971800"/>
          </a:xfrm>
          <a:prstGeom prst="rect">
            <a:avLst/>
          </a:prstGeom>
        </p:spPr>
      </p:pic>
      <p:sp>
        <p:nvSpPr>
          <p:cNvPr id="5" name="Text Placeholder 4"/>
          <p:cNvSpPr>
            <a:spLocks noGrp="1"/>
          </p:cNvSpPr>
          <p:nvPr>
            <p:ph type="body" sz="quarter" idx="11"/>
          </p:nvPr>
        </p:nvSpPr>
        <p:spPr>
          <a:xfrm>
            <a:off x="381000" y="1676400"/>
            <a:ext cx="8763000" cy="1905000"/>
          </a:xfrm>
        </p:spPr>
        <p:txBody>
          <a:bodyPr/>
          <a:lstStyle/>
          <a:p>
            <a:r>
              <a:rPr lang="en-GB" sz="2500" dirty="0" smtClean="0"/>
              <a:t>Integration, PMER and healthy lifestyle</a:t>
            </a:r>
            <a:r>
              <a:rPr lang="en-GB" sz="2500" b="1" dirty="0" smtClean="0"/>
              <a:t> </a:t>
            </a:r>
          </a:p>
          <a:p>
            <a:r>
              <a:rPr lang="en-GB" sz="2500" dirty="0" smtClean="0"/>
              <a:t>PMER toolkit revision</a:t>
            </a:r>
          </a:p>
          <a:p>
            <a:r>
              <a:rPr lang="en-GB" sz="2500" dirty="0"/>
              <a:t>Presenting new modules on NCDs and violence </a:t>
            </a:r>
            <a:r>
              <a:rPr lang="en-GB" sz="2500" dirty="0" smtClean="0"/>
              <a:t>prevention</a:t>
            </a:r>
            <a:endParaRPr lang="en-GB" sz="2500" b="1" dirty="0" smtClean="0"/>
          </a:p>
          <a:p>
            <a:r>
              <a:rPr lang="en-GB" sz="2500" dirty="0" smtClean="0"/>
              <a:t>Field trip to integrated programming in SLRCS</a:t>
            </a:r>
          </a:p>
        </p:txBody>
      </p:sp>
    </p:spTree>
    <p:extLst>
      <p:ext uri="{BB962C8B-B14F-4D97-AF65-F5344CB8AC3E}">
        <p14:creationId xmlns:p14="http://schemas.microsoft.com/office/powerpoint/2010/main" val="120551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txBox="1">
            <a:spLocks/>
          </p:cNvSpPr>
          <p:nvPr/>
        </p:nvSpPr>
        <p:spPr bwMode="auto">
          <a:xfrm>
            <a:off x="1835150" y="3333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800" b="1" i="1" dirty="0">
                <a:solidFill>
                  <a:srgbClr val="604A7B"/>
                </a:solidFill>
                <a:latin typeface="Calibri" pitchFamily="34" charset="0"/>
              </a:rPr>
              <a:t>CBHFA </a:t>
            </a:r>
            <a:r>
              <a:rPr lang="en-GB" sz="2800" b="1" i="1" dirty="0" smtClean="0">
                <a:solidFill>
                  <a:srgbClr val="604A7B"/>
                </a:solidFill>
                <a:latin typeface="Calibri" pitchFamily="34" charset="0"/>
              </a:rPr>
              <a:t>Global Mapping 2012</a:t>
            </a:r>
            <a:endParaRPr lang="en-GB" sz="2800" b="1" i="1" dirty="0">
              <a:solidFill>
                <a:srgbClr val="604A7B"/>
              </a:solidFill>
              <a:latin typeface="Calibri" pitchFamily="34" charset="0"/>
            </a:endParaRPr>
          </a:p>
        </p:txBody>
      </p:sp>
      <p:sp>
        <p:nvSpPr>
          <p:cNvPr id="17411" name="TextBox 11"/>
          <p:cNvSpPr txBox="1">
            <a:spLocks noChangeArrowheads="1"/>
          </p:cNvSpPr>
          <p:nvPr/>
        </p:nvSpPr>
        <p:spPr bwMode="auto">
          <a:xfrm>
            <a:off x="1116013" y="1484313"/>
            <a:ext cx="757713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pPr>
            <a:r>
              <a:rPr lang="en-GB" sz="1700" b="1">
                <a:latin typeface="Calibri" pitchFamily="34" charset="0"/>
              </a:rPr>
              <a:t>98 National Societies</a:t>
            </a:r>
            <a:endParaRPr lang="en-GB" sz="1700">
              <a:latin typeface="Calibri" pitchFamily="34" charset="0"/>
            </a:endParaRPr>
          </a:p>
          <a:p>
            <a:pPr eaLnBrk="1" hangingPunct="1">
              <a:lnSpc>
                <a:spcPct val="150000"/>
              </a:lnSpc>
            </a:pPr>
            <a:r>
              <a:rPr lang="en-GB" sz="1700">
                <a:latin typeface="Calibri" pitchFamily="34" charset="0"/>
              </a:rPr>
              <a:t>80 NSs implementing	                            18 PNSs, IFRC and others supporting</a:t>
            </a:r>
          </a:p>
        </p:txBody>
      </p:sp>
      <p:graphicFrame>
        <p:nvGraphicFramePr>
          <p:cNvPr id="5" name="Chart 4"/>
          <p:cNvGraphicFramePr>
            <a:graphicFrameLocks/>
          </p:cNvGraphicFramePr>
          <p:nvPr/>
        </p:nvGraphicFramePr>
        <p:xfrm>
          <a:off x="971600" y="1772816"/>
          <a:ext cx="7704855" cy="417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012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835150" y="341313"/>
            <a:ext cx="6858000" cy="1143000"/>
          </a:xfrm>
        </p:spPr>
        <p:txBody>
          <a:bodyPr/>
          <a:lstStyle/>
          <a:p>
            <a:r>
              <a:rPr lang="en-GB" sz="2800" dirty="0" smtClean="0">
                <a:solidFill>
                  <a:srgbClr val="604A7B"/>
                </a:solidFill>
                <a:latin typeface="Calibri" pitchFamily="34" charset="0"/>
                <a:ea typeface="ＭＳ Ｐゴシック" pitchFamily="34" charset="-128"/>
              </a:rPr>
              <a:t>CBHFA Mapping –Summary </a:t>
            </a:r>
          </a:p>
        </p:txBody>
      </p:sp>
      <p:sp>
        <p:nvSpPr>
          <p:cNvPr id="47106" name="TextBox 5"/>
          <p:cNvSpPr txBox="1">
            <a:spLocks noChangeArrowheads="1"/>
          </p:cNvSpPr>
          <p:nvPr/>
        </p:nvSpPr>
        <p:spPr bwMode="auto">
          <a:xfrm>
            <a:off x="1763713" y="1557338"/>
            <a:ext cx="662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b="1"/>
              <a:t>98 NSs using CBHFA approach</a:t>
            </a:r>
            <a:endParaRPr lang="en-GB" sz="2000" b="1"/>
          </a:p>
        </p:txBody>
      </p:sp>
      <p:sp>
        <p:nvSpPr>
          <p:cNvPr id="7" name="TextBox 6"/>
          <p:cNvSpPr txBox="1"/>
          <p:nvPr/>
        </p:nvSpPr>
        <p:spPr>
          <a:xfrm>
            <a:off x="395288" y="4508500"/>
            <a:ext cx="5976937" cy="354013"/>
          </a:xfrm>
          <a:prstGeom prst="rect">
            <a:avLst/>
          </a:prstGeom>
          <a:noFill/>
          <a:ln>
            <a:noFill/>
          </a:ln>
        </p:spPr>
        <p:txBody>
          <a:bodyPr>
            <a:spAutoFit/>
          </a:bodyPr>
          <a:lstStyle/>
          <a:p>
            <a:pPr>
              <a:defRPr/>
            </a:pPr>
            <a:r>
              <a:rPr lang="en-GB" sz="1700" dirty="0">
                <a:solidFill>
                  <a:schemeClr val="accent2">
                    <a:lumMod val="75000"/>
                  </a:schemeClr>
                </a:solidFill>
                <a:latin typeface="+mj-lt"/>
                <a:ea typeface="+mn-ea"/>
                <a:cs typeface="Arial" charset="0"/>
              </a:rPr>
              <a:t>26%     </a:t>
            </a:r>
            <a:r>
              <a:rPr lang="en-GB" sz="1700" b="1" dirty="0">
                <a:latin typeface="+mj-lt"/>
                <a:ea typeface="+mn-ea"/>
                <a:cs typeface="Arial" charset="0"/>
              </a:rPr>
              <a:t>CHF 3.5 </a:t>
            </a:r>
            <a:r>
              <a:rPr lang="en-GB" sz="1700" dirty="0">
                <a:latin typeface="+mj-lt"/>
                <a:ea typeface="+mn-ea"/>
                <a:cs typeface="Arial" charset="0"/>
              </a:rPr>
              <a:t>is the average cost </a:t>
            </a:r>
            <a:r>
              <a:rPr lang="en-GB" sz="1700" dirty="0" smtClean="0">
                <a:latin typeface="+mj-lt"/>
                <a:ea typeface="+mn-ea"/>
                <a:cs typeface="Arial" charset="0"/>
              </a:rPr>
              <a:t>per person per </a:t>
            </a:r>
            <a:r>
              <a:rPr lang="en-GB" sz="1700" dirty="0">
                <a:latin typeface="+mj-lt"/>
                <a:ea typeface="+mn-ea"/>
                <a:cs typeface="Arial" charset="0"/>
              </a:rPr>
              <a:t>year</a:t>
            </a:r>
          </a:p>
        </p:txBody>
      </p:sp>
      <p:sp>
        <p:nvSpPr>
          <p:cNvPr id="18438" name="TextBox 18"/>
          <p:cNvSpPr txBox="1">
            <a:spLocks noChangeArrowheads="1"/>
          </p:cNvSpPr>
          <p:nvPr/>
        </p:nvSpPr>
        <p:spPr bwMode="auto">
          <a:xfrm>
            <a:off x="395288" y="2787650"/>
            <a:ext cx="5976937" cy="3540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700" dirty="0" smtClean="0">
                <a:solidFill>
                  <a:schemeClr val="accent2">
                    <a:lumMod val="75000"/>
                  </a:schemeClr>
                </a:solidFill>
                <a:latin typeface="Calibri" pitchFamily="34" charset="0"/>
                <a:ea typeface="+mn-ea"/>
              </a:rPr>
              <a:t>30%     </a:t>
            </a:r>
            <a:r>
              <a:rPr lang="en-GB" sz="1700" dirty="0" smtClean="0">
                <a:latin typeface="Calibri" pitchFamily="34" charset="0"/>
                <a:ea typeface="+mn-ea"/>
              </a:rPr>
              <a:t> </a:t>
            </a:r>
            <a:r>
              <a:rPr lang="en-GB" sz="1700" b="1" dirty="0" smtClean="0">
                <a:latin typeface="Calibri" pitchFamily="34" charset="0"/>
                <a:ea typeface="+mn-ea"/>
              </a:rPr>
              <a:t>30,384 </a:t>
            </a:r>
            <a:r>
              <a:rPr lang="en-GB" sz="1700" dirty="0">
                <a:latin typeface="Calibri" pitchFamily="34" charset="0"/>
                <a:ea typeface="+mn-ea"/>
              </a:rPr>
              <a:t>volunteers</a:t>
            </a:r>
            <a:r>
              <a:rPr lang="en-GB" sz="1700" b="1" dirty="0">
                <a:latin typeface="Calibri" pitchFamily="34" charset="0"/>
                <a:ea typeface="+mn-ea"/>
              </a:rPr>
              <a:t> </a:t>
            </a:r>
            <a:r>
              <a:rPr lang="en-GB" sz="1700" dirty="0">
                <a:latin typeface="Calibri" pitchFamily="34" charset="0"/>
                <a:ea typeface="+mn-ea"/>
              </a:rPr>
              <a:t>are implementing CH programmes </a:t>
            </a:r>
            <a:endParaRPr lang="en-GB" sz="1700" b="1" dirty="0">
              <a:latin typeface="Calibri" pitchFamily="34" charset="0"/>
              <a:ea typeface="+mn-ea"/>
            </a:endParaRPr>
          </a:p>
        </p:txBody>
      </p:sp>
      <p:sp>
        <p:nvSpPr>
          <p:cNvPr id="18439" name="TextBox 11"/>
          <p:cNvSpPr txBox="1">
            <a:spLocks noChangeArrowheads="1"/>
          </p:cNvSpPr>
          <p:nvPr/>
        </p:nvSpPr>
        <p:spPr bwMode="auto">
          <a:xfrm>
            <a:off x="395288" y="3795713"/>
            <a:ext cx="5256212" cy="3540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700" dirty="0">
                <a:solidFill>
                  <a:schemeClr val="accent2">
                    <a:lumMod val="75000"/>
                  </a:schemeClr>
                </a:solidFill>
                <a:latin typeface="Calibri" pitchFamily="34" charset="0"/>
                <a:ea typeface="+mn-ea"/>
              </a:rPr>
              <a:t>23%      </a:t>
            </a:r>
            <a:r>
              <a:rPr lang="en-GB" sz="1700" b="1" dirty="0" smtClean="0">
                <a:latin typeface="Calibri" pitchFamily="34" charset="0"/>
                <a:ea typeface="+mn-ea"/>
              </a:rPr>
              <a:t>2,842,425 </a:t>
            </a:r>
            <a:r>
              <a:rPr lang="en-GB" sz="1700" dirty="0" smtClean="0">
                <a:latin typeface="Calibri" pitchFamily="34" charset="0"/>
                <a:ea typeface="+mn-ea"/>
              </a:rPr>
              <a:t>people reached</a:t>
            </a:r>
            <a:endParaRPr lang="en-GB" sz="1700" b="1" dirty="0">
              <a:latin typeface="Calibri" pitchFamily="34" charset="0"/>
              <a:ea typeface="+mn-ea"/>
            </a:endParaRPr>
          </a:p>
        </p:txBody>
      </p:sp>
      <p:sp>
        <p:nvSpPr>
          <p:cNvPr id="12" name="Striped Right Arrow 11"/>
          <p:cNvSpPr/>
          <p:nvPr/>
        </p:nvSpPr>
        <p:spPr>
          <a:xfrm rot="16200000">
            <a:off x="143669" y="2312194"/>
            <a:ext cx="431800" cy="217488"/>
          </a:xfrm>
          <a:prstGeom prst="stripedRightArrow">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Striped Right Arrow 12"/>
          <p:cNvSpPr/>
          <p:nvPr/>
        </p:nvSpPr>
        <p:spPr>
          <a:xfrm rot="16200000">
            <a:off x="142875" y="2816225"/>
            <a:ext cx="433388" cy="217488"/>
          </a:xfrm>
          <a:prstGeom prst="stripedRightArrow">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Striped Right Arrow 13"/>
          <p:cNvSpPr/>
          <p:nvPr/>
        </p:nvSpPr>
        <p:spPr>
          <a:xfrm rot="5400000">
            <a:off x="143669" y="4544219"/>
            <a:ext cx="431800" cy="217488"/>
          </a:xfrm>
          <a:prstGeom prst="stripedRightArrow">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3" name="TextBox 14"/>
          <p:cNvSpPr txBox="1">
            <a:spLocks noChangeArrowheads="1"/>
          </p:cNvSpPr>
          <p:nvPr/>
        </p:nvSpPr>
        <p:spPr bwMode="auto">
          <a:xfrm>
            <a:off x="34925" y="1700213"/>
            <a:ext cx="1296988"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1400" dirty="0">
                <a:solidFill>
                  <a:schemeClr val="accent2">
                    <a:lumMod val="75000"/>
                  </a:schemeClr>
                </a:solidFill>
                <a:ea typeface="+mn-ea"/>
              </a:rPr>
              <a:t>As </a:t>
            </a:r>
            <a:r>
              <a:rPr lang="fr-FR" sz="1400" dirty="0" err="1">
                <a:solidFill>
                  <a:schemeClr val="accent2">
                    <a:lumMod val="75000"/>
                  </a:schemeClr>
                </a:solidFill>
                <a:ea typeface="+mn-ea"/>
              </a:rPr>
              <a:t>compared</a:t>
            </a:r>
            <a:r>
              <a:rPr lang="fr-FR" sz="1400" dirty="0">
                <a:solidFill>
                  <a:schemeClr val="accent2">
                    <a:lumMod val="75000"/>
                  </a:schemeClr>
                </a:solidFill>
                <a:ea typeface="+mn-ea"/>
              </a:rPr>
              <a:t> </a:t>
            </a:r>
          </a:p>
          <a:p>
            <a:pPr algn="ctr" eaLnBrk="1" hangingPunct="1">
              <a:defRPr/>
            </a:pPr>
            <a:r>
              <a:rPr lang="fr-FR" sz="1400" dirty="0">
                <a:solidFill>
                  <a:schemeClr val="accent2">
                    <a:lumMod val="75000"/>
                  </a:schemeClr>
                </a:solidFill>
                <a:ea typeface="+mn-ea"/>
              </a:rPr>
              <a:t>to 2011</a:t>
            </a:r>
            <a:endParaRPr lang="en-US" sz="1400" dirty="0">
              <a:solidFill>
                <a:schemeClr val="accent2">
                  <a:lumMod val="75000"/>
                </a:schemeClr>
              </a:solidFill>
              <a:ea typeface="+mn-ea"/>
            </a:endParaRPr>
          </a:p>
        </p:txBody>
      </p:sp>
      <p:sp>
        <p:nvSpPr>
          <p:cNvPr id="18444" name="TextBox 11"/>
          <p:cNvSpPr txBox="1">
            <a:spLocks noChangeArrowheads="1"/>
          </p:cNvSpPr>
          <p:nvPr/>
        </p:nvSpPr>
        <p:spPr bwMode="auto">
          <a:xfrm>
            <a:off x="395288" y="2282825"/>
            <a:ext cx="3744912" cy="3540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700" dirty="0" smtClean="0">
                <a:solidFill>
                  <a:schemeClr val="accent2">
                    <a:lumMod val="75000"/>
                  </a:schemeClr>
                </a:solidFill>
                <a:latin typeface="Calibri" pitchFamily="34" charset="0"/>
                <a:ea typeface="+mn-ea"/>
              </a:rPr>
              <a:t>88%      </a:t>
            </a:r>
            <a:r>
              <a:rPr lang="en-GB" sz="1700" b="1" dirty="0" smtClean="0">
                <a:latin typeface="Calibri" pitchFamily="34" charset="0"/>
                <a:ea typeface="+mn-ea"/>
              </a:rPr>
              <a:t>1,637 </a:t>
            </a:r>
            <a:r>
              <a:rPr lang="en-GB" sz="1700" dirty="0">
                <a:latin typeface="Calibri" pitchFamily="34" charset="0"/>
                <a:ea typeface="+mn-ea"/>
              </a:rPr>
              <a:t>facilitators</a:t>
            </a:r>
            <a:r>
              <a:rPr lang="en-GB" sz="1700" b="1" dirty="0">
                <a:latin typeface="Calibri" pitchFamily="34" charset="0"/>
                <a:ea typeface="+mn-ea"/>
              </a:rPr>
              <a:t> </a:t>
            </a:r>
          </a:p>
        </p:txBody>
      </p:sp>
      <p:sp>
        <p:nvSpPr>
          <p:cNvPr id="17" name="Striped Right Arrow 16"/>
          <p:cNvSpPr/>
          <p:nvPr/>
        </p:nvSpPr>
        <p:spPr>
          <a:xfrm rot="16200000">
            <a:off x="142875" y="3824288"/>
            <a:ext cx="433387" cy="217488"/>
          </a:xfrm>
          <a:prstGeom prst="stripedRightArrow">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6" name="TextBox 11"/>
          <p:cNvSpPr txBox="1">
            <a:spLocks noChangeArrowheads="1"/>
          </p:cNvSpPr>
          <p:nvPr/>
        </p:nvSpPr>
        <p:spPr bwMode="auto">
          <a:xfrm>
            <a:off x="395288" y="3284538"/>
            <a:ext cx="3744912" cy="3540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700" dirty="0" smtClean="0">
                <a:solidFill>
                  <a:schemeClr val="accent2">
                    <a:lumMod val="75000"/>
                  </a:schemeClr>
                </a:solidFill>
                <a:latin typeface="Calibri" pitchFamily="34" charset="0"/>
                <a:ea typeface="+mn-ea"/>
              </a:rPr>
              <a:t>53%      </a:t>
            </a:r>
            <a:r>
              <a:rPr lang="en-GB" sz="1700" b="1" dirty="0" smtClean="0">
                <a:latin typeface="Calibri" pitchFamily="34" charset="0"/>
                <a:ea typeface="+mn-ea"/>
              </a:rPr>
              <a:t>4,186 </a:t>
            </a:r>
            <a:r>
              <a:rPr lang="en-GB" sz="1700" dirty="0">
                <a:latin typeface="Calibri" pitchFamily="34" charset="0"/>
                <a:ea typeface="+mn-ea"/>
              </a:rPr>
              <a:t>communities</a:t>
            </a:r>
            <a:r>
              <a:rPr lang="en-GB" sz="1700" b="1" dirty="0">
                <a:latin typeface="Calibri" pitchFamily="34" charset="0"/>
                <a:ea typeface="+mn-ea"/>
              </a:rPr>
              <a:t> </a:t>
            </a:r>
            <a:r>
              <a:rPr lang="en-GB" sz="1700" dirty="0">
                <a:latin typeface="Calibri" pitchFamily="34" charset="0"/>
                <a:ea typeface="+mn-ea"/>
              </a:rPr>
              <a:t>reached</a:t>
            </a:r>
            <a:endParaRPr lang="en-GB" sz="1700" b="1" dirty="0">
              <a:latin typeface="Calibri" pitchFamily="34" charset="0"/>
              <a:ea typeface="+mn-ea"/>
            </a:endParaRPr>
          </a:p>
        </p:txBody>
      </p:sp>
      <p:sp>
        <p:nvSpPr>
          <p:cNvPr id="19" name="Striped Right Arrow 18"/>
          <p:cNvSpPr/>
          <p:nvPr/>
        </p:nvSpPr>
        <p:spPr>
          <a:xfrm rot="16200000">
            <a:off x="143669" y="3320256"/>
            <a:ext cx="431800" cy="217488"/>
          </a:xfrm>
          <a:prstGeom prst="stripedRightArrow">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 name="Chart 17"/>
          <p:cNvGraphicFramePr/>
          <p:nvPr/>
        </p:nvGraphicFramePr>
        <p:xfrm>
          <a:off x="2286000" y="2057400"/>
          <a:ext cx="6606480" cy="3819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8770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txBox="1">
            <a:spLocks/>
          </p:cNvSpPr>
          <p:nvPr/>
        </p:nvSpPr>
        <p:spPr bwMode="auto">
          <a:xfrm>
            <a:off x="1835150" y="333375"/>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800" b="1" i="1" dirty="0">
                <a:solidFill>
                  <a:srgbClr val="604A7B"/>
                </a:solidFill>
                <a:latin typeface="Calibri" pitchFamily="34" charset="0"/>
              </a:rPr>
              <a:t>CBHFA </a:t>
            </a:r>
            <a:r>
              <a:rPr lang="en-GB" sz="2800" b="1" i="1" dirty="0" smtClean="0">
                <a:solidFill>
                  <a:srgbClr val="604A7B"/>
                </a:solidFill>
                <a:latin typeface="Calibri" pitchFamily="34" charset="0"/>
              </a:rPr>
              <a:t>Mapping </a:t>
            </a:r>
            <a:r>
              <a:rPr lang="en-GB" sz="2800" b="1" i="1" dirty="0">
                <a:solidFill>
                  <a:srgbClr val="604A7B"/>
                </a:solidFill>
                <a:latin typeface="Calibri" pitchFamily="34" charset="0"/>
              </a:rPr>
              <a:t>– Integration</a:t>
            </a:r>
          </a:p>
        </p:txBody>
      </p:sp>
      <p:sp>
        <p:nvSpPr>
          <p:cNvPr id="8" name="TextBox 7"/>
          <p:cNvSpPr txBox="1"/>
          <p:nvPr/>
        </p:nvSpPr>
        <p:spPr>
          <a:xfrm>
            <a:off x="395288" y="1916113"/>
            <a:ext cx="3960812" cy="3832225"/>
          </a:xfrm>
          <a:prstGeom prst="rect">
            <a:avLst/>
          </a:prstGeom>
          <a:noFill/>
          <a:ln w="28575" cmpd="dbl">
            <a:solidFill>
              <a:srgbClr val="CF1C21"/>
            </a:solid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200000"/>
              </a:lnSpc>
            </a:pPr>
            <a:r>
              <a:rPr lang="en-US" sz="1800" b="1">
                <a:latin typeface="Calibri" pitchFamily="34" charset="0"/>
                <a:cs typeface="Arial" pitchFamily="34" charset="0"/>
              </a:rPr>
              <a:t>Disaster Risk Reduction (DRR) </a:t>
            </a:r>
            <a:r>
              <a:rPr lang="en-US" sz="1800">
                <a:latin typeface="Calibri" pitchFamily="34" charset="0"/>
                <a:cs typeface="Arial" pitchFamily="34" charset="0"/>
              </a:rPr>
              <a:t>– 61%  </a:t>
            </a:r>
          </a:p>
          <a:p>
            <a:pPr eaLnBrk="1" hangingPunct="1">
              <a:lnSpc>
                <a:spcPct val="200000"/>
              </a:lnSpc>
            </a:pPr>
            <a:r>
              <a:rPr lang="en-US" sz="1800" b="1">
                <a:latin typeface="Calibri" pitchFamily="34" charset="0"/>
                <a:cs typeface="Arial" pitchFamily="34" charset="0"/>
              </a:rPr>
              <a:t>Water and Sanitation</a:t>
            </a:r>
            <a:r>
              <a:rPr lang="en-US" sz="1800">
                <a:latin typeface="Calibri" pitchFamily="34" charset="0"/>
                <a:cs typeface="Arial" pitchFamily="34" charset="0"/>
              </a:rPr>
              <a:t> – 57% </a:t>
            </a:r>
          </a:p>
          <a:p>
            <a:pPr eaLnBrk="1" hangingPunct="1">
              <a:lnSpc>
                <a:spcPct val="200000"/>
              </a:lnSpc>
            </a:pPr>
            <a:endParaRPr lang="en-US" sz="800">
              <a:latin typeface="Calibri" pitchFamily="34" charset="0"/>
              <a:cs typeface="Arial" pitchFamily="34" charset="0"/>
            </a:endParaRPr>
          </a:p>
          <a:p>
            <a:pPr eaLnBrk="1" hangingPunct="1"/>
            <a:r>
              <a:rPr lang="en-US" sz="1800" b="1">
                <a:latin typeface="Calibri" pitchFamily="34" charset="0"/>
                <a:cs typeface="Arial" pitchFamily="34" charset="0"/>
              </a:rPr>
              <a:t>Epidemic Control and Emergency Health </a:t>
            </a:r>
            <a:r>
              <a:rPr lang="en-US" sz="1800">
                <a:latin typeface="Calibri" pitchFamily="34" charset="0"/>
                <a:cs typeface="Arial" pitchFamily="34" charset="0"/>
              </a:rPr>
              <a:t>– 54% </a:t>
            </a:r>
          </a:p>
          <a:p>
            <a:pPr eaLnBrk="1" hangingPunct="1"/>
            <a:endParaRPr lang="en-US" sz="1400">
              <a:latin typeface="Calibri" pitchFamily="34" charset="0"/>
              <a:cs typeface="Arial" pitchFamily="34" charset="0"/>
            </a:endParaRPr>
          </a:p>
          <a:p>
            <a:pPr eaLnBrk="1" hangingPunct="1">
              <a:lnSpc>
                <a:spcPct val="200000"/>
              </a:lnSpc>
            </a:pPr>
            <a:r>
              <a:rPr lang="en-US" sz="1800" b="1">
                <a:latin typeface="Calibri" pitchFamily="34" charset="0"/>
                <a:cs typeface="Arial" pitchFamily="34" charset="0"/>
              </a:rPr>
              <a:t>HIV</a:t>
            </a:r>
            <a:r>
              <a:rPr lang="en-US" sz="1800">
                <a:latin typeface="Calibri" pitchFamily="34" charset="0"/>
                <a:cs typeface="Arial" pitchFamily="34" charset="0"/>
              </a:rPr>
              <a:t> – 48% </a:t>
            </a:r>
          </a:p>
          <a:p>
            <a:pPr eaLnBrk="1" hangingPunct="1">
              <a:lnSpc>
                <a:spcPct val="200000"/>
              </a:lnSpc>
            </a:pPr>
            <a:r>
              <a:rPr lang="en-US" sz="1800" b="1">
                <a:latin typeface="Calibri" pitchFamily="34" charset="0"/>
                <a:cs typeface="Arial" pitchFamily="34" charset="0"/>
              </a:rPr>
              <a:t>MNCH/Immunization </a:t>
            </a:r>
            <a:r>
              <a:rPr lang="en-US" sz="1800">
                <a:latin typeface="Calibri" pitchFamily="34" charset="0"/>
                <a:cs typeface="Arial" pitchFamily="34" charset="0"/>
              </a:rPr>
              <a:t>– 45% </a:t>
            </a:r>
          </a:p>
          <a:p>
            <a:pPr eaLnBrk="1" hangingPunct="1">
              <a:lnSpc>
                <a:spcPct val="200000"/>
              </a:lnSpc>
            </a:pPr>
            <a:r>
              <a:rPr lang="en-US" sz="1800" b="1">
                <a:latin typeface="Calibri" pitchFamily="34" charset="0"/>
                <a:cs typeface="Arial" pitchFamily="34" charset="0"/>
              </a:rPr>
              <a:t>Road Safety  </a:t>
            </a:r>
            <a:r>
              <a:rPr lang="en-US" sz="1800">
                <a:cs typeface="Arial" pitchFamily="34" charset="0"/>
              </a:rPr>
              <a:t>–</a:t>
            </a:r>
            <a:r>
              <a:rPr lang="en-US" sz="1800">
                <a:latin typeface="Calibri" pitchFamily="34" charset="0"/>
                <a:cs typeface="Arial" pitchFamily="34" charset="0"/>
              </a:rPr>
              <a:t> 39%  </a:t>
            </a:r>
          </a:p>
        </p:txBody>
      </p:sp>
      <p:sp>
        <p:nvSpPr>
          <p:cNvPr id="6" name="Rectangle 5"/>
          <p:cNvSpPr/>
          <p:nvPr/>
        </p:nvSpPr>
        <p:spPr>
          <a:xfrm>
            <a:off x="5003800" y="1916113"/>
            <a:ext cx="3816350" cy="3970337"/>
          </a:xfrm>
          <a:prstGeom prst="rect">
            <a:avLst/>
          </a:prstGeom>
          <a:ln w="28575" cmpd="dbl">
            <a:solidFill>
              <a:srgbClr val="CF1C21"/>
            </a:solidFill>
          </a:ln>
        </p:spPr>
        <p:txBody>
          <a:bodyPr>
            <a:spAutoFit/>
          </a:bodyPr>
          <a:lstStyle/>
          <a:p>
            <a:pPr>
              <a:lnSpc>
                <a:spcPct val="200000"/>
              </a:lnSpc>
            </a:pPr>
            <a:r>
              <a:rPr lang="en-US" b="1">
                <a:latin typeface="Calibri" pitchFamily="34" charset="0"/>
                <a:cs typeface="Arial" pitchFamily="34" charset="0"/>
              </a:rPr>
              <a:t>TB</a:t>
            </a:r>
            <a:r>
              <a:rPr lang="en-US">
                <a:latin typeface="Calibri" pitchFamily="34" charset="0"/>
                <a:cs typeface="Arial" pitchFamily="34" charset="0"/>
              </a:rPr>
              <a:t> – 34% </a:t>
            </a:r>
          </a:p>
          <a:p>
            <a:pPr>
              <a:lnSpc>
                <a:spcPct val="200000"/>
              </a:lnSpc>
            </a:pPr>
            <a:r>
              <a:rPr lang="en-US" b="1">
                <a:latin typeface="Calibri" pitchFamily="34" charset="0"/>
                <a:cs typeface="Arial" pitchFamily="34" charset="0"/>
              </a:rPr>
              <a:t>NCDs and Healthy lifestyle</a:t>
            </a:r>
            <a:r>
              <a:rPr lang="en-US">
                <a:latin typeface="Calibri" pitchFamily="34" charset="0"/>
                <a:cs typeface="Arial" pitchFamily="34" charset="0"/>
              </a:rPr>
              <a:t> </a:t>
            </a:r>
            <a:r>
              <a:rPr lang="en-US">
                <a:cs typeface="Arial" pitchFamily="34" charset="0"/>
              </a:rPr>
              <a:t>–</a:t>
            </a:r>
            <a:r>
              <a:rPr lang="en-US">
                <a:latin typeface="Calibri" pitchFamily="34" charset="0"/>
                <a:cs typeface="Arial" pitchFamily="34" charset="0"/>
              </a:rPr>
              <a:t> 30% </a:t>
            </a:r>
          </a:p>
          <a:p>
            <a:pPr>
              <a:lnSpc>
                <a:spcPct val="200000"/>
              </a:lnSpc>
            </a:pPr>
            <a:r>
              <a:rPr lang="en-US" b="1">
                <a:latin typeface="Calibri" pitchFamily="34" charset="0"/>
                <a:cs typeface="Arial" pitchFamily="34" charset="0"/>
              </a:rPr>
              <a:t>Malaria</a:t>
            </a:r>
            <a:r>
              <a:rPr lang="en-US">
                <a:latin typeface="Calibri" pitchFamily="34" charset="0"/>
                <a:cs typeface="Arial" pitchFamily="34" charset="0"/>
              </a:rPr>
              <a:t> – 30% </a:t>
            </a:r>
          </a:p>
          <a:p>
            <a:pPr>
              <a:lnSpc>
                <a:spcPct val="200000"/>
              </a:lnSpc>
            </a:pPr>
            <a:r>
              <a:rPr lang="en-US" b="1">
                <a:latin typeface="Calibri" pitchFamily="34" charset="0"/>
                <a:cs typeface="Arial" pitchFamily="34" charset="0"/>
              </a:rPr>
              <a:t>Organizational Development </a:t>
            </a:r>
            <a:r>
              <a:rPr lang="en-US">
                <a:latin typeface="Calibri" pitchFamily="34" charset="0"/>
                <a:cs typeface="Arial" pitchFamily="34" charset="0"/>
              </a:rPr>
              <a:t>– 29%  </a:t>
            </a:r>
          </a:p>
          <a:p>
            <a:pPr>
              <a:lnSpc>
                <a:spcPct val="200000"/>
              </a:lnSpc>
            </a:pPr>
            <a:r>
              <a:rPr lang="en-US" b="1">
                <a:latin typeface="Calibri" pitchFamily="34" charset="0"/>
                <a:cs typeface="Arial" pitchFamily="34" charset="0"/>
              </a:rPr>
              <a:t>Blood </a:t>
            </a:r>
            <a:r>
              <a:rPr lang="en-US">
                <a:cs typeface="Arial" pitchFamily="34" charset="0"/>
              </a:rPr>
              <a:t>–</a:t>
            </a:r>
            <a:r>
              <a:rPr lang="en-US">
                <a:latin typeface="Calibri" pitchFamily="34" charset="0"/>
                <a:cs typeface="Arial" pitchFamily="34" charset="0"/>
              </a:rPr>
              <a:t> 23% </a:t>
            </a:r>
          </a:p>
          <a:p>
            <a:pPr>
              <a:lnSpc>
                <a:spcPct val="200000"/>
              </a:lnSpc>
            </a:pPr>
            <a:r>
              <a:rPr lang="en-US" b="1">
                <a:latin typeface="Calibri" pitchFamily="34" charset="0"/>
                <a:cs typeface="Arial" pitchFamily="34" charset="0"/>
              </a:rPr>
              <a:t>Violence Prevention  </a:t>
            </a:r>
            <a:r>
              <a:rPr lang="en-US">
                <a:cs typeface="Arial" pitchFamily="34" charset="0"/>
              </a:rPr>
              <a:t>–</a:t>
            </a:r>
            <a:r>
              <a:rPr lang="en-US">
                <a:latin typeface="Calibri" pitchFamily="34" charset="0"/>
                <a:cs typeface="Arial" pitchFamily="34" charset="0"/>
              </a:rPr>
              <a:t> 20% </a:t>
            </a:r>
          </a:p>
          <a:p>
            <a:pPr>
              <a:lnSpc>
                <a:spcPct val="200000"/>
              </a:lnSpc>
            </a:pPr>
            <a:r>
              <a:rPr lang="en-US" b="1">
                <a:latin typeface="Calibri" pitchFamily="34" charset="0"/>
                <a:cs typeface="Arial" pitchFamily="34" charset="0"/>
              </a:rPr>
              <a:t>No integration at all </a:t>
            </a:r>
            <a:r>
              <a:rPr lang="en-US">
                <a:cs typeface="Arial" pitchFamily="34" charset="0"/>
              </a:rPr>
              <a:t>–</a:t>
            </a:r>
            <a:r>
              <a:rPr lang="en-US">
                <a:latin typeface="Calibri" pitchFamily="34" charset="0"/>
                <a:cs typeface="Arial" pitchFamily="34" charset="0"/>
              </a:rPr>
              <a:t> 13%</a:t>
            </a:r>
            <a:endParaRPr lang="en-GB">
              <a:latin typeface="Calibri" pitchFamily="34" charset="0"/>
              <a:cs typeface="Arial" pitchFamily="34" charset="0"/>
            </a:endParaRPr>
          </a:p>
        </p:txBody>
      </p:sp>
    </p:spTree>
    <p:extLst>
      <p:ext uri="{BB962C8B-B14F-4D97-AF65-F5344CB8AC3E}">
        <p14:creationId xmlns:p14="http://schemas.microsoft.com/office/powerpoint/2010/main" val="1827571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60000"/>
                <a:lumOff val="40000"/>
              </a:schemeClr>
            </a:solidFill>
          </a:ln>
        </p:spPr>
        <p:txBody>
          <a:bodyPr/>
          <a:lstStyle/>
          <a:p>
            <a:r>
              <a:rPr lang="en-US" dirty="0" smtClean="0"/>
              <a:t>CBHFA mapping  2012 SEA</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690654782"/>
              </p:ext>
            </p:extLst>
          </p:nvPr>
        </p:nvGraphicFramePr>
        <p:xfrm>
          <a:off x="457200" y="1524000"/>
          <a:ext cx="8381999" cy="4643628"/>
        </p:xfrm>
        <a:graphic>
          <a:graphicData uri="http://schemas.openxmlformats.org/drawingml/2006/table">
            <a:tbl>
              <a:tblPr firstRow="1" firstCol="1" bandRow="1">
                <a:tableStyleId>{5C22544A-7EE6-4342-B048-85BDC9FD1C3A}</a:tableStyleId>
              </a:tblPr>
              <a:tblGrid>
                <a:gridCol w="1230726"/>
                <a:gridCol w="1196262"/>
                <a:gridCol w="1179938"/>
                <a:gridCol w="1193542"/>
                <a:gridCol w="1183565"/>
                <a:gridCol w="1192635"/>
                <a:gridCol w="1205331"/>
              </a:tblGrid>
              <a:tr h="167640">
                <a:tc>
                  <a:txBody>
                    <a:bodyPr/>
                    <a:lstStyle/>
                    <a:p>
                      <a:pPr>
                        <a:lnSpc>
                          <a:spcPct val="115000"/>
                        </a:lnSpc>
                        <a:spcAft>
                          <a:spcPts val="0"/>
                        </a:spcAft>
                      </a:pPr>
                      <a:r>
                        <a:rPr lang="en-GB" sz="1400" dirty="0">
                          <a:effectLst/>
                        </a:rPr>
                        <a:t> </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Cambodia</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CVTL</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Indonesia</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Laos</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Myanmar</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Philippines</a:t>
                      </a:r>
                      <a:endParaRPr lang="en-GB" sz="1400" dirty="0">
                        <a:effectLst/>
                        <a:latin typeface="Calibri"/>
                        <a:ea typeface="Calibri"/>
                        <a:cs typeface="Arial"/>
                      </a:endParaRPr>
                    </a:p>
                  </a:txBody>
                  <a:tcPr marL="59635" marR="59635" marT="0" marB="0"/>
                </a:tc>
              </a:tr>
              <a:tr h="502920">
                <a:tc>
                  <a:txBody>
                    <a:bodyPr/>
                    <a:lstStyle/>
                    <a:p>
                      <a:pPr>
                        <a:lnSpc>
                          <a:spcPct val="115000"/>
                        </a:lnSpc>
                        <a:spcAft>
                          <a:spcPts val="0"/>
                        </a:spcAft>
                      </a:pPr>
                      <a:r>
                        <a:rPr lang="en-GB" sz="1400" dirty="0">
                          <a:effectLst/>
                        </a:rPr>
                        <a:t>Nr of beneficiaries</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24913</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1.692</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740</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5,268</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17,894</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525,000</a:t>
                      </a:r>
                      <a:endParaRPr lang="en-GB" sz="1400">
                        <a:effectLst/>
                        <a:latin typeface="Calibri"/>
                        <a:ea typeface="Calibri"/>
                        <a:cs typeface="Arial"/>
                      </a:endParaRPr>
                    </a:p>
                  </a:txBody>
                  <a:tcPr marL="59635" marR="59635" marT="0" marB="0"/>
                </a:tc>
              </a:tr>
              <a:tr h="335280">
                <a:tc>
                  <a:txBody>
                    <a:bodyPr/>
                    <a:lstStyle/>
                    <a:p>
                      <a:pPr>
                        <a:lnSpc>
                          <a:spcPct val="115000"/>
                        </a:lnSpc>
                        <a:spcAft>
                          <a:spcPts val="0"/>
                        </a:spcAft>
                      </a:pPr>
                      <a:r>
                        <a:rPr lang="en-GB" sz="1400">
                          <a:effectLst/>
                        </a:rPr>
                        <a:t>Cost per beneficiary</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dirty="0" smtClean="0">
                          <a:effectLst/>
                        </a:rPr>
                        <a:t>7</a:t>
                      </a:r>
                      <a:r>
                        <a:rPr lang="en-GB" sz="1400" baseline="0" dirty="0" smtClean="0">
                          <a:effectLst/>
                        </a:rPr>
                        <a:t> CHF</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38 CHF</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dirty="0" smtClean="0">
                          <a:effectLst/>
                        </a:rPr>
                        <a:t>2 </a:t>
                      </a:r>
                      <a:r>
                        <a:rPr lang="en-GB" sz="1400" dirty="0">
                          <a:effectLst/>
                        </a:rPr>
                        <a:t>CHF</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36CHF</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24CHF</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dirty="0" smtClean="0">
                          <a:effectLst/>
                        </a:rPr>
                        <a:t>0,57 </a:t>
                      </a:r>
                      <a:r>
                        <a:rPr lang="en-GB" sz="1400" dirty="0">
                          <a:effectLst/>
                        </a:rPr>
                        <a:t>CHF</a:t>
                      </a:r>
                      <a:endParaRPr lang="en-GB" sz="1400" dirty="0">
                        <a:effectLst/>
                        <a:latin typeface="Calibri"/>
                        <a:ea typeface="Calibri"/>
                        <a:cs typeface="Arial"/>
                      </a:endParaRPr>
                    </a:p>
                  </a:txBody>
                  <a:tcPr marL="59635" marR="59635" marT="0" marB="0"/>
                </a:tc>
              </a:tr>
              <a:tr h="1351788">
                <a:tc>
                  <a:txBody>
                    <a:bodyPr/>
                    <a:lstStyle/>
                    <a:p>
                      <a:pPr>
                        <a:lnSpc>
                          <a:spcPct val="115000"/>
                        </a:lnSpc>
                        <a:spcAft>
                          <a:spcPts val="0"/>
                        </a:spcAft>
                      </a:pPr>
                      <a:r>
                        <a:rPr lang="en-GB" sz="1400">
                          <a:effectLst/>
                        </a:rPr>
                        <a:t>Partners</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Finnish RC</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IFRC </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American RC, Spanish RC</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Austrian RC</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IFRC</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Australian </a:t>
                      </a:r>
                      <a:r>
                        <a:rPr lang="en-GB" sz="1400" dirty="0" smtClean="0">
                          <a:effectLst/>
                        </a:rPr>
                        <a:t>Japanese Spanish RCS, </a:t>
                      </a:r>
                      <a:r>
                        <a:rPr lang="en-GB" sz="1400" dirty="0">
                          <a:effectLst/>
                        </a:rPr>
                        <a:t>and Australian AID </a:t>
                      </a:r>
                    </a:p>
                  </a:txBody>
                  <a:tcPr marL="59635" marR="59635" marT="0" marB="0"/>
                </a:tc>
              </a:tr>
              <a:tr h="335280">
                <a:tc>
                  <a:txBody>
                    <a:bodyPr/>
                    <a:lstStyle/>
                    <a:p>
                      <a:pPr>
                        <a:lnSpc>
                          <a:spcPct val="115000"/>
                        </a:lnSpc>
                        <a:spcAft>
                          <a:spcPts val="0"/>
                        </a:spcAft>
                      </a:pPr>
                      <a:r>
                        <a:rPr lang="en-GB" sz="1400">
                          <a:effectLst/>
                        </a:rPr>
                        <a:t>Baseline done</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yes</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yes</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yes</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yes</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yes</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yes</a:t>
                      </a:r>
                      <a:endParaRPr lang="en-GB" sz="1400">
                        <a:effectLst/>
                        <a:latin typeface="Calibri"/>
                        <a:ea typeface="Calibri"/>
                        <a:cs typeface="Arial"/>
                      </a:endParaRPr>
                    </a:p>
                  </a:txBody>
                  <a:tcPr marL="59635" marR="59635" marT="0" marB="0"/>
                </a:tc>
              </a:tr>
              <a:tr h="1005840">
                <a:tc>
                  <a:txBody>
                    <a:bodyPr/>
                    <a:lstStyle/>
                    <a:p>
                      <a:pPr>
                        <a:lnSpc>
                          <a:spcPct val="115000"/>
                        </a:lnSpc>
                        <a:spcAft>
                          <a:spcPts val="0"/>
                        </a:spcAft>
                      </a:pPr>
                      <a:r>
                        <a:rPr lang="en-GB" sz="1400">
                          <a:effectLst/>
                        </a:rPr>
                        <a:t>Integration</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WatSan</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Malaria, TB, WatSan, DRR</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Malaria, TB, Blood, WatSan, NCDs, Road safety, DRR, OD</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WatSan, nutrition</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dirty="0" smtClean="0">
                          <a:effectLst/>
                        </a:rPr>
                        <a:t>DRR, </a:t>
                      </a:r>
                      <a:r>
                        <a:rPr lang="en-GB" sz="1400" dirty="0" err="1" smtClean="0">
                          <a:effectLst/>
                        </a:rPr>
                        <a:t>Watsan</a:t>
                      </a:r>
                      <a:r>
                        <a:rPr lang="en-GB" sz="1400" smtClean="0">
                          <a:effectLst/>
                        </a:rPr>
                        <a:t>, livelihoods</a:t>
                      </a:r>
                      <a:endParaRPr lang="en-GB" sz="1400" dirty="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WatSan, EH, MNCH/Immunization, DRR and OD</a:t>
                      </a:r>
                      <a:endParaRPr lang="en-GB" sz="1400">
                        <a:effectLst/>
                        <a:latin typeface="Calibri"/>
                        <a:ea typeface="Calibri"/>
                        <a:cs typeface="Arial"/>
                      </a:endParaRPr>
                    </a:p>
                  </a:txBody>
                  <a:tcPr marL="59635" marR="59635" marT="0" marB="0"/>
                </a:tc>
              </a:tr>
              <a:tr h="167640">
                <a:tc>
                  <a:txBody>
                    <a:bodyPr/>
                    <a:lstStyle/>
                    <a:p>
                      <a:pPr>
                        <a:lnSpc>
                          <a:spcPct val="115000"/>
                        </a:lnSpc>
                        <a:spcAft>
                          <a:spcPts val="0"/>
                        </a:spcAft>
                      </a:pPr>
                      <a:r>
                        <a:rPr lang="en-GB" sz="1400">
                          <a:effectLst/>
                        </a:rPr>
                        <a:t>Evaluation</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2013</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2014</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2012</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a:effectLst/>
                        </a:rPr>
                        <a:t>2013</a:t>
                      </a:r>
                      <a:endParaRPr lang="en-GB" sz="1400">
                        <a:effectLst/>
                        <a:latin typeface="Calibri"/>
                        <a:ea typeface="Calibri"/>
                        <a:cs typeface="Arial"/>
                      </a:endParaRPr>
                    </a:p>
                  </a:txBody>
                  <a:tcPr marL="59635" marR="59635" marT="0" marB="0"/>
                </a:tc>
                <a:tc>
                  <a:txBody>
                    <a:bodyPr/>
                    <a:lstStyle/>
                    <a:p>
                      <a:pPr>
                        <a:lnSpc>
                          <a:spcPct val="115000"/>
                        </a:lnSpc>
                        <a:spcAft>
                          <a:spcPts val="0"/>
                        </a:spcAft>
                      </a:pPr>
                      <a:r>
                        <a:rPr lang="en-GB" sz="1400" dirty="0">
                          <a:effectLst/>
                        </a:rPr>
                        <a:t>-</a:t>
                      </a:r>
                      <a:endParaRPr lang="en-GB" sz="1400" dirty="0">
                        <a:effectLst/>
                        <a:latin typeface="Calibri"/>
                        <a:ea typeface="Calibri"/>
                        <a:cs typeface="Arial"/>
                      </a:endParaRPr>
                    </a:p>
                  </a:txBody>
                  <a:tcPr marL="59635" marR="59635"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10362</TotalTime>
  <Words>1481</Words>
  <Application>Microsoft Office PowerPoint</Application>
  <PresentationFormat>On-screen Show (4:3)</PresentationFormat>
  <Paragraphs>310</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Slide</vt:lpstr>
      <vt:lpstr> Asia Pacific health South East Asia   Terhi Heinasmaki 28 October 2013 </vt:lpstr>
      <vt:lpstr>Layout: Highlights for health 2013 </vt:lpstr>
      <vt:lpstr>National society  health programmes</vt:lpstr>
      <vt:lpstr>PowerPoint Presentation</vt:lpstr>
      <vt:lpstr>Zone CBHFA workshop  October 1-5 Sri Lanka</vt:lpstr>
      <vt:lpstr>PowerPoint Presentation</vt:lpstr>
      <vt:lpstr>CBHFA Mapping –Summary </vt:lpstr>
      <vt:lpstr>PowerPoint Presentation</vt:lpstr>
      <vt:lpstr>CBHFA mapping  2012 SEA</vt:lpstr>
      <vt:lpstr>PowerPoint Presentation</vt:lpstr>
      <vt:lpstr>CBHFA updates and plans</vt:lpstr>
      <vt:lpstr>Noncommunicable diseases (NCDs)</vt:lpstr>
      <vt:lpstr>Shared risk factors related to life style</vt:lpstr>
      <vt:lpstr>PowerPoint Presentation</vt:lpstr>
      <vt:lpstr>Prevention </vt:lpstr>
      <vt:lpstr>PowerPoint Presentation</vt:lpstr>
      <vt:lpstr>What health can do for resilience</vt:lpstr>
      <vt:lpstr>AP CBHFA workshop recommendations</vt:lpstr>
      <vt:lpstr>First Aid 2014</vt:lpstr>
      <vt:lpstr>First Aid</vt:lpstr>
      <vt:lpstr>Emergency health 2014</vt:lpstr>
      <vt:lpstr>HIV highlights</vt:lpstr>
      <vt:lpstr>HIV highlights</vt:lpstr>
      <vt:lpstr>HIV or Healthy lifestyle at the workplace</vt:lpstr>
      <vt:lpstr>MNCH</vt:lpstr>
      <vt:lpstr>  </vt:lpstr>
      <vt:lpstr>  VNRBD  </vt:lpstr>
      <vt:lpstr>  VNRBD  </vt:lpstr>
      <vt:lpstr>Questions?  Comments?  Thank you.</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goli.ameri</dc:creator>
  <cp:lastModifiedBy>Terhi HEINASMAKI</cp:lastModifiedBy>
  <cp:revision>136</cp:revision>
  <dcterms:created xsi:type="dcterms:W3CDTF">2010-10-08T14:12:22Z</dcterms:created>
  <dcterms:modified xsi:type="dcterms:W3CDTF">2013-10-28T08:24:56Z</dcterms:modified>
</cp:coreProperties>
</file>