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  <p:sldMasterId id="2147483815" r:id="rId3"/>
    <p:sldMasterId id="2147483828" r:id="rId4"/>
  </p:sldMasterIdLst>
  <p:notesMasterIdLst>
    <p:notesMasterId r:id="rId38"/>
  </p:notesMasterIdLst>
  <p:handoutMasterIdLst>
    <p:handoutMasterId r:id="rId39"/>
  </p:handoutMasterIdLst>
  <p:sldIdLst>
    <p:sldId id="319" r:id="rId5"/>
    <p:sldId id="341" r:id="rId6"/>
    <p:sldId id="320" r:id="rId7"/>
    <p:sldId id="321" r:id="rId8"/>
    <p:sldId id="339" r:id="rId9"/>
    <p:sldId id="334" r:id="rId10"/>
    <p:sldId id="342" r:id="rId11"/>
    <p:sldId id="343" r:id="rId12"/>
    <p:sldId id="338" r:id="rId13"/>
    <p:sldId id="344" r:id="rId14"/>
    <p:sldId id="340" r:id="rId15"/>
    <p:sldId id="323" r:id="rId16"/>
    <p:sldId id="325" r:id="rId17"/>
    <p:sldId id="327" r:id="rId18"/>
    <p:sldId id="326" r:id="rId19"/>
    <p:sldId id="328" r:id="rId20"/>
    <p:sldId id="329" r:id="rId21"/>
    <p:sldId id="330" r:id="rId22"/>
    <p:sldId id="333" r:id="rId23"/>
    <p:sldId id="332" r:id="rId24"/>
    <p:sldId id="331" r:id="rId25"/>
    <p:sldId id="345" r:id="rId26"/>
    <p:sldId id="346" r:id="rId27"/>
    <p:sldId id="347" r:id="rId28"/>
    <p:sldId id="348" r:id="rId29"/>
    <p:sldId id="349" r:id="rId30"/>
    <p:sldId id="350" r:id="rId31"/>
    <p:sldId id="356" r:id="rId32"/>
    <p:sldId id="358" r:id="rId33"/>
    <p:sldId id="357" r:id="rId34"/>
    <p:sldId id="355" r:id="rId35"/>
    <p:sldId id="354" r:id="rId36"/>
    <p:sldId id="336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9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8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789" algn="l" defTabSz="9139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1748" algn="l" defTabSz="9139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8706" algn="l" defTabSz="9139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5663" algn="l" defTabSz="9139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rie SOTOFRANCO" initials="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21"/>
    <a:srgbClr val="000000"/>
    <a:srgbClr val="541818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7307" autoAdjust="0"/>
  </p:normalViewPr>
  <p:slideViewPr>
    <p:cSldViewPr>
      <p:cViewPr>
        <p:scale>
          <a:sx n="70" d="100"/>
          <a:sy n="70" d="100"/>
        </p:scale>
        <p:origin x="-1152" y="-138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822E2-ED05-4F80-9858-DC32A331C62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0BF23-4AD8-46A5-AAA0-AEEF9C2742E3}">
      <dgm:prSet phldrT="[Text]" custT="1"/>
      <dgm:spPr/>
      <dgm:t>
        <a:bodyPr/>
        <a:lstStyle/>
        <a:p>
          <a:r>
            <a:rPr lang="en-US" sz="1800" dirty="0" smtClean="0"/>
            <a:t>Parliamentarians</a:t>
          </a:r>
          <a:endParaRPr lang="en-US" sz="1800" dirty="0"/>
        </a:p>
      </dgm:t>
    </dgm:pt>
    <dgm:pt modelId="{3DDA1CCC-ABDB-470F-ACCD-0031EE55FA79}" type="parTrans" cxnId="{CD776BA8-1FFA-4049-9B5C-4EDFD9B3E633}">
      <dgm:prSet/>
      <dgm:spPr/>
      <dgm:t>
        <a:bodyPr/>
        <a:lstStyle/>
        <a:p>
          <a:endParaRPr lang="en-US"/>
        </a:p>
      </dgm:t>
    </dgm:pt>
    <dgm:pt modelId="{81DC4A88-8D21-4107-AF07-E4797330922B}" type="sibTrans" cxnId="{CD776BA8-1FFA-4049-9B5C-4EDFD9B3E633}">
      <dgm:prSet/>
      <dgm:spPr/>
      <dgm:t>
        <a:bodyPr/>
        <a:lstStyle/>
        <a:p>
          <a:endParaRPr lang="en-US"/>
        </a:p>
      </dgm:t>
    </dgm:pt>
    <dgm:pt modelId="{928E0C2B-98D1-417A-9714-A1F92824C747}">
      <dgm:prSet phldrT="[Text]"/>
      <dgm:spPr/>
      <dgm:t>
        <a:bodyPr/>
        <a:lstStyle/>
        <a:p>
          <a:r>
            <a:rPr lang="en-GB" dirty="0" smtClean="0"/>
            <a:t>Group on Gender Equality and Women’s Empowerment in Disaster Risk Management and Regional Resilience Building</a:t>
          </a:r>
          <a:endParaRPr lang="en-US" dirty="0"/>
        </a:p>
      </dgm:t>
    </dgm:pt>
    <dgm:pt modelId="{565998A6-63C7-4DA8-BD46-197A805853B9}" type="parTrans" cxnId="{A8F24F28-1D17-4FF6-A3DD-52E7E603EAAC}">
      <dgm:prSet/>
      <dgm:spPr/>
      <dgm:t>
        <a:bodyPr/>
        <a:lstStyle/>
        <a:p>
          <a:endParaRPr lang="en-US"/>
        </a:p>
      </dgm:t>
    </dgm:pt>
    <dgm:pt modelId="{96B5F790-3D3B-4D84-B59C-811C7E12BAFF}" type="sibTrans" cxnId="{A8F24F28-1D17-4FF6-A3DD-52E7E603EAAC}">
      <dgm:prSet/>
      <dgm:spPr/>
      <dgm:t>
        <a:bodyPr/>
        <a:lstStyle/>
        <a:p>
          <a:endParaRPr lang="en-US"/>
        </a:p>
      </dgm:t>
    </dgm:pt>
    <dgm:pt modelId="{79CAEEAD-7BF3-41C9-9BEC-807700DA7E37}">
      <dgm:prSet phldrT="[Text]"/>
      <dgm:spPr/>
      <dgm:t>
        <a:bodyPr/>
        <a:lstStyle/>
        <a:p>
          <a:r>
            <a:rPr lang="en-US" dirty="0" smtClean="0"/>
            <a:t>Science, Technology and Academia</a:t>
          </a:r>
          <a:endParaRPr lang="en-US" dirty="0"/>
        </a:p>
      </dgm:t>
    </dgm:pt>
    <dgm:pt modelId="{F287B24A-CE81-4CA3-95A8-D700254C788F}" type="parTrans" cxnId="{FB64F183-F439-4897-B53B-344B3350F794}">
      <dgm:prSet/>
      <dgm:spPr/>
      <dgm:t>
        <a:bodyPr/>
        <a:lstStyle/>
        <a:p>
          <a:endParaRPr lang="en-US"/>
        </a:p>
      </dgm:t>
    </dgm:pt>
    <dgm:pt modelId="{0B6A816D-25E0-47B8-A141-FD820302FC4B}" type="sibTrans" cxnId="{FB64F183-F439-4897-B53B-344B3350F794}">
      <dgm:prSet/>
      <dgm:spPr/>
      <dgm:t>
        <a:bodyPr/>
        <a:lstStyle/>
        <a:p>
          <a:endParaRPr lang="en-US"/>
        </a:p>
      </dgm:t>
    </dgm:pt>
    <dgm:pt modelId="{AC982AC9-8CAA-4E57-B78A-7150EC71D1ED}">
      <dgm:prSet/>
      <dgm:spPr/>
      <dgm:t>
        <a:bodyPr/>
        <a:lstStyle/>
        <a:p>
          <a:r>
            <a:rPr lang="en-US" dirty="0" smtClean="0"/>
            <a:t>Children, Youth and Child Centered Organizations</a:t>
          </a:r>
          <a:endParaRPr lang="en-US" dirty="0"/>
        </a:p>
      </dgm:t>
    </dgm:pt>
    <dgm:pt modelId="{FF1FFBB0-C25B-4EAF-A8AB-8AA294EBCE74}" type="parTrans" cxnId="{B67733A4-F119-4BA3-97A6-6B9870314579}">
      <dgm:prSet/>
      <dgm:spPr/>
      <dgm:t>
        <a:bodyPr/>
        <a:lstStyle/>
        <a:p>
          <a:endParaRPr lang="en-US"/>
        </a:p>
      </dgm:t>
    </dgm:pt>
    <dgm:pt modelId="{85A3DE6C-3929-4574-8672-96254BB8B871}" type="sibTrans" cxnId="{B67733A4-F119-4BA3-97A6-6B9870314579}">
      <dgm:prSet/>
      <dgm:spPr/>
      <dgm:t>
        <a:bodyPr/>
        <a:lstStyle/>
        <a:p>
          <a:endParaRPr lang="en-US"/>
        </a:p>
      </dgm:t>
    </dgm:pt>
    <dgm:pt modelId="{F7056473-5804-42E1-B0B3-FF0B03DED82E}">
      <dgm:prSet/>
      <dgm:spPr/>
      <dgm:t>
        <a:bodyPr/>
        <a:lstStyle/>
        <a:p>
          <a:r>
            <a:rPr lang="en-US" dirty="0" smtClean="0"/>
            <a:t>Asian Civil Society Organizations</a:t>
          </a:r>
          <a:endParaRPr lang="en-US" dirty="0"/>
        </a:p>
      </dgm:t>
    </dgm:pt>
    <dgm:pt modelId="{A8B5F387-1218-4DBE-977E-EC974BB507E9}" type="parTrans" cxnId="{1208647F-28EC-4B20-B741-3998E772F2AC}">
      <dgm:prSet/>
      <dgm:spPr/>
      <dgm:t>
        <a:bodyPr/>
        <a:lstStyle/>
        <a:p>
          <a:endParaRPr lang="en-US"/>
        </a:p>
      </dgm:t>
    </dgm:pt>
    <dgm:pt modelId="{97034AD6-A4C0-4791-A7D0-225148D4AC5C}" type="sibTrans" cxnId="{1208647F-28EC-4B20-B741-3998E772F2AC}">
      <dgm:prSet/>
      <dgm:spPr/>
      <dgm:t>
        <a:bodyPr/>
        <a:lstStyle/>
        <a:p>
          <a:endParaRPr lang="en-US"/>
        </a:p>
      </dgm:t>
    </dgm:pt>
    <dgm:pt modelId="{592F1185-52E4-4905-864A-87632C58B56D}" type="pres">
      <dgm:prSet presAssocID="{38E822E2-ED05-4F80-9858-DC32A331C6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905A8-BD34-445F-917A-A0159640933E}" type="pres">
      <dgm:prSet presAssocID="{FF30BF23-4AD8-46A5-AAA0-AEEF9C2742E3}" presName="comp" presStyleCnt="0"/>
      <dgm:spPr/>
    </dgm:pt>
    <dgm:pt modelId="{C6DF6826-CE61-44F1-85F7-E7FAD6D66C01}" type="pres">
      <dgm:prSet presAssocID="{FF30BF23-4AD8-46A5-AAA0-AEEF9C2742E3}" presName="box" presStyleLbl="node1" presStyleIdx="0" presStyleCnt="5"/>
      <dgm:spPr/>
      <dgm:t>
        <a:bodyPr/>
        <a:lstStyle/>
        <a:p>
          <a:endParaRPr lang="en-US"/>
        </a:p>
      </dgm:t>
    </dgm:pt>
    <dgm:pt modelId="{79462147-07AA-48DA-9D3F-EDD612DF8433}" type="pres">
      <dgm:prSet presAssocID="{FF30BF23-4AD8-46A5-AAA0-AEEF9C2742E3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8D8080-F8B3-4E1E-BB67-94EE5D966613}" type="pres">
      <dgm:prSet presAssocID="{FF30BF23-4AD8-46A5-AAA0-AEEF9C2742E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7E8B3-5D2A-4BE0-95DD-BA6FE54DD61E}" type="pres">
      <dgm:prSet presAssocID="{81DC4A88-8D21-4107-AF07-E4797330922B}" presName="spacer" presStyleCnt="0"/>
      <dgm:spPr/>
    </dgm:pt>
    <dgm:pt modelId="{0A96AE9F-A252-42E1-9BAA-8D7567981307}" type="pres">
      <dgm:prSet presAssocID="{928E0C2B-98D1-417A-9714-A1F92824C747}" presName="comp" presStyleCnt="0"/>
      <dgm:spPr/>
    </dgm:pt>
    <dgm:pt modelId="{CC2F8462-9E79-4494-9FF4-B3C21B3D0918}" type="pres">
      <dgm:prSet presAssocID="{928E0C2B-98D1-417A-9714-A1F92824C747}" presName="box" presStyleLbl="node1" presStyleIdx="1" presStyleCnt="5"/>
      <dgm:spPr/>
      <dgm:t>
        <a:bodyPr/>
        <a:lstStyle/>
        <a:p>
          <a:endParaRPr lang="en-US"/>
        </a:p>
      </dgm:t>
    </dgm:pt>
    <dgm:pt modelId="{8F59D4A1-1C06-4B45-BC32-88BFD633C75A}" type="pres">
      <dgm:prSet presAssocID="{928E0C2B-98D1-417A-9714-A1F92824C747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E6B583-601C-473B-974B-9E137181A6C2}" type="pres">
      <dgm:prSet presAssocID="{928E0C2B-98D1-417A-9714-A1F92824C74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CF704-270E-499D-94A5-AA23AF806F30}" type="pres">
      <dgm:prSet presAssocID="{96B5F790-3D3B-4D84-B59C-811C7E12BAFF}" presName="spacer" presStyleCnt="0"/>
      <dgm:spPr/>
    </dgm:pt>
    <dgm:pt modelId="{79AFD479-D7FD-4F16-8425-AB4276D20CC9}" type="pres">
      <dgm:prSet presAssocID="{79CAEEAD-7BF3-41C9-9BEC-807700DA7E37}" presName="comp" presStyleCnt="0"/>
      <dgm:spPr/>
    </dgm:pt>
    <dgm:pt modelId="{C6C66BEA-325E-4A70-9EB3-48E9F5945DBA}" type="pres">
      <dgm:prSet presAssocID="{79CAEEAD-7BF3-41C9-9BEC-807700DA7E37}" presName="box" presStyleLbl="node1" presStyleIdx="2" presStyleCnt="5"/>
      <dgm:spPr/>
      <dgm:t>
        <a:bodyPr/>
        <a:lstStyle/>
        <a:p>
          <a:endParaRPr lang="en-US"/>
        </a:p>
      </dgm:t>
    </dgm:pt>
    <dgm:pt modelId="{1D6E3C3C-E567-4600-BA84-3CC5753C25C4}" type="pres">
      <dgm:prSet presAssocID="{79CAEEAD-7BF3-41C9-9BEC-807700DA7E37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392DFF2-8407-4269-A125-6D120021B6C1}" type="pres">
      <dgm:prSet presAssocID="{79CAEEAD-7BF3-41C9-9BEC-807700DA7E3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D3DB4-13D3-4B8F-9040-1A88DC8FFDE9}" type="pres">
      <dgm:prSet presAssocID="{0B6A816D-25E0-47B8-A141-FD820302FC4B}" presName="spacer" presStyleCnt="0"/>
      <dgm:spPr/>
    </dgm:pt>
    <dgm:pt modelId="{D2B9A0FE-0317-4A2E-846F-8F984B7D1F63}" type="pres">
      <dgm:prSet presAssocID="{AC982AC9-8CAA-4E57-B78A-7150EC71D1ED}" presName="comp" presStyleCnt="0"/>
      <dgm:spPr/>
    </dgm:pt>
    <dgm:pt modelId="{A4F7BAD5-87AD-465E-BAE4-7E8007F0C50E}" type="pres">
      <dgm:prSet presAssocID="{AC982AC9-8CAA-4E57-B78A-7150EC71D1ED}" presName="box" presStyleLbl="node1" presStyleIdx="3" presStyleCnt="5"/>
      <dgm:spPr/>
      <dgm:t>
        <a:bodyPr/>
        <a:lstStyle/>
        <a:p>
          <a:endParaRPr lang="en-US"/>
        </a:p>
      </dgm:t>
    </dgm:pt>
    <dgm:pt modelId="{8A799C56-DC3C-4236-97D1-23C28DCA59EB}" type="pres">
      <dgm:prSet presAssocID="{AC982AC9-8CAA-4E57-B78A-7150EC71D1ED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8B380A3-6517-4850-8687-A90486F887FF}" type="pres">
      <dgm:prSet presAssocID="{AC982AC9-8CAA-4E57-B78A-7150EC71D1E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733E2-EA96-4D18-A1FA-4ED66F261D32}" type="pres">
      <dgm:prSet presAssocID="{85A3DE6C-3929-4574-8672-96254BB8B871}" presName="spacer" presStyleCnt="0"/>
      <dgm:spPr/>
    </dgm:pt>
    <dgm:pt modelId="{5D89450D-0D3E-45EA-AF57-C5C1A56AF6C1}" type="pres">
      <dgm:prSet presAssocID="{F7056473-5804-42E1-B0B3-FF0B03DED82E}" presName="comp" presStyleCnt="0"/>
      <dgm:spPr/>
    </dgm:pt>
    <dgm:pt modelId="{C4A31A28-8739-41DA-A68F-3B21E0A35A6D}" type="pres">
      <dgm:prSet presAssocID="{F7056473-5804-42E1-B0B3-FF0B03DED82E}" presName="box" presStyleLbl="node1" presStyleIdx="4" presStyleCnt="5"/>
      <dgm:spPr/>
      <dgm:t>
        <a:bodyPr/>
        <a:lstStyle/>
        <a:p>
          <a:endParaRPr lang="en-US"/>
        </a:p>
      </dgm:t>
    </dgm:pt>
    <dgm:pt modelId="{481F5F0E-6000-4CFF-8AA1-6E55677EC289}" type="pres">
      <dgm:prSet presAssocID="{F7056473-5804-42E1-B0B3-FF0B03DED82E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7E08D26-0A78-4453-8462-6AB163E5ED64}" type="pres">
      <dgm:prSet presAssocID="{F7056473-5804-42E1-B0B3-FF0B03DED82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8647F-28EC-4B20-B741-3998E772F2AC}" srcId="{38E822E2-ED05-4F80-9858-DC32A331C62B}" destId="{F7056473-5804-42E1-B0B3-FF0B03DED82E}" srcOrd="4" destOrd="0" parTransId="{A8B5F387-1218-4DBE-977E-EC974BB507E9}" sibTransId="{97034AD6-A4C0-4791-A7D0-225148D4AC5C}"/>
    <dgm:cxn modelId="{22C14585-455C-4517-A6AA-02B3324109E0}" type="presOf" srcId="{FF30BF23-4AD8-46A5-AAA0-AEEF9C2742E3}" destId="{358D8080-F8B3-4E1E-BB67-94EE5D966613}" srcOrd="1" destOrd="0" presId="urn:microsoft.com/office/officeart/2005/8/layout/vList4"/>
    <dgm:cxn modelId="{48D3EA90-22AC-49E0-8989-863D08464FE2}" type="presOf" srcId="{928E0C2B-98D1-417A-9714-A1F92824C747}" destId="{CC2F8462-9E79-4494-9FF4-B3C21B3D0918}" srcOrd="0" destOrd="0" presId="urn:microsoft.com/office/officeart/2005/8/layout/vList4"/>
    <dgm:cxn modelId="{CD776BA8-1FFA-4049-9B5C-4EDFD9B3E633}" srcId="{38E822E2-ED05-4F80-9858-DC32A331C62B}" destId="{FF30BF23-4AD8-46A5-AAA0-AEEF9C2742E3}" srcOrd="0" destOrd="0" parTransId="{3DDA1CCC-ABDB-470F-ACCD-0031EE55FA79}" sibTransId="{81DC4A88-8D21-4107-AF07-E4797330922B}"/>
    <dgm:cxn modelId="{968C6C93-3689-4EB0-ACAC-FCA79B1BB1A4}" type="presOf" srcId="{AC982AC9-8CAA-4E57-B78A-7150EC71D1ED}" destId="{A4F7BAD5-87AD-465E-BAE4-7E8007F0C50E}" srcOrd="0" destOrd="0" presId="urn:microsoft.com/office/officeart/2005/8/layout/vList4"/>
    <dgm:cxn modelId="{4B152FFD-E0D3-4244-85C6-4746A1660854}" type="presOf" srcId="{38E822E2-ED05-4F80-9858-DC32A331C62B}" destId="{592F1185-52E4-4905-864A-87632C58B56D}" srcOrd="0" destOrd="0" presId="urn:microsoft.com/office/officeart/2005/8/layout/vList4"/>
    <dgm:cxn modelId="{A8F24F28-1D17-4FF6-A3DD-52E7E603EAAC}" srcId="{38E822E2-ED05-4F80-9858-DC32A331C62B}" destId="{928E0C2B-98D1-417A-9714-A1F92824C747}" srcOrd="1" destOrd="0" parTransId="{565998A6-63C7-4DA8-BD46-197A805853B9}" sibTransId="{96B5F790-3D3B-4D84-B59C-811C7E12BAFF}"/>
    <dgm:cxn modelId="{E6429FA5-3350-46C4-BE85-66D5B138F5C1}" type="presOf" srcId="{FF30BF23-4AD8-46A5-AAA0-AEEF9C2742E3}" destId="{C6DF6826-CE61-44F1-85F7-E7FAD6D66C01}" srcOrd="0" destOrd="0" presId="urn:microsoft.com/office/officeart/2005/8/layout/vList4"/>
    <dgm:cxn modelId="{B8C0B12F-4904-41D9-9325-B50EE3ECBFC5}" type="presOf" srcId="{928E0C2B-98D1-417A-9714-A1F92824C747}" destId="{47E6B583-601C-473B-974B-9E137181A6C2}" srcOrd="1" destOrd="0" presId="urn:microsoft.com/office/officeart/2005/8/layout/vList4"/>
    <dgm:cxn modelId="{86DF25A0-30DC-46D8-8687-2129334D048B}" type="presOf" srcId="{79CAEEAD-7BF3-41C9-9BEC-807700DA7E37}" destId="{C6C66BEA-325E-4A70-9EB3-48E9F5945DBA}" srcOrd="0" destOrd="0" presId="urn:microsoft.com/office/officeart/2005/8/layout/vList4"/>
    <dgm:cxn modelId="{E540E0F9-33CB-4AFF-9ED1-E67892E6E902}" type="presOf" srcId="{F7056473-5804-42E1-B0B3-FF0B03DED82E}" destId="{B7E08D26-0A78-4453-8462-6AB163E5ED64}" srcOrd="1" destOrd="0" presId="urn:microsoft.com/office/officeart/2005/8/layout/vList4"/>
    <dgm:cxn modelId="{BBA302A3-1DC1-41B3-948B-FE317C772B26}" type="presOf" srcId="{AC982AC9-8CAA-4E57-B78A-7150EC71D1ED}" destId="{88B380A3-6517-4850-8687-A90486F887FF}" srcOrd="1" destOrd="0" presId="urn:microsoft.com/office/officeart/2005/8/layout/vList4"/>
    <dgm:cxn modelId="{226CB1F0-0F14-4380-8C1F-C1C641A52C36}" type="presOf" srcId="{F7056473-5804-42E1-B0B3-FF0B03DED82E}" destId="{C4A31A28-8739-41DA-A68F-3B21E0A35A6D}" srcOrd="0" destOrd="0" presId="urn:microsoft.com/office/officeart/2005/8/layout/vList4"/>
    <dgm:cxn modelId="{FB64F183-F439-4897-B53B-344B3350F794}" srcId="{38E822E2-ED05-4F80-9858-DC32A331C62B}" destId="{79CAEEAD-7BF3-41C9-9BEC-807700DA7E37}" srcOrd="2" destOrd="0" parTransId="{F287B24A-CE81-4CA3-95A8-D700254C788F}" sibTransId="{0B6A816D-25E0-47B8-A141-FD820302FC4B}"/>
    <dgm:cxn modelId="{B67733A4-F119-4BA3-97A6-6B9870314579}" srcId="{38E822E2-ED05-4F80-9858-DC32A331C62B}" destId="{AC982AC9-8CAA-4E57-B78A-7150EC71D1ED}" srcOrd="3" destOrd="0" parTransId="{FF1FFBB0-C25B-4EAF-A8AB-8AA294EBCE74}" sibTransId="{85A3DE6C-3929-4574-8672-96254BB8B871}"/>
    <dgm:cxn modelId="{AE9FCE0E-5598-46EF-A8D2-5CBD8BA8EF61}" type="presOf" srcId="{79CAEEAD-7BF3-41C9-9BEC-807700DA7E37}" destId="{B392DFF2-8407-4269-A125-6D120021B6C1}" srcOrd="1" destOrd="0" presId="urn:microsoft.com/office/officeart/2005/8/layout/vList4"/>
    <dgm:cxn modelId="{3F7EBABA-0843-40F3-AB64-CBD56D9C79B1}" type="presParOf" srcId="{592F1185-52E4-4905-864A-87632C58B56D}" destId="{4A1905A8-BD34-445F-917A-A0159640933E}" srcOrd="0" destOrd="0" presId="urn:microsoft.com/office/officeart/2005/8/layout/vList4"/>
    <dgm:cxn modelId="{8AC8C029-75DE-40FC-A74D-BD65CC73C601}" type="presParOf" srcId="{4A1905A8-BD34-445F-917A-A0159640933E}" destId="{C6DF6826-CE61-44F1-85F7-E7FAD6D66C01}" srcOrd="0" destOrd="0" presId="urn:microsoft.com/office/officeart/2005/8/layout/vList4"/>
    <dgm:cxn modelId="{52315289-7130-4626-A6C7-967787C4FE6B}" type="presParOf" srcId="{4A1905A8-BD34-445F-917A-A0159640933E}" destId="{79462147-07AA-48DA-9D3F-EDD612DF8433}" srcOrd="1" destOrd="0" presId="urn:microsoft.com/office/officeart/2005/8/layout/vList4"/>
    <dgm:cxn modelId="{C3824AB6-823B-4174-935E-104CD20B68C6}" type="presParOf" srcId="{4A1905A8-BD34-445F-917A-A0159640933E}" destId="{358D8080-F8B3-4E1E-BB67-94EE5D966613}" srcOrd="2" destOrd="0" presId="urn:microsoft.com/office/officeart/2005/8/layout/vList4"/>
    <dgm:cxn modelId="{F8F21264-371D-4718-83B5-FA7454CD27D3}" type="presParOf" srcId="{592F1185-52E4-4905-864A-87632C58B56D}" destId="{2DF7E8B3-5D2A-4BE0-95DD-BA6FE54DD61E}" srcOrd="1" destOrd="0" presId="urn:microsoft.com/office/officeart/2005/8/layout/vList4"/>
    <dgm:cxn modelId="{BC73023F-D37E-4A78-B11E-D80349CB733D}" type="presParOf" srcId="{592F1185-52E4-4905-864A-87632C58B56D}" destId="{0A96AE9F-A252-42E1-9BAA-8D7567981307}" srcOrd="2" destOrd="0" presId="urn:microsoft.com/office/officeart/2005/8/layout/vList4"/>
    <dgm:cxn modelId="{AB0EAD7B-553D-4B58-A9A9-C89E8BA9D03C}" type="presParOf" srcId="{0A96AE9F-A252-42E1-9BAA-8D7567981307}" destId="{CC2F8462-9E79-4494-9FF4-B3C21B3D0918}" srcOrd="0" destOrd="0" presId="urn:microsoft.com/office/officeart/2005/8/layout/vList4"/>
    <dgm:cxn modelId="{CC04E1D7-778E-4B8C-BCE6-E567A552FBF1}" type="presParOf" srcId="{0A96AE9F-A252-42E1-9BAA-8D7567981307}" destId="{8F59D4A1-1C06-4B45-BC32-88BFD633C75A}" srcOrd="1" destOrd="0" presId="urn:microsoft.com/office/officeart/2005/8/layout/vList4"/>
    <dgm:cxn modelId="{0B567502-BE21-4AD7-9FFA-C3D92D2F019B}" type="presParOf" srcId="{0A96AE9F-A252-42E1-9BAA-8D7567981307}" destId="{47E6B583-601C-473B-974B-9E137181A6C2}" srcOrd="2" destOrd="0" presId="urn:microsoft.com/office/officeart/2005/8/layout/vList4"/>
    <dgm:cxn modelId="{6A8AB637-0ECF-4243-BF59-731A24FD9DA3}" type="presParOf" srcId="{592F1185-52E4-4905-864A-87632C58B56D}" destId="{A99CF704-270E-499D-94A5-AA23AF806F30}" srcOrd="3" destOrd="0" presId="urn:microsoft.com/office/officeart/2005/8/layout/vList4"/>
    <dgm:cxn modelId="{4620A0A7-B181-4EF3-85D5-66C4F7FBEFC0}" type="presParOf" srcId="{592F1185-52E4-4905-864A-87632C58B56D}" destId="{79AFD479-D7FD-4F16-8425-AB4276D20CC9}" srcOrd="4" destOrd="0" presId="urn:microsoft.com/office/officeart/2005/8/layout/vList4"/>
    <dgm:cxn modelId="{E89E8C4A-72C5-4127-BBB4-060F9BA3944C}" type="presParOf" srcId="{79AFD479-D7FD-4F16-8425-AB4276D20CC9}" destId="{C6C66BEA-325E-4A70-9EB3-48E9F5945DBA}" srcOrd="0" destOrd="0" presId="urn:microsoft.com/office/officeart/2005/8/layout/vList4"/>
    <dgm:cxn modelId="{C46F374B-0E28-4A79-AE2B-A77B4CCFA325}" type="presParOf" srcId="{79AFD479-D7FD-4F16-8425-AB4276D20CC9}" destId="{1D6E3C3C-E567-4600-BA84-3CC5753C25C4}" srcOrd="1" destOrd="0" presId="urn:microsoft.com/office/officeart/2005/8/layout/vList4"/>
    <dgm:cxn modelId="{5EE8D248-0091-46DA-893A-97586717BB6B}" type="presParOf" srcId="{79AFD479-D7FD-4F16-8425-AB4276D20CC9}" destId="{B392DFF2-8407-4269-A125-6D120021B6C1}" srcOrd="2" destOrd="0" presId="urn:microsoft.com/office/officeart/2005/8/layout/vList4"/>
    <dgm:cxn modelId="{75A0C48F-6765-44F4-89E0-F9FA8D865854}" type="presParOf" srcId="{592F1185-52E4-4905-864A-87632C58B56D}" destId="{1B9D3DB4-13D3-4B8F-9040-1A88DC8FFDE9}" srcOrd="5" destOrd="0" presId="urn:microsoft.com/office/officeart/2005/8/layout/vList4"/>
    <dgm:cxn modelId="{A67EA19A-EB99-40B5-A551-C8786A044807}" type="presParOf" srcId="{592F1185-52E4-4905-864A-87632C58B56D}" destId="{D2B9A0FE-0317-4A2E-846F-8F984B7D1F63}" srcOrd="6" destOrd="0" presId="urn:microsoft.com/office/officeart/2005/8/layout/vList4"/>
    <dgm:cxn modelId="{6778A6BC-3822-4E43-BFC9-D7E7B040FBFE}" type="presParOf" srcId="{D2B9A0FE-0317-4A2E-846F-8F984B7D1F63}" destId="{A4F7BAD5-87AD-465E-BAE4-7E8007F0C50E}" srcOrd="0" destOrd="0" presId="urn:microsoft.com/office/officeart/2005/8/layout/vList4"/>
    <dgm:cxn modelId="{F6377B10-7682-471B-8E6F-B5AE805E7CD9}" type="presParOf" srcId="{D2B9A0FE-0317-4A2E-846F-8F984B7D1F63}" destId="{8A799C56-DC3C-4236-97D1-23C28DCA59EB}" srcOrd="1" destOrd="0" presId="urn:microsoft.com/office/officeart/2005/8/layout/vList4"/>
    <dgm:cxn modelId="{49A24B5C-A1B8-4C7C-AD0B-05DDE0D8DA53}" type="presParOf" srcId="{D2B9A0FE-0317-4A2E-846F-8F984B7D1F63}" destId="{88B380A3-6517-4850-8687-A90486F887FF}" srcOrd="2" destOrd="0" presId="urn:microsoft.com/office/officeart/2005/8/layout/vList4"/>
    <dgm:cxn modelId="{BF9FA83D-E009-456A-B5BF-12A8F1EDB135}" type="presParOf" srcId="{592F1185-52E4-4905-864A-87632C58B56D}" destId="{225733E2-EA96-4D18-A1FA-4ED66F261D32}" srcOrd="7" destOrd="0" presId="urn:microsoft.com/office/officeart/2005/8/layout/vList4"/>
    <dgm:cxn modelId="{B7140C42-679F-4D33-84E4-55BCB9E85E1C}" type="presParOf" srcId="{592F1185-52E4-4905-864A-87632C58B56D}" destId="{5D89450D-0D3E-45EA-AF57-C5C1A56AF6C1}" srcOrd="8" destOrd="0" presId="urn:microsoft.com/office/officeart/2005/8/layout/vList4"/>
    <dgm:cxn modelId="{EA0C2D2C-E9D9-446F-B52E-A86DFB991A3C}" type="presParOf" srcId="{5D89450D-0D3E-45EA-AF57-C5C1A56AF6C1}" destId="{C4A31A28-8739-41DA-A68F-3B21E0A35A6D}" srcOrd="0" destOrd="0" presId="urn:microsoft.com/office/officeart/2005/8/layout/vList4"/>
    <dgm:cxn modelId="{5B19F7EC-069E-47EF-8A05-9D17C8C0DC89}" type="presParOf" srcId="{5D89450D-0D3E-45EA-AF57-C5C1A56AF6C1}" destId="{481F5F0E-6000-4CFF-8AA1-6E55677EC289}" srcOrd="1" destOrd="0" presId="urn:microsoft.com/office/officeart/2005/8/layout/vList4"/>
    <dgm:cxn modelId="{C5C17961-BE57-4BF4-B845-56118531569C}" type="presParOf" srcId="{5D89450D-0D3E-45EA-AF57-C5C1A56AF6C1}" destId="{B7E08D26-0A78-4453-8462-6AB163E5ED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822E2-ED05-4F80-9858-DC32A331C62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0BF23-4AD8-46A5-AAA0-AEEF9C2742E3}">
      <dgm:prSet phldrT="[Text]" custT="1"/>
      <dgm:spPr>
        <a:ln w="63500">
          <a:solidFill>
            <a:srgbClr val="C00000"/>
          </a:solidFill>
        </a:ln>
      </dgm:spPr>
      <dgm:t>
        <a:bodyPr/>
        <a:lstStyle/>
        <a:p>
          <a:r>
            <a:rPr lang="en-US" sz="1800" dirty="0" smtClean="0"/>
            <a:t>National Societies of Red Cross and red Crescent - IFRC</a:t>
          </a:r>
          <a:endParaRPr lang="en-US" sz="1800" dirty="0"/>
        </a:p>
      </dgm:t>
    </dgm:pt>
    <dgm:pt modelId="{3DDA1CCC-ABDB-470F-ACCD-0031EE55FA79}" type="parTrans" cxnId="{CD776BA8-1FFA-4049-9B5C-4EDFD9B3E633}">
      <dgm:prSet/>
      <dgm:spPr/>
      <dgm:t>
        <a:bodyPr/>
        <a:lstStyle/>
        <a:p>
          <a:endParaRPr lang="en-US"/>
        </a:p>
      </dgm:t>
    </dgm:pt>
    <dgm:pt modelId="{81DC4A88-8D21-4107-AF07-E4797330922B}" type="sibTrans" cxnId="{CD776BA8-1FFA-4049-9B5C-4EDFD9B3E633}">
      <dgm:prSet/>
      <dgm:spPr/>
      <dgm:t>
        <a:bodyPr/>
        <a:lstStyle/>
        <a:p>
          <a:endParaRPr lang="en-US"/>
        </a:p>
      </dgm:t>
    </dgm:pt>
    <dgm:pt modelId="{928E0C2B-98D1-417A-9714-A1F92824C747}">
      <dgm:prSet phldrT="[Text]"/>
      <dgm:spPr/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565998A6-63C7-4DA8-BD46-197A805853B9}" type="parTrans" cxnId="{A8F24F28-1D17-4FF6-A3DD-52E7E603EAAC}">
      <dgm:prSet/>
      <dgm:spPr/>
      <dgm:t>
        <a:bodyPr/>
        <a:lstStyle/>
        <a:p>
          <a:endParaRPr lang="en-US"/>
        </a:p>
      </dgm:t>
    </dgm:pt>
    <dgm:pt modelId="{96B5F790-3D3B-4D84-B59C-811C7E12BAFF}" type="sibTrans" cxnId="{A8F24F28-1D17-4FF6-A3DD-52E7E603EAAC}">
      <dgm:prSet/>
      <dgm:spPr/>
      <dgm:t>
        <a:bodyPr/>
        <a:lstStyle/>
        <a:p>
          <a:endParaRPr lang="en-US"/>
        </a:p>
      </dgm:t>
    </dgm:pt>
    <dgm:pt modelId="{79CAEEAD-7BF3-41C9-9BEC-807700DA7E37}">
      <dgm:prSet phldrT="[Text]"/>
      <dgm:spPr/>
      <dgm:t>
        <a:bodyPr/>
        <a:lstStyle/>
        <a:p>
          <a:r>
            <a:rPr lang="en-US" dirty="0" smtClean="0"/>
            <a:t>Private Sector</a:t>
          </a:r>
          <a:endParaRPr lang="en-US" dirty="0"/>
        </a:p>
      </dgm:t>
    </dgm:pt>
    <dgm:pt modelId="{F287B24A-CE81-4CA3-95A8-D700254C788F}" type="parTrans" cxnId="{FB64F183-F439-4897-B53B-344B3350F794}">
      <dgm:prSet/>
      <dgm:spPr/>
      <dgm:t>
        <a:bodyPr/>
        <a:lstStyle/>
        <a:p>
          <a:endParaRPr lang="en-US"/>
        </a:p>
      </dgm:t>
    </dgm:pt>
    <dgm:pt modelId="{0B6A816D-25E0-47B8-A141-FD820302FC4B}" type="sibTrans" cxnId="{FB64F183-F439-4897-B53B-344B3350F794}">
      <dgm:prSet/>
      <dgm:spPr/>
      <dgm:t>
        <a:bodyPr/>
        <a:lstStyle/>
        <a:p>
          <a:endParaRPr lang="en-US"/>
        </a:p>
      </dgm:t>
    </dgm:pt>
    <dgm:pt modelId="{AC982AC9-8CAA-4E57-B78A-7150EC71D1ED}">
      <dgm:prSet/>
      <dgm:spPr/>
      <dgm:t>
        <a:bodyPr/>
        <a:lstStyle/>
        <a:p>
          <a:r>
            <a:rPr lang="en-US" dirty="0" smtClean="0"/>
            <a:t>Mayors and Local Government Authorities</a:t>
          </a:r>
          <a:endParaRPr lang="en-US" dirty="0"/>
        </a:p>
      </dgm:t>
    </dgm:pt>
    <dgm:pt modelId="{FF1FFBB0-C25B-4EAF-A8AB-8AA294EBCE74}" type="parTrans" cxnId="{B67733A4-F119-4BA3-97A6-6B9870314579}">
      <dgm:prSet/>
      <dgm:spPr/>
      <dgm:t>
        <a:bodyPr/>
        <a:lstStyle/>
        <a:p>
          <a:endParaRPr lang="en-US"/>
        </a:p>
      </dgm:t>
    </dgm:pt>
    <dgm:pt modelId="{85A3DE6C-3929-4574-8672-96254BB8B871}" type="sibTrans" cxnId="{B67733A4-F119-4BA3-97A6-6B9870314579}">
      <dgm:prSet/>
      <dgm:spPr/>
      <dgm:t>
        <a:bodyPr/>
        <a:lstStyle/>
        <a:p>
          <a:endParaRPr lang="en-US"/>
        </a:p>
      </dgm:t>
    </dgm:pt>
    <dgm:pt modelId="{F7056473-5804-42E1-B0B3-FF0B03DED82E}">
      <dgm:prSet/>
      <dgm:spPr/>
      <dgm:t>
        <a:bodyPr/>
        <a:lstStyle/>
        <a:p>
          <a:r>
            <a:rPr lang="en-US" dirty="0" smtClean="0"/>
            <a:t>Individuals and  organizations concerned with disability</a:t>
          </a:r>
          <a:endParaRPr lang="en-US" dirty="0"/>
        </a:p>
      </dgm:t>
    </dgm:pt>
    <dgm:pt modelId="{A8B5F387-1218-4DBE-977E-EC974BB507E9}" type="parTrans" cxnId="{1208647F-28EC-4B20-B741-3998E772F2AC}">
      <dgm:prSet/>
      <dgm:spPr/>
      <dgm:t>
        <a:bodyPr/>
        <a:lstStyle/>
        <a:p>
          <a:endParaRPr lang="en-US"/>
        </a:p>
      </dgm:t>
    </dgm:pt>
    <dgm:pt modelId="{97034AD6-A4C0-4791-A7D0-225148D4AC5C}" type="sibTrans" cxnId="{1208647F-28EC-4B20-B741-3998E772F2AC}">
      <dgm:prSet/>
      <dgm:spPr/>
      <dgm:t>
        <a:bodyPr/>
        <a:lstStyle/>
        <a:p>
          <a:endParaRPr lang="en-US"/>
        </a:p>
      </dgm:t>
    </dgm:pt>
    <dgm:pt modelId="{592F1185-52E4-4905-864A-87632C58B56D}" type="pres">
      <dgm:prSet presAssocID="{38E822E2-ED05-4F80-9858-DC32A331C6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905A8-BD34-445F-917A-A0159640933E}" type="pres">
      <dgm:prSet presAssocID="{FF30BF23-4AD8-46A5-AAA0-AEEF9C2742E3}" presName="comp" presStyleCnt="0"/>
      <dgm:spPr/>
    </dgm:pt>
    <dgm:pt modelId="{C6DF6826-CE61-44F1-85F7-E7FAD6D66C01}" type="pres">
      <dgm:prSet presAssocID="{FF30BF23-4AD8-46A5-AAA0-AEEF9C2742E3}" presName="box" presStyleLbl="node1" presStyleIdx="0" presStyleCnt="5"/>
      <dgm:spPr/>
      <dgm:t>
        <a:bodyPr/>
        <a:lstStyle/>
        <a:p>
          <a:endParaRPr lang="en-US"/>
        </a:p>
      </dgm:t>
    </dgm:pt>
    <dgm:pt modelId="{79462147-07AA-48DA-9D3F-EDD612DF8433}" type="pres">
      <dgm:prSet presAssocID="{FF30BF23-4AD8-46A5-AAA0-AEEF9C2742E3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8D8080-F8B3-4E1E-BB67-94EE5D966613}" type="pres">
      <dgm:prSet presAssocID="{FF30BF23-4AD8-46A5-AAA0-AEEF9C2742E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7E8B3-5D2A-4BE0-95DD-BA6FE54DD61E}" type="pres">
      <dgm:prSet presAssocID="{81DC4A88-8D21-4107-AF07-E4797330922B}" presName="spacer" presStyleCnt="0"/>
      <dgm:spPr/>
    </dgm:pt>
    <dgm:pt modelId="{0A96AE9F-A252-42E1-9BAA-8D7567981307}" type="pres">
      <dgm:prSet presAssocID="{928E0C2B-98D1-417A-9714-A1F92824C747}" presName="comp" presStyleCnt="0"/>
      <dgm:spPr/>
    </dgm:pt>
    <dgm:pt modelId="{CC2F8462-9E79-4494-9FF4-B3C21B3D0918}" type="pres">
      <dgm:prSet presAssocID="{928E0C2B-98D1-417A-9714-A1F92824C747}" presName="box" presStyleLbl="node1" presStyleIdx="1" presStyleCnt="5"/>
      <dgm:spPr/>
      <dgm:t>
        <a:bodyPr/>
        <a:lstStyle/>
        <a:p>
          <a:endParaRPr lang="en-US"/>
        </a:p>
      </dgm:t>
    </dgm:pt>
    <dgm:pt modelId="{8F59D4A1-1C06-4B45-BC32-88BFD633C75A}" type="pres">
      <dgm:prSet presAssocID="{928E0C2B-98D1-417A-9714-A1F92824C747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E6B583-601C-473B-974B-9E137181A6C2}" type="pres">
      <dgm:prSet presAssocID="{928E0C2B-98D1-417A-9714-A1F92824C74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CF704-270E-499D-94A5-AA23AF806F30}" type="pres">
      <dgm:prSet presAssocID="{96B5F790-3D3B-4D84-B59C-811C7E12BAFF}" presName="spacer" presStyleCnt="0"/>
      <dgm:spPr/>
    </dgm:pt>
    <dgm:pt modelId="{79AFD479-D7FD-4F16-8425-AB4276D20CC9}" type="pres">
      <dgm:prSet presAssocID="{79CAEEAD-7BF3-41C9-9BEC-807700DA7E37}" presName="comp" presStyleCnt="0"/>
      <dgm:spPr/>
    </dgm:pt>
    <dgm:pt modelId="{C6C66BEA-325E-4A70-9EB3-48E9F5945DBA}" type="pres">
      <dgm:prSet presAssocID="{79CAEEAD-7BF3-41C9-9BEC-807700DA7E37}" presName="box" presStyleLbl="node1" presStyleIdx="2" presStyleCnt="5"/>
      <dgm:spPr/>
      <dgm:t>
        <a:bodyPr/>
        <a:lstStyle/>
        <a:p>
          <a:endParaRPr lang="en-US"/>
        </a:p>
      </dgm:t>
    </dgm:pt>
    <dgm:pt modelId="{1D6E3C3C-E567-4600-BA84-3CC5753C25C4}" type="pres">
      <dgm:prSet presAssocID="{79CAEEAD-7BF3-41C9-9BEC-807700DA7E37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392DFF2-8407-4269-A125-6D120021B6C1}" type="pres">
      <dgm:prSet presAssocID="{79CAEEAD-7BF3-41C9-9BEC-807700DA7E3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D3DB4-13D3-4B8F-9040-1A88DC8FFDE9}" type="pres">
      <dgm:prSet presAssocID="{0B6A816D-25E0-47B8-A141-FD820302FC4B}" presName="spacer" presStyleCnt="0"/>
      <dgm:spPr/>
    </dgm:pt>
    <dgm:pt modelId="{D2B9A0FE-0317-4A2E-846F-8F984B7D1F63}" type="pres">
      <dgm:prSet presAssocID="{AC982AC9-8CAA-4E57-B78A-7150EC71D1ED}" presName="comp" presStyleCnt="0"/>
      <dgm:spPr/>
    </dgm:pt>
    <dgm:pt modelId="{A4F7BAD5-87AD-465E-BAE4-7E8007F0C50E}" type="pres">
      <dgm:prSet presAssocID="{AC982AC9-8CAA-4E57-B78A-7150EC71D1ED}" presName="box" presStyleLbl="node1" presStyleIdx="3" presStyleCnt="5"/>
      <dgm:spPr/>
      <dgm:t>
        <a:bodyPr/>
        <a:lstStyle/>
        <a:p>
          <a:endParaRPr lang="en-US"/>
        </a:p>
      </dgm:t>
    </dgm:pt>
    <dgm:pt modelId="{8A799C56-DC3C-4236-97D1-23C28DCA59EB}" type="pres">
      <dgm:prSet presAssocID="{AC982AC9-8CAA-4E57-B78A-7150EC71D1ED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8B380A3-6517-4850-8687-A90486F887FF}" type="pres">
      <dgm:prSet presAssocID="{AC982AC9-8CAA-4E57-B78A-7150EC71D1E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733E2-EA96-4D18-A1FA-4ED66F261D32}" type="pres">
      <dgm:prSet presAssocID="{85A3DE6C-3929-4574-8672-96254BB8B871}" presName="spacer" presStyleCnt="0"/>
      <dgm:spPr/>
    </dgm:pt>
    <dgm:pt modelId="{5D89450D-0D3E-45EA-AF57-C5C1A56AF6C1}" type="pres">
      <dgm:prSet presAssocID="{F7056473-5804-42E1-B0B3-FF0B03DED82E}" presName="comp" presStyleCnt="0"/>
      <dgm:spPr/>
    </dgm:pt>
    <dgm:pt modelId="{C4A31A28-8739-41DA-A68F-3B21E0A35A6D}" type="pres">
      <dgm:prSet presAssocID="{F7056473-5804-42E1-B0B3-FF0B03DED82E}" presName="box" presStyleLbl="node1" presStyleIdx="4" presStyleCnt="5"/>
      <dgm:spPr/>
      <dgm:t>
        <a:bodyPr/>
        <a:lstStyle/>
        <a:p>
          <a:endParaRPr lang="en-US"/>
        </a:p>
      </dgm:t>
    </dgm:pt>
    <dgm:pt modelId="{481F5F0E-6000-4CFF-8AA1-6E55677EC289}" type="pres">
      <dgm:prSet presAssocID="{F7056473-5804-42E1-B0B3-FF0B03DED82E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7E08D26-0A78-4453-8462-6AB163E5ED64}" type="pres">
      <dgm:prSet presAssocID="{F7056473-5804-42E1-B0B3-FF0B03DED82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1E703-F48A-4769-8EC9-E9CE6AA92A6D}" type="presOf" srcId="{F7056473-5804-42E1-B0B3-FF0B03DED82E}" destId="{B7E08D26-0A78-4453-8462-6AB163E5ED64}" srcOrd="1" destOrd="0" presId="urn:microsoft.com/office/officeart/2005/8/layout/vList4"/>
    <dgm:cxn modelId="{FB64F183-F439-4897-B53B-344B3350F794}" srcId="{38E822E2-ED05-4F80-9858-DC32A331C62B}" destId="{79CAEEAD-7BF3-41C9-9BEC-807700DA7E37}" srcOrd="2" destOrd="0" parTransId="{F287B24A-CE81-4CA3-95A8-D700254C788F}" sibTransId="{0B6A816D-25E0-47B8-A141-FD820302FC4B}"/>
    <dgm:cxn modelId="{B4DCC37A-FB08-4902-8ADF-4D0CB203DC18}" type="presOf" srcId="{AC982AC9-8CAA-4E57-B78A-7150EC71D1ED}" destId="{88B380A3-6517-4850-8687-A90486F887FF}" srcOrd="1" destOrd="0" presId="urn:microsoft.com/office/officeart/2005/8/layout/vList4"/>
    <dgm:cxn modelId="{1208647F-28EC-4B20-B741-3998E772F2AC}" srcId="{38E822E2-ED05-4F80-9858-DC32A331C62B}" destId="{F7056473-5804-42E1-B0B3-FF0B03DED82E}" srcOrd="4" destOrd="0" parTransId="{A8B5F387-1218-4DBE-977E-EC974BB507E9}" sibTransId="{97034AD6-A4C0-4791-A7D0-225148D4AC5C}"/>
    <dgm:cxn modelId="{2A5A33F4-5F83-4CE3-A339-08511BC10D55}" type="presOf" srcId="{928E0C2B-98D1-417A-9714-A1F92824C747}" destId="{CC2F8462-9E79-4494-9FF4-B3C21B3D0918}" srcOrd="0" destOrd="0" presId="urn:microsoft.com/office/officeart/2005/8/layout/vList4"/>
    <dgm:cxn modelId="{10D07C24-A393-4214-BC9A-0B63F46C4D35}" type="presOf" srcId="{FF30BF23-4AD8-46A5-AAA0-AEEF9C2742E3}" destId="{C6DF6826-CE61-44F1-85F7-E7FAD6D66C01}" srcOrd="0" destOrd="0" presId="urn:microsoft.com/office/officeart/2005/8/layout/vList4"/>
    <dgm:cxn modelId="{C488FE37-4F4C-4633-BB58-B7853254D0FF}" type="presOf" srcId="{928E0C2B-98D1-417A-9714-A1F92824C747}" destId="{47E6B583-601C-473B-974B-9E137181A6C2}" srcOrd="1" destOrd="0" presId="urn:microsoft.com/office/officeart/2005/8/layout/vList4"/>
    <dgm:cxn modelId="{E30A1DDF-4DA4-46EE-BC17-973F716BB465}" type="presOf" srcId="{79CAEEAD-7BF3-41C9-9BEC-807700DA7E37}" destId="{C6C66BEA-325E-4A70-9EB3-48E9F5945DBA}" srcOrd="0" destOrd="0" presId="urn:microsoft.com/office/officeart/2005/8/layout/vList4"/>
    <dgm:cxn modelId="{5EBDB205-5351-44C6-89CE-D6E9FF31CC59}" type="presOf" srcId="{FF30BF23-4AD8-46A5-AAA0-AEEF9C2742E3}" destId="{358D8080-F8B3-4E1E-BB67-94EE5D966613}" srcOrd="1" destOrd="0" presId="urn:microsoft.com/office/officeart/2005/8/layout/vList4"/>
    <dgm:cxn modelId="{CD776BA8-1FFA-4049-9B5C-4EDFD9B3E633}" srcId="{38E822E2-ED05-4F80-9858-DC32A331C62B}" destId="{FF30BF23-4AD8-46A5-AAA0-AEEF9C2742E3}" srcOrd="0" destOrd="0" parTransId="{3DDA1CCC-ABDB-470F-ACCD-0031EE55FA79}" sibTransId="{81DC4A88-8D21-4107-AF07-E4797330922B}"/>
    <dgm:cxn modelId="{AB5E4C4A-C932-499C-934C-78AF94D90AD8}" type="presOf" srcId="{F7056473-5804-42E1-B0B3-FF0B03DED82E}" destId="{C4A31A28-8739-41DA-A68F-3B21E0A35A6D}" srcOrd="0" destOrd="0" presId="urn:microsoft.com/office/officeart/2005/8/layout/vList4"/>
    <dgm:cxn modelId="{5D691910-2091-4F43-B4E0-6D6770C84302}" type="presOf" srcId="{79CAEEAD-7BF3-41C9-9BEC-807700DA7E37}" destId="{B392DFF2-8407-4269-A125-6D120021B6C1}" srcOrd="1" destOrd="0" presId="urn:microsoft.com/office/officeart/2005/8/layout/vList4"/>
    <dgm:cxn modelId="{370A617A-3FEF-47DA-8259-A6E06F99F2D9}" type="presOf" srcId="{38E822E2-ED05-4F80-9858-DC32A331C62B}" destId="{592F1185-52E4-4905-864A-87632C58B56D}" srcOrd="0" destOrd="0" presId="urn:microsoft.com/office/officeart/2005/8/layout/vList4"/>
    <dgm:cxn modelId="{A8F24F28-1D17-4FF6-A3DD-52E7E603EAAC}" srcId="{38E822E2-ED05-4F80-9858-DC32A331C62B}" destId="{928E0C2B-98D1-417A-9714-A1F92824C747}" srcOrd="1" destOrd="0" parTransId="{565998A6-63C7-4DA8-BD46-197A805853B9}" sibTransId="{96B5F790-3D3B-4D84-B59C-811C7E12BAFF}"/>
    <dgm:cxn modelId="{B67733A4-F119-4BA3-97A6-6B9870314579}" srcId="{38E822E2-ED05-4F80-9858-DC32A331C62B}" destId="{AC982AC9-8CAA-4E57-B78A-7150EC71D1ED}" srcOrd="3" destOrd="0" parTransId="{FF1FFBB0-C25B-4EAF-A8AB-8AA294EBCE74}" sibTransId="{85A3DE6C-3929-4574-8672-96254BB8B871}"/>
    <dgm:cxn modelId="{FAA40845-55DE-4314-BB87-7A55801FBD77}" type="presOf" srcId="{AC982AC9-8CAA-4E57-B78A-7150EC71D1ED}" destId="{A4F7BAD5-87AD-465E-BAE4-7E8007F0C50E}" srcOrd="0" destOrd="0" presId="urn:microsoft.com/office/officeart/2005/8/layout/vList4"/>
    <dgm:cxn modelId="{CB206BE3-FA27-42C1-9D85-EBF6C01EEFD3}" type="presParOf" srcId="{592F1185-52E4-4905-864A-87632C58B56D}" destId="{4A1905A8-BD34-445F-917A-A0159640933E}" srcOrd="0" destOrd="0" presId="urn:microsoft.com/office/officeart/2005/8/layout/vList4"/>
    <dgm:cxn modelId="{460142C2-30C3-495B-ABB1-46B3D8159C28}" type="presParOf" srcId="{4A1905A8-BD34-445F-917A-A0159640933E}" destId="{C6DF6826-CE61-44F1-85F7-E7FAD6D66C01}" srcOrd="0" destOrd="0" presId="urn:microsoft.com/office/officeart/2005/8/layout/vList4"/>
    <dgm:cxn modelId="{BA69DE93-A895-40DB-A621-27C150AD4242}" type="presParOf" srcId="{4A1905A8-BD34-445F-917A-A0159640933E}" destId="{79462147-07AA-48DA-9D3F-EDD612DF8433}" srcOrd="1" destOrd="0" presId="urn:microsoft.com/office/officeart/2005/8/layout/vList4"/>
    <dgm:cxn modelId="{8AB8ACF2-D038-4F44-A91C-64F3451F9337}" type="presParOf" srcId="{4A1905A8-BD34-445F-917A-A0159640933E}" destId="{358D8080-F8B3-4E1E-BB67-94EE5D966613}" srcOrd="2" destOrd="0" presId="urn:microsoft.com/office/officeart/2005/8/layout/vList4"/>
    <dgm:cxn modelId="{4D125687-0A05-4E56-9F3F-82ABB22E7537}" type="presParOf" srcId="{592F1185-52E4-4905-864A-87632C58B56D}" destId="{2DF7E8B3-5D2A-4BE0-95DD-BA6FE54DD61E}" srcOrd="1" destOrd="0" presId="urn:microsoft.com/office/officeart/2005/8/layout/vList4"/>
    <dgm:cxn modelId="{82E019DD-8C82-4879-8628-2473C3871298}" type="presParOf" srcId="{592F1185-52E4-4905-864A-87632C58B56D}" destId="{0A96AE9F-A252-42E1-9BAA-8D7567981307}" srcOrd="2" destOrd="0" presId="urn:microsoft.com/office/officeart/2005/8/layout/vList4"/>
    <dgm:cxn modelId="{0B303472-22B2-4739-B938-FBBE0C2408C0}" type="presParOf" srcId="{0A96AE9F-A252-42E1-9BAA-8D7567981307}" destId="{CC2F8462-9E79-4494-9FF4-B3C21B3D0918}" srcOrd="0" destOrd="0" presId="urn:microsoft.com/office/officeart/2005/8/layout/vList4"/>
    <dgm:cxn modelId="{B77F48F1-F565-4C7A-9F93-355C2635686B}" type="presParOf" srcId="{0A96AE9F-A252-42E1-9BAA-8D7567981307}" destId="{8F59D4A1-1C06-4B45-BC32-88BFD633C75A}" srcOrd="1" destOrd="0" presId="urn:microsoft.com/office/officeart/2005/8/layout/vList4"/>
    <dgm:cxn modelId="{F134C87F-8146-42F9-873F-7CF2077FEB26}" type="presParOf" srcId="{0A96AE9F-A252-42E1-9BAA-8D7567981307}" destId="{47E6B583-601C-473B-974B-9E137181A6C2}" srcOrd="2" destOrd="0" presId="urn:microsoft.com/office/officeart/2005/8/layout/vList4"/>
    <dgm:cxn modelId="{FC429EA1-BB63-47CE-BA05-9F22D2475A82}" type="presParOf" srcId="{592F1185-52E4-4905-864A-87632C58B56D}" destId="{A99CF704-270E-499D-94A5-AA23AF806F30}" srcOrd="3" destOrd="0" presId="urn:microsoft.com/office/officeart/2005/8/layout/vList4"/>
    <dgm:cxn modelId="{50764CCA-874E-4615-8B4E-53A317A78DEC}" type="presParOf" srcId="{592F1185-52E4-4905-864A-87632C58B56D}" destId="{79AFD479-D7FD-4F16-8425-AB4276D20CC9}" srcOrd="4" destOrd="0" presId="urn:microsoft.com/office/officeart/2005/8/layout/vList4"/>
    <dgm:cxn modelId="{7B18C1EC-ED06-4260-9D19-66D1D5B437B0}" type="presParOf" srcId="{79AFD479-D7FD-4F16-8425-AB4276D20CC9}" destId="{C6C66BEA-325E-4A70-9EB3-48E9F5945DBA}" srcOrd="0" destOrd="0" presId="urn:microsoft.com/office/officeart/2005/8/layout/vList4"/>
    <dgm:cxn modelId="{4ED48195-EAAC-45EB-B17E-CFF63B0AECAD}" type="presParOf" srcId="{79AFD479-D7FD-4F16-8425-AB4276D20CC9}" destId="{1D6E3C3C-E567-4600-BA84-3CC5753C25C4}" srcOrd="1" destOrd="0" presId="urn:microsoft.com/office/officeart/2005/8/layout/vList4"/>
    <dgm:cxn modelId="{D743E244-10E2-4606-84A0-511009233284}" type="presParOf" srcId="{79AFD479-D7FD-4F16-8425-AB4276D20CC9}" destId="{B392DFF2-8407-4269-A125-6D120021B6C1}" srcOrd="2" destOrd="0" presId="urn:microsoft.com/office/officeart/2005/8/layout/vList4"/>
    <dgm:cxn modelId="{A0856171-99A2-490E-BAB8-32A4C345FB57}" type="presParOf" srcId="{592F1185-52E4-4905-864A-87632C58B56D}" destId="{1B9D3DB4-13D3-4B8F-9040-1A88DC8FFDE9}" srcOrd="5" destOrd="0" presId="urn:microsoft.com/office/officeart/2005/8/layout/vList4"/>
    <dgm:cxn modelId="{EF729489-0CB6-4DA9-8CE5-7D0344514338}" type="presParOf" srcId="{592F1185-52E4-4905-864A-87632C58B56D}" destId="{D2B9A0FE-0317-4A2E-846F-8F984B7D1F63}" srcOrd="6" destOrd="0" presId="urn:microsoft.com/office/officeart/2005/8/layout/vList4"/>
    <dgm:cxn modelId="{2D7FA3FC-4F43-4E78-B2D4-21B4D6F40FE4}" type="presParOf" srcId="{D2B9A0FE-0317-4A2E-846F-8F984B7D1F63}" destId="{A4F7BAD5-87AD-465E-BAE4-7E8007F0C50E}" srcOrd="0" destOrd="0" presId="urn:microsoft.com/office/officeart/2005/8/layout/vList4"/>
    <dgm:cxn modelId="{DBA846CC-71D4-4CA1-92B1-E517A16C0DF3}" type="presParOf" srcId="{D2B9A0FE-0317-4A2E-846F-8F984B7D1F63}" destId="{8A799C56-DC3C-4236-97D1-23C28DCA59EB}" srcOrd="1" destOrd="0" presId="urn:microsoft.com/office/officeart/2005/8/layout/vList4"/>
    <dgm:cxn modelId="{3A03B3B1-41ED-4CA8-A95A-22A7449764E6}" type="presParOf" srcId="{D2B9A0FE-0317-4A2E-846F-8F984B7D1F63}" destId="{88B380A3-6517-4850-8687-A90486F887FF}" srcOrd="2" destOrd="0" presId="urn:microsoft.com/office/officeart/2005/8/layout/vList4"/>
    <dgm:cxn modelId="{4D0EAB71-3458-4ACD-A97F-4FD04C70E5AD}" type="presParOf" srcId="{592F1185-52E4-4905-864A-87632C58B56D}" destId="{225733E2-EA96-4D18-A1FA-4ED66F261D32}" srcOrd="7" destOrd="0" presId="urn:microsoft.com/office/officeart/2005/8/layout/vList4"/>
    <dgm:cxn modelId="{74159095-9096-4319-B434-41B0D38CD14A}" type="presParOf" srcId="{592F1185-52E4-4905-864A-87632C58B56D}" destId="{5D89450D-0D3E-45EA-AF57-C5C1A56AF6C1}" srcOrd="8" destOrd="0" presId="urn:microsoft.com/office/officeart/2005/8/layout/vList4"/>
    <dgm:cxn modelId="{2C75DEC6-B57D-4046-87B3-1B73D72EB71D}" type="presParOf" srcId="{5D89450D-0D3E-45EA-AF57-C5C1A56AF6C1}" destId="{C4A31A28-8739-41DA-A68F-3B21E0A35A6D}" srcOrd="0" destOrd="0" presId="urn:microsoft.com/office/officeart/2005/8/layout/vList4"/>
    <dgm:cxn modelId="{4D8A662F-8AD1-45EF-9485-36D19E720A8E}" type="presParOf" srcId="{5D89450D-0D3E-45EA-AF57-C5C1A56AF6C1}" destId="{481F5F0E-6000-4CFF-8AA1-6E55677EC289}" srcOrd="1" destOrd="0" presId="urn:microsoft.com/office/officeart/2005/8/layout/vList4"/>
    <dgm:cxn modelId="{8E562C1F-B2AE-473E-AD22-C17CF99F4F6F}" type="presParOf" srcId="{5D89450D-0D3E-45EA-AF57-C5C1A56AF6C1}" destId="{B7E08D26-0A78-4453-8462-6AB163E5ED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F6826-CE61-44F1-85F7-E7FAD6D66C01}">
      <dsp:nvSpPr>
        <dsp:cNvPr id="0" name=""/>
        <dsp:cNvSpPr/>
      </dsp:nvSpPr>
      <dsp:spPr>
        <a:xfrm>
          <a:off x="0" y="0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Parliamentarians</a:t>
          </a:r>
          <a:endParaRPr lang="en-US" sz="1800" kern="1200" dirty="0"/>
        </a:p>
      </dsp:txBody>
      <dsp:txXfrm>
        <a:off x="824589" y="0"/>
        <a:ext cx="2833010" cy="930696"/>
      </dsp:txXfrm>
    </dsp:sp>
    <dsp:sp modelId="{79462147-07AA-48DA-9D3F-EDD612DF8433}">
      <dsp:nvSpPr>
        <dsp:cNvPr id="0" name=""/>
        <dsp:cNvSpPr/>
      </dsp:nvSpPr>
      <dsp:spPr>
        <a:xfrm>
          <a:off x="93069" y="93069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8462-9E79-4494-9FF4-B3C21B3D0918}">
      <dsp:nvSpPr>
        <dsp:cNvPr id="0" name=""/>
        <dsp:cNvSpPr/>
      </dsp:nvSpPr>
      <dsp:spPr>
        <a:xfrm>
          <a:off x="0" y="1023766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Group on Gender Equality and Women’s Empowerment in Disaster Risk Management and Regional Resilience Building</a:t>
          </a:r>
          <a:endParaRPr lang="en-US" sz="1500" kern="1200" dirty="0"/>
        </a:p>
      </dsp:txBody>
      <dsp:txXfrm>
        <a:off x="824589" y="1023766"/>
        <a:ext cx="2833010" cy="930696"/>
      </dsp:txXfrm>
    </dsp:sp>
    <dsp:sp modelId="{8F59D4A1-1C06-4B45-BC32-88BFD633C75A}">
      <dsp:nvSpPr>
        <dsp:cNvPr id="0" name=""/>
        <dsp:cNvSpPr/>
      </dsp:nvSpPr>
      <dsp:spPr>
        <a:xfrm>
          <a:off x="93069" y="1116836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6BEA-325E-4A70-9EB3-48E9F5945DBA}">
      <dsp:nvSpPr>
        <dsp:cNvPr id="0" name=""/>
        <dsp:cNvSpPr/>
      </dsp:nvSpPr>
      <dsp:spPr>
        <a:xfrm>
          <a:off x="0" y="2047532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Science, Technology and Academia</a:t>
          </a:r>
          <a:endParaRPr lang="en-US" sz="1500" kern="1200" dirty="0"/>
        </a:p>
      </dsp:txBody>
      <dsp:txXfrm>
        <a:off x="824589" y="2047532"/>
        <a:ext cx="2833010" cy="930696"/>
      </dsp:txXfrm>
    </dsp:sp>
    <dsp:sp modelId="{1D6E3C3C-E567-4600-BA84-3CC5753C25C4}">
      <dsp:nvSpPr>
        <dsp:cNvPr id="0" name=""/>
        <dsp:cNvSpPr/>
      </dsp:nvSpPr>
      <dsp:spPr>
        <a:xfrm>
          <a:off x="93069" y="2140602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BAD5-87AD-465E-BAE4-7E8007F0C50E}">
      <dsp:nvSpPr>
        <dsp:cNvPr id="0" name=""/>
        <dsp:cNvSpPr/>
      </dsp:nvSpPr>
      <dsp:spPr>
        <a:xfrm>
          <a:off x="0" y="3071299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Children, Youth and Child Centered Organizations</a:t>
          </a:r>
          <a:endParaRPr lang="en-US" sz="1500" kern="1200" dirty="0"/>
        </a:p>
      </dsp:txBody>
      <dsp:txXfrm>
        <a:off x="824589" y="3071299"/>
        <a:ext cx="2833010" cy="930696"/>
      </dsp:txXfrm>
    </dsp:sp>
    <dsp:sp modelId="{8A799C56-DC3C-4236-97D1-23C28DCA59EB}">
      <dsp:nvSpPr>
        <dsp:cNvPr id="0" name=""/>
        <dsp:cNvSpPr/>
      </dsp:nvSpPr>
      <dsp:spPr>
        <a:xfrm>
          <a:off x="93069" y="3164368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31A28-8739-41DA-A68F-3B21E0A35A6D}">
      <dsp:nvSpPr>
        <dsp:cNvPr id="0" name=""/>
        <dsp:cNvSpPr/>
      </dsp:nvSpPr>
      <dsp:spPr>
        <a:xfrm>
          <a:off x="0" y="4095065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Asian Civil Society Organizations</a:t>
          </a:r>
          <a:endParaRPr lang="en-US" sz="1500" kern="1200" dirty="0"/>
        </a:p>
      </dsp:txBody>
      <dsp:txXfrm>
        <a:off x="824589" y="4095065"/>
        <a:ext cx="2833010" cy="930696"/>
      </dsp:txXfrm>
    </dsp:sp>
    <dsp:sp modelId="{481F5F0E-6000-4CFF-8AA1-6E55677EC289}">
      <dsp:nvSpPr>
        <dsp:cNvPr id="0" name=""/>
        <dsp:cNvSpPr/>
      </dsp:nvSpPr>
      <dsp:spPr>
        <a:xfrm>
          <a:off x="93069" y="4188135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F6826-CE61-44F1-85F7-E7FAD6D66C01}">
      <dsp:nvSpPr>
        <dsp:cNvPr id="0" name=""/>
        <dsp:cNvSpPr/>
      </dsp:nvSpPr>
      <dsp:spPr>
        <a:xfrm>
          <a:off x="0" y="0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National Societies of Red Cross and red Crescent - IFRC</a:t>
          </a:r>
          <a:endParaRPr lang="en-US" sz="1800" kern="1200" dirty="0"/>
        </a:p>
      </dsp:txBody>
      <dsp:txXfrm>
        <a:off x="824589" y="0"/>
        <a:ext cx="2833010" cy="930696"/>
      </dsp:txXfrm>
    </dsp:sp>
    <dsp:sp modelId="{79462147-07AA-48DA-9D3F-EDD612DF8433}">
      <dsp:nvSpPr>
        <dsp:cNvPr id="0" name=""/>
        <dsp:cNvSpPr/>
      </dsp:nvSpPr>
      <dsp:spPr>
        <a:xfrm>
          <a:off x="93069" y="93069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8462-9E79-4494-9FF4-B3C21B3D0918}">
      <dsp:nvSpPr>
        <dsp:cNvPr id="0" name=""/>
        <dsp:cNvSpPr/>
      </dsp:nvSpPr>
      <dsp:spPr>
        <a:xfrm>
          <a:off x="0" y="1023766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Media</a:t>
          </a:r>
          <a:endParaRPr lang="en-US" sz="1900" kern="1200" dirty="0"/>
        </a:p>
      </dsp:txBody>
      <dsp:txXfrm>
        <a:off x="824589" y="1023766"/>
        <a:ext cx="2833010" cy="930696"/>
      </dsp:txXfrm>
    </dsp:sp>
    <dsp:sp modelId="{8F59D4A1-1C06-4B45-BC32-88BFD633C75A}">
      <dsp:nvSpPr>
        <dsp:cNvPr id="0" name=""/>
        <dsp:cNvSpPr/>
      </dsp:nvSpPr>
      <dsp:spPr>
        <a:xfrm>
          <a:off x="93069" y="1116836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6BEA-325E-4A70-9EB3-48E9F5945DBA}">
      <dsp:nvSpPr>
        <dsp:cNvPr id="0" name=""/>
        <dsp:cNvSpPr/>
      </dsp:nvSpPr>
      <dsp:spPr>
        <a:xfrm>
          <a:off x="0" y="2047532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Private Sector</a:t>
          </a:r>
          <a:endParaRPr lang="en-US" sz="1900" kern="1200" dirty="0"/>
        </a:p>
      </dsp:txBody>
      <dsp:txXfrm>
        <a:off x="824589" y="2047532"/>
        <a:ext cx="2833010" cy="930696"/>
      </dsp:txXfrm>
    </dsp:sp>
    <dsp:sp modelId="{1D6E3C3C-E567-4600-BA84-3CC5753C25C4}">
      <dsp:nvSpPr>
        <dsp:cNvPr id="0" name=""/>
        <dsp:cNvSpPr/>
      </dsp:nvSpPr>
      <dsp:spPr>
        <a:xfrm>
          <a:off x="93069" y="2140602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BAD5-87AD-465E-BAE4-7E8007F0C50E}">
      <dsp:nvSpPr>
        <dsp:cNvPr id="0" name=""/>
        <dsp:cNvSpPr/>
      </dsp:nvSpPr>
      <dsp:spPr>
        <a:xfrm>
          <a:off x="0" y="3071299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Mayors and Local Government Authorities</a:t>
          </a:r>
          <a:endParaRPr lang="en-US" sz="1900" kern="1200" dirty="0"/>
        </a:p>
      </dsp:txBody>
      <dsp:txXfrm>
        <a:off x="824589" y="3071299"/>
        <a:ext cx="2833010" cy="930696"/>
      </dsp:txXfrm>
    </dsp:sp>
    <dsp:sp modelId="{8A799C56-DC3C-4236-97D1-23C28DCA59EB}">
      <dsp:nvSpPr>
        <dsp:cNvPr id="0" name=""/>
        <dsp:cNvSpPr/>
      </dsp:nvSpPr>
      <dsp:spPr>
        <a:xfrm>
          <a:off x="93069" y="3164368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31A28-8739-41DA-A68F-3B21E0A35A6D}">
      <dsp:nvSpPr>
        <dsp:cNvPr id="0" name=""/>
        <dsp:cNvSpPr/>
      </dsp:nvSpPr>
      <dsp:spPr>
        <a:xfrm>
          <a:off x="0" y="4095065"/>
          <a:ext cx="3657600" cy="93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Individuals and  organizations concerned with disability</a:t>
          </a:r>
          <a:endParaRPr lang="en-US" sz="1900" kern="1200" dirty="0"/>
        </a:p>
      </dsp:txBody>
      <dsp:txXfrm>
        <a:off x="824589" y="4095065"/>
        <a:ext cx="2833010" cy="930696"/>
      </dsp:txXfrm>
    </dsp:sp>
    <dsp:sp modelId="{481F5F0E-6000-4CFF-8AA1-6E55677EC289}">
      <dsp:nvSpPr>
        <dsp:cNvPr id="0" name=""/>
        <dsp:cNvSpPr/>
      </dsp:nvSpPr>
      <dsp:spPr>
        <a:xfrm>
          <a:off x="93069" y="4188135"/>
          <a:ext cx="731520" cy="7445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6E0B-B679-4D43-9559-DCFAE28C4750}" type="datetimeFigureOut">
              <a:rPr lang="en-GB" smtClean="0"/>
              <a:pPr/>
              <a:t>17/07/2015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E507-9BC0-4970-A4B7-709EC2C1E3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6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2ED9-3807-4D9B-8072-C1842104E16D}" type="datetimeFigureOut">
              <a:rPr lang="de-AT" smtClean="0"/>
              <a:pPr/>
              <a:t>17.07.2015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34B0-0BA4-49C4-9DC2-37D6188E16E9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527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32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34B0-0BA4-49C4-9DC2-37D6188E16E9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9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34B0-0BA4-49C4-9DC2-37D6188E16E9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117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34B0-0BA4-49C4-9DC2-37D6188E16E9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657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34B0-0BA4-49C4-9DC2-37D6188E16E9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36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Yogyakarta AMCDRR – IFRC joined as Stakeholder</a:t>
            </a:r>
            <a:r>
              <a:rPr lang="en-US" baseline="0" dirty="0" smtClean="0"/>
              <a:t> Group on RCRC NSs among other 9 stakeholder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34B0-0BA4-49C4-9DC2-37D6188E16E9}" type="slidenum">
              <a:rPr lang="de-AT" smtClean="0"/>
              <a:pPr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473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3" y="127591"/>
            <a:ext cx="8839200" cy="55626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263528" y="339725"/>
            <a:ext cx="1412875" cy="1260475"/>
            <a:chOff x="152429" y="228600"/>
            <a:chExt cx="1412343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52429" y="801571"/>
              <a:ext cx="1412343" cy="1538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3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3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85801"/>
            <a:ext cx="1066800" cy="430839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SFDRR and IFRC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85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4" y="440738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25" indent="0">
              <a:buNone/>
              <a:defRPr sz="1600"/>
            </a:lvl2pPr>
            <a:lvl3pPr marL="801046" indent="0">
              <a:buNone/>
              <a:defRPr sz="1400"/>
            </a:lvl3pPr>
            <a:lvl4pPr marL="1201571" indent="0">
              <a:buNone/>
              <a:defRPr sz="1200"/>
            </a:lvl4pPr>
            <a:lvl5pPr marL="1602094" indent="0">
              <a:buNone/>
              <a:defRPr sz="1200"/>
            </a:lvl5pPr>
            <a:lvl6pPr marL="2002619" indent="0">
              <a:buNone/>
              <a:defRPr sz="1200"/>
            </a:lvl6pPr>
            <a:lvl7pPr marL="2403143" indent="0">
              <a:buNone/>
              <a:defRPr sz="1200"/>
            </a:lvl7pPr>
            <a:lvl8pPr marL="2803666" indent="0">
              <a:buNone/>
              <a:defRPr sz="1200"/>
            </a:lvl8pPr>
            <a:lvl9pPr marL="320418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7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32" y="2130976"/>
            <a:ext cx="7772943" cy="1470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57" y="3886156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525" indent="0" algn="ctr">
              <a:buNone/>
              <a:defRPr/>
            </a:lvl2pPr>
            <a:lvl3pPr marL="801046" indent="0" algn="ctr">
              <a:buNone/>
              <a:defRPr/>
            </a:lvl3pPr>
            <a:lvl4pPr marL="1201571" indent="0" algn="ctr">
              <a:buNone/>
              <a:defRPr/>
            </a:lvl4pPr>
            <a:lvl5pPr marL="1602094" indent="0" algn="ctr">
              <a:buNone/>
              <a:defRPr/>
            </a:lvl5pPr>
            <a:lvl6pPr marL="2002619" indent="0" algn="ctr">
              <a:buNone/>
              <a:defRPr/>
            </a:lvl6pPr>
            <a:lvl7pPr marL="2403143" indent="0" algn="ctr">
              <a:buNone/>
              <a:defRPr/>
            </a:lvl7pPr>
            <a:lvl8pPr marL="2803666" indent="0" algn="ctr">
              <a:buNone/>
              <a:defRPr/>
            </a:lvl8pPr>
            <a:lvl9pPr marL="32041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9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0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4" y="440738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25" indent="0">
              <a:buNone/>
              <a:defRPr sz="1600"/>
            </a:lvl2pPr>
            <a:lvl3pPr marL="801046" indent="0">
              <a:buNone/>
              <a:defRPr sz="1400"/>
            </a:lvl3pPr>
            <a:lvl4pPr marL="1201571" indent="0">
              <a:buNone/>
              <a:defRPr sz="1200"/>
            </a:lvl4pPr>
            <a:lvl5pPr marL="1602094" indent="0">
              <a:buNone/>
              <a:defRPr sz="1200"/>
            </a:lvl5pPr>
            <a:lvl6pPr marL="2002619" indent="0">
              <a:buNone/>
              <a:defRPr sz="1200"/>
            </a:lvl6pPr>
            <a:lvl7pPr marL="2403143" indent="0">
              <a:buNone/>
              <a:defRPr sz="1200"/>
            </a:lvl7pPr>
            <a:lvl8pPr marL="2803666" indent="0">
              <a:buNone/>
              <a:defRPr sz="1200"/>
            </a:lvl8pPr>
            <a:lvl9pPr marL="320418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08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599673"/>
            <a:ext cx="4049369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5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6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4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210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5" y="273575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5" y="1435533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1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0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0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25" indent="0">
              <a:buNone/>
              <a:defRPr sz="2500"/>
            </a:lvl2pPr>
            <a:lvl3pPr marL="801046" indent="0">
              <a:buNone/>
              <a:defRPr sz="2100"/>
            </a:lvl3pPr>
            <a:lvl4pPr marL="1201571" indent="0">
              <a:buNone/>
              <a:defRPr sz="1800"/>
            </a:lvl4pPr>
            <a:lvl5pPr marL="1602094" indent="0">
              <a:buNone/>
              <a:defRPr sz="1800"/>
            </a:lvl5pPr>
            <a:lvl6pPr marL="2002619" indent="0">
              <a:buNone/>
              <a:defRPr sz="1800"/>
            </a:lvl6pPr>
            <a:lvl7pPr marL="2403143" indent="0">
              <a:buNone/>
              <a:defRPr sz="1800"/>
            </a:lvl7pPr>
            <a:lvl8pPr marL="2803666" indent="0">
              <a:buNone/>
              <a:defRPr sz="1800"/>
            </a:lvl8pPr>
            <a:lvl9pPr marL="3204189" indent="0">
              <a:buNone/>
              <a:defRPr sz="18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0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18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6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43" y="275014"/>
            <a:ext cx="2056586" cy="585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74" y="275014"/>
            <a:ext cx="6042153" cy="585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085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31" y="2130976"/>
            <a:ext cx="7772943" cy="1470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57" y="3886155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596" indent="0" algn="ctr">
              <a:buNone/>
              <a:defRPr/>
            </a:lvl2pPr>
            <a:lvl3pPr marL="801188" indent="0" algn="ctr">
              <a:buNone/>
              <a:defRPr/>
            </a:lvl3pPr>
            <a:lvl4pPr marL="1201783" indent="0" algn="ctr">
              <a:buNone/>
              <a:defRPr/>
            </a:lvl4pPr>
            <a:lvl5pPr marL="1602377" indent="0" algn="ctr">
              <a:buNone/>
              <a:defRPr/>
            </a:lvl5pPr>
            <a:lvl6pPr marL="2002973" indent="0" algn="ctr">
              <a:buNone/>
              <a:defRPr/>
            </a:lvl6pPr>
            <a:lvl7pPr marL="2403567" indent="0" algn="ctr">
              <a:buNone/>
              <a:defRPr/>
            </a:lvl7pPr>
            <a:lvl8pPr marL="2804161" indent="0" algn="ctr">
              <a:buNone/>
              <a:defRPr/>
            </a:lvl8pPr>
            <a:lvl9pPr marL="32047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00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74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3" y="4407380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3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388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599673"/>
            <a:ext cx="4049369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18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11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6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52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4" y="273574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0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4" y="1435532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77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9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9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9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746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43" y="275014"/>
            <a:ext cx="2056586" cy="585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74" y="275014"/>
            <a:ext cx="6042153" cy="585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22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957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52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52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01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2" y="1599673"/>
            <a:ext cx="4049369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0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3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2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8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27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126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457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4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43" y="275012"/>
            <a:ext cx="2056586" cy="585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72" y="275012"/>
            <a:ext cx="6042153" cy="585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09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6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3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9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0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grpSp>
        <p:nvGrpSpPr>
          <p:cNvPr id="3077" name="Group 16"/>
          <p:cNvGrpSpPr>
            <a:grpSpLocks/>
          </p:cNvGrpSpPr>
          <p:nvPr userDrawn="1"/>
        </p:nvGrpSpPr>
        <p:grpSpPr bwMode="auto">
          <a:xfrm>
            <a:off x="339724" y="339725"/>
            <a:ext cx="1336676" cy="1260475"/>
            <a:chOff x="228599" y="228600"/>
            <a:chExt cx="1336172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28599" y="726887"/>
              <a:ext cx="1336172" cy="1538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-184642"/>
            <a:ext cx="184634" cy="3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-184642"/>
            <a:ext cx="184634" cy="3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-184642"/>
            <a:ext cx="184634" cy="3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6" descr="IFRC_logo_EN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6096003"/>
            <a:ext cx="4953000" cy="46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SLCM-icons logo-EN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60" y="5798723"/>
            <a:ext cx="1757340" cy="90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457200" y="685801"/>
            <a:ext cx="1066800" cy="430839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SFDRR and IFRC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791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6958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3916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0874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7832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2904" indent="-272904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611" indent="-177706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6732" indent="-17612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6732" indent="-17612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6732" indent="-17612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31202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14"/>
            <a:ext cx="9144000" cy="68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75" y="275015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75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Subtitle</a:t>
            </a:r>
          </a:p>
          <a:p>
            <a:pPr lvl="1"/>
            <a:r>
              <a:rPr lang="fr-FR" altLang="en-US" smtClean="0"/>
              <a:t>&gt; Texte</a:t>
            </a:r>
          </a:p>
          <a:p>
            <a:pPr lvl="2"/>
            <a:r>
              <a:rPr lang="fr-FR" altLang="en-US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773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3695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+mj-lt"/>
          <a:ea typeface="+mj-ea"/>
          <a:cs typeface="+mj-cs"/>
        </a:defRPr>
      </a:lvl1pPr>
      <a:lvl2pPr algn="l" defTabSz="913695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2pPr>
      <a:lvl3pPr algn="l" defTabSz="913695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3pPr>
      <a:lvl4pPr algn="l" defTabSz="913695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4pPr>
      <a:lvl5pPr algn="l" defTabSz="913695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5pPr>
      <a:lvl6pPr marL="400525" algn="l" defTabSz="913695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6pPr>
      <a:lvl7pPr marL="801046" algn="l" defTabSz="913695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7pPr>
      <a:lvl8pPr marL="1201571" algn="l" defTabSz="913695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8pPr>
      <a:lvl9pPr marL="1602094" algn="l" defTabSz="913695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9pPr>
    </p:titleStyle>
    <p:bodyStyle>
      <a:lvl1pPr marL="342114" indent="-342114" algn="l" defTabSz="9136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i="1">
          <a:solidFill>
            <a:srgbClr val="1D3074"/>
          </a:solidFill>
          <a:latin typeface="+mn-lt"/>
          <a:ea typeface="+mn-ea"/>
          <a:cs typeface="+mn-cs"/>
        </a:defRPr>
      </a:lvl1pPr>
      <a:lvl2pPr marL="650851" indent="-250328" algn="l" defTabSz="9136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i="1">
          <a:solidFill>
            <a:srgbClr val="1D3074"/>
          </a:solidFill>
          <a:latin typeface="+mn-lt"/>
          <a:cs typeface="+mn-cs"/>
        </a:defRPr>
      </a:lvl2pPr>
      <a:lvl3pPr marL="1001309" indent="-200263" algn="l" defTabSz="9136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rgbClr val="25A2E3"/>
          </a:solidFill>
          <a:latin typeface="+mn-lt"/>
          <a:cs typeface="+mn-cs"/>
        </a:defRPr>
      </a:lvl3pPr>
      <a:lvl4pPr marL="1597923" indent="-228076" algn="l" defTabSz="9136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465" indent="-228076" algn="l" defTabSz="9136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55991" indent="-228076" algn="l" defTabSz="913695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6pPr>
      <a:lvl7pPr marL="2856513" indent="-228076" algn="l" defTabSz="913695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7pPr>
      <a:lvl8pPr marL="3257036" indent="-228076" algn="l" defTabSz="913695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8pPr>
      <a:lvl9pPr marL="3657559" indent="-228076" algn="l" defTabSz="913695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71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94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43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6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31202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15"/>
            <a:ext cx="9144000" cy="68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74" y="275014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74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Subtitle</a:t>
            </a:r>
          </a:p>
          <a:p>
            <a:pPr lvl="1"/>
            <a:r>
              <a:rPr lang="fr-FR" altLang="en-US" smtClean="0"/>
              <a:t>&gt; Texte</a:t>
            </a:r>
          </a:p>
          <a:p>
            <a:pPr lvl="2"/>
            <a:r>
              <a:rPr lang="fr-FR" altLang="en-US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9180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3856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+mj-lt"/>
          <a:ea typeface="+mj-ea"/>
          <a:cs typeface="+mj-cs"/>
        </a:defRPr>
      </a:lvl1pPr>
      <a:lvl2pPr algn="l" defTabSz="913856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2pPr>
      <a:lvl3pPr algn="l" defTabSz="913856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3pPr>
      <a:lvl4pPr algn="l" defTabSz="913856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4pPr>
      <a:lvl5pPr algn="l" defTabSz="913856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5pPr>
      <a:lvl6pPr marL="400596" algn="l" defTabSz="913856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6pPr>
      <a:lvl7pPr marL="801188" algn="l" defTabSz="913856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7pPr>
      <a:lvl8pPr marL="1201783" algn="l" defTabSz="913856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8pPr>
      <a:lvl9pPr marL="1602377" algn="l" defTabSz="913856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9pPr>
    </p:titleStyle>
    <p:bodyStyle>
      <a:lvl1pPr marL="342174" indent="-342174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i="1">
          <a:solidFill>
            <a:srgbClr val="1D3074"/>
          </a:solidFill>
          <a:latin typeface="+mn-lt"/>
          <a:ea typeface="+mn-ea"/>
          <a:cs typeface="+mn-cs"/>
        </a:defRPr>
      </a:lvl1pPr>
      <a:lvl2pPr marL="650966" indent="-250372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i="1">
          <a:solidFill>
            <a:srgbClr val="1D3074"/>
          </a:solidFill>
          <a:latin typeface="+mn-lt"/>
          <a:cs typeface="+mn-cs"/>
        </a:defRPr>
      </a:lvl2pPr>
      <a:lvl3pPr marL="1001486" indent="-200298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rgbClr val="25A2E3"/>
          </a:solidFill>
          <a:latin typeface="+mn-lt"/>
          <a:cs typeface="+mn-cs"/>
        </a:defRPr>
      </a:lvl3pPr>
      <a:lvl4pPr marL="1598205" indent="-228116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28" indent="-228116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56424" indent="-228116" algn="l" defTabSz="913856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6pPr>
      <a:lvl7pPr marL="2857017" indent="-228116" algn="l" defTabSz="913856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7pPr>
      <a:lvl8pPr marL="3257611" indent="-228116" algn="l" defTabSz="913856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8pPr>
      <a:lvl9pPr marL="3658205" indent="-228116" algn="l" defTabSz="913856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31202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17"/>
            <a:ext cx="9144000" cy="68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72" y="275012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72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Subtitle</a:t>
            </a:r>
          </a:p>
          <a:p>
            <a:pPr lvl="1"/>
            <a:r>
              <a:rPr lang="fr-FR" altLang="en-US" smtClean="0"/>
              <a:t>&gt; Texte</a:t>
            </a:r>
          </a:p>
          <a:p>
            <a:pPr lvl="2"/>
            <a:r>
              <a:rPr lang="fr-FR" altLang="en-US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2934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17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2pPr>
      <a:lvl3pPr algn="l" defTabSz="91417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3pPr>
      <a:lvl4pPr algn="l" defTabSz="91417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4pPr>
      <a:lvl5pPr algn="l" defTabSz="914179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5pPr>
      <a:lvl6pPr marL="400736" algn="l" defTabSz="914179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6pPr>
      <a:lvl7pPr marL="801472" algn="l" defTabSz="914179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7pPr>
      <a:lvl8pPr marL="1202207" algn="l" defTabSz="914179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8pPr>
      <a:lvl9pPr marL="1602943" algn="l" defTabSz="914179" rtl="0" fontAlgn="base">
        <a:spcBef>
          <a:spcPct val="0"/>
        </a:spcBef>
        <a:spcAft>
          <a:spcPct val="0"/>
        </a:spcAft>
        <a:defRPr sz="4400" b="1">
          <a:solidFill>
            <a:srgbClr val="25A2E3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i="1">
          <a:solidFill>
            <a:srgbClr val="1D3074"/>
          </a:solidFill>
          <a:latin typeface="+mn-lt"/>
          <a:ea typeface="+mn-ea"/>
          <a:cs typeface="+mn-cs"/>
        </a:defRPr>
      </a:lvl1pPr>
      <a:lvl2pPr marL="651196" indent="-250460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i="1">
          <a:solidFill>
            <a:srgbClr val="1D3074"/>
          </a:solidFill>
          <a:latin typeface="+mn-lt"/>
          <a:cs typeface="+mn-cs"/>
        </a:defRPr>
      </a:lvl2pPr>
      <a:lvl3pPr marL="1001840" indent="-200368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rgbClr val="25A2E3"/>
          </a:solidFill>
          <a:latin typeface="+mn-lt"/>
          <a:cs typeface="+mn-cs"/>
        </a:defRPr>
      </a:lvl3pPr>
      <a:lvl4pPr marL="1598769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554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57290" indent="-228197" algn="l" defTabSz="914179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6pPr>
      <a:lvl7pPr marL="2858025" indent="-228197" algn="l" defTabSz="914179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7pPr>
      <a:lvl8pPr marL="3258761" indent="-228197" algn="l" defTabSz="914179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8pPr>
      <a:lvl9pPr marL="3659497" indent="-228197" algn="l" defTabSz="914179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PowerPoint_Presentation1.ppt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39728" y="339725"/>
            <a:ext cx="1260475" cy="1260475"/>
            <a:chOff x="228600" y="228600"/>
            <a:chExt cx="1260000" cy="1260000"/>
          </a:xfrm>
        </p:grpSpPr>
        <p:sp>
          <p:nvSpPr>
            <p:cNvPr id="8" name="Oval 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158" y="604779"/>
              <a:ext cx="1144157" cy="5076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SFDRR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108" y="2019561"/>
            <a:ext cx="8377700" cy="138494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Sendai Framework for Disaster Risk Reduction (SFDRR</a:t>
            </a:r>
            <a:r>
              <a:rPr lang="en-US" sz="2800" dirty="0" smtClean="0">
                <a:solidFill>
                  <a:schemeClr val="bg1"/>
                </a:solidFill>
              </a:rPr>
              <a:t>), IFRC contribution and implementation in Asia Pacific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366241"/>
            <a:ext cx="5750257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Prepared by: Indira Kulenovic, Resilience Coordinator, DMU, Asia Pacific Zone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848" y="4108105"/>
            <a:ext cx="8423275" cy="542169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From Managing Disasters to Managing Risks</a:t>
            </a:r>
            <a:endParaRPr lang="en-US" sz="2800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 of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420" y="1524000"/>
            <a:ext cx="7450583" cy="4526884"/>
          </a:xfrm>
        </p:spPr>
        <p:txBody>
          <a:bodyPr/>
          <a:lstStyle/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Shift from considering stakeholders as victims and vulnerable to agents of change and focus on empowerment and inclusion</a:t>
            </a:r>
          </a:p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Adds indigenous people engagement, and voluntary commitments</a:t>
            </a:r>
          </a:p>
          <a:p>
            <a:pPr marL="0" indent="0" eaLnBrk="1" hangingPunct="1">
              <a:buNone/>
              <a:defRPr/>
            </a:pPr>
            <a:endParaRPr lang="en-US" sz="1800" dirty="0" smtClean="0"/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Specific focus 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Civil society, volunteers, organized voluntary work &amp; community-based organizations</a:t>
            </a:r>
          </a:p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Academia, scientific and research entities and networks</a:t>
            </a:r>
          </a:p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Business, professional associations &amp; private sector financial institutions</a:t>
            </a:r>
          </a:p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Media</a:t>
            </a:r>
          </a:p>
          <a:p>
            <a:pPr marL="400525" indent="-400525" eaLnBrk="1" hangingPunct="1">
              <a:buFont typeface="Arial"/>
              <a:buChar char="•"/>
              <a:defRPr/>
            </a:pPr>
            <a:r>
              <a:rPr lang="en-US" sz="1800" dirty="0"/>
              <a:t>Parliamentarians</a:t>
            </a:r>
          </a:p>
        </p:txBody>
      </p:sp>
      <p:pic>
        <p:nvPicPr>
          <p:cNvPr id="5" name="Picture 2" descr="D:\Users\indira.kulenov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42750"/>
            <a:ext cx="1293122" cy="13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79" y="2908467"/>
            <a:ext cx="3897857" cy="2900391"/>
          </a:xfrm>
        </p:spPr>
        <p:txBody>
          <a:bodyPr/>
          <a:lstStyle/>
          <a:p>
            <a:r>
              <a:rPr lang="en-US" sz="1800" dirty="0"/>
              <a:t>Risk mapping, analysis, use/dissemination of obtained information,</a:t>
            </a:r>
          </a:p>
          <a:p>
            <a:r>
              <a:rPr lang="en-US" sz="1800" dirty="0"/>
              <a:t>awareness raising and education, </a:t>
            </a:r>
          </a:p>
          <a:p>
            <a:r>
              <a:rPr lang="en-US" sz="1800" dirty="0"/>
              <a:t>access to information through traditional and innovative technologies</a:t>
            </a:r>
            <a:r>
              <a:rPr lang="en-GB" sz="1800" dirty="0">
                <a:solidFill>
                  <a:schemeClr val="bg1"/>
                </a:solidFill>
              </a:rPr>
              <a:t>and education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/>
              <a:t>integration in policies and strategies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533400"/>
            <a:ext cx="6781800" cy="7620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SFDRR - PA 1.Understanding disaster risk</a:t>
            </a:r>
            <a:r>
              <a:rPr lang="en-US" sz="22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2244488"/>
            <a:ext cx="3733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11170" y="2226291"/>
            <a:ext cx="347563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5504" y="2678375"/>
            <a:ext cx="3661296" cy="29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Mapping </a:t>
            </a:r>
          </a:p>
          <a:p>
            <a:r>
              <a:rPr lang="en-US" sz="1800" dirty="0"/>
              <a:t>Methodologies and tools for development and dissemination</a:t>
            </a:r>
          </a:p>
          <a:p>
            <a:r>
              <a:rPr lang="en-US" sz="1800" dirty="0"/>
              <a:t>Systems development</a:t>
            </a:r>
          </a:p>
          <a:p>
            <a:r>
              <a:rPr lang="en-US" sz="1800" dirty="0"/>
              <a:t>Campaigns for public awareness and education (i.e. Safe Steps) </a:t>
            </a:r>
          </a:p>
          <a:p>
            <a:r>
              <a:rPr lang="en-US" sz="1800" dirty="0"/>
              <a:t>Access &amp; support for innovative technologies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676402"/>
            <a:ext cx="6781800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Policies and Practices for DRR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IFRC Contribution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Priority Area 1.</a:t>
            </a:r>
            <a:endParaRPr lang="en-US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47266"/>
            <a:ext cx="3883926" cy="3200400"/>
          </a:xfrm>
        </p:spPr>
        <p:txBody>
          <a:bodyPr/>
          <a:lstStyle/>
          <a:p>
            <a:r>
              <a:rPr lang="en-US" sz="1700" dirty="0"/>
              <a:t>Vulnerability and Capacity Assessment</a:t>
            </a:r>
          </a:p>
          <a:p>
            <a:r>
              <a:rPr lang="en-US" sz="1700" dirty="0"/>
              <a:t>Sectoral assessment</a:t>
            </a:r>
          </a:p>
          <a:p>
            <a:r>
              <a:rPr lang="en-US" sz="1700" dirty="0"/>
              <a:t>GIS / MRA (PMI)</a:t>
            </a:r>
          </a:p>
          <a:p>
            <a:r>
              <a:rPr lang="en-US" sz="1700" dirty="0"/>
              <a:t>RMS</a:t>
            </a:r>
          </a:p>
          <a:p>
            <a:r>
              <a:rPr lang="en-US" sz="1700" dirty="0"/>
              <a:t>Community Resilience programming</a:t>
            </a:r>
          </a:p>
          <a:p>
            <a:r>
              <a:rPr lang="en-GB" sz="1700" dirty="0"/>
              <a:t>Public awareness and public education</a:t>
            </a:r>
          </a:p>
          <a:p>
            <a:r>
              <a:rPr lang="fr-CH" sz="1700" dirty="0"/>
              <a:t>Formal and informal school education</a:t>
            </a:r>
            <a:endParaRPr lang="en-GB" sz="1700" dirty="0"/>
          </a:p>
          <a:p>
            <a:endParaRPr lang="en-US" sz="17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28882" y="2804614"/>
            <a:ext cx="33579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Rollout of the Framework for Community Resilience </a:t>
            </a:r>
          </a:p>
          <a:p>
            <a:r>
              <a:rPr lang="en-US" sz="1800" dirty="0"/>
              <a:t>Development of tools and guidelines for assessment, PAPE</a:t>
            </a:r>
          </a:p>
          <a:p>
            <a:r>
              <a:rPr lang="en-US" sz="1800" dirty="0"/>
              <a:t>One Billion Coalition for Resilience</a:t>
            </a:r>
          </a:p>
          <a:p>
            <a:r>
              <a:rPr lang="en-US" sz="1800" dirty="0"/>
              <a:t>Road to/from Sendai</a:t>
            </a:r>
          </a:p>
          <a:p>
            <a:r>
              <a:rPr lang="en-US" sz="1800" dirty="0"/>
              <a:t>AMCDRR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676402"/>
            <a:ext cx="6781800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Policies and practices for DRR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2244488"/>
            <a:ext cx="3733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11170" y="2226291"/>
            <a:ext cx="347563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4134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39" y="2667003"/>
            <a:ext cx="4191000" cy="2900391"/>
          </a:xfrm>
        </p:spPr>
        <p:txBody>
          <a:bodyPr/>
          <a:lstStyle/>
          <a:p>
            <a:r>
              <a:rPr lang="en-US" sz="1600" dirty="0"/>
              <a:t>Mainstream DRR within and across all sectors</a:t>
            </a:r>
          </a:p>
          <a:p>
            <a:r>
              <a:rPr lang="en-US" sz="1600" dirty="0"/>
              <a:t>Implement DRR strategies and policies </a:t>
            </a:r>
          </a:p>
          <a:p>
            <a:r>
              <a:rPr lang="en-US" sz="1600" dirty="0"/>
              <a:t>Assess DRM capacity</a:t>
            </a:r>
          </a:p>
          <a:p>
            <a:r>
              <a:rPr lang="en-US" sz="1600" dirty="0"/>
              <a:t>Ensure compliance with laws and regulations</a:t>
            </a:r>
          </a:p>
          <a:p>
            <a:r>
              <a:rPr lang="en-US" sz="1600" dirty="0"/>
              <a:t>Strengthen mechanism to monitor implementation of national/local plans</a:t>
            </a:r>
          </a:p>
          <a:p>
            <a:r>
              <a:rPr lang="en-US" sz="1600" dirty="0"/>
              <a:t>Clear roles and responsibilities </a:t>
            </a:r>
          </a:p>
          <a:p>
            <a:r>
              <a:rPr lang="en-US" sz="1600" dirty="0"/>
              <a:t>National and local DRR platforms</a:t>
            </a:r>
          </a:p>
          <a:p>
            <a:r>
              <a:rPr lang="en-US" sz="1600" dirty="0"/>
              <a:t>Empower local authorities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81001"/>
            <a:ext cx="6858000" cy="11430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SFDRR - PA 2.Strengthening disaster risk governance to manage disaster risk.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28314" y="2667000"/>
            <a:ext cx="3581399" cy="30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Global and Regional Strategies and mechanisms for KIM and sharing systems </a:t>
            </a:r>
          </a:p>
          <a:p>
            <a:r>
              <a:rPr lang="en-US" sz="1800" dirty="0"/>
              <a:t>DRR platforms at global/regional levels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r>
              <a:rPr lang="en-US" sz="1800" dirty="0"/>
              <a:t>Trans boundary cooperation</a:t>
            </a:r>
          </a:p>
          <a:p>
            <a:r>
              <a:rPr lang="en-US" sz="1800" dirty="0"/>
              <a:t>Monitoring and Assessment of disaster risks / promote exchange of information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76402"/>
            <a:ext cx="6705600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disaster risk governance at all levels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2244488"/>
            <a:ext cx="3733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11171" y="2226291"/>
            <a:ext cx="369854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571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IFRC Contribution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Priority Area 2</a:t>
            </a:r>
            <a:endParaRPr lang="en-US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86403" y="2743200"/>
            <a:ext cx="35165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GPDRR</a:t>
            </a:r>
          </a:p>
          <a:p>
            <a:r>
              <a:rPr lang="en-US" sz="1800" dirty="0"/>
              <a:t>IASC</a:t>
            </a:r>
          </a:p>
          <a:p>
            <a:r>
              <a:rPr lang="en-US" sz="1800" dirty="0"/>
              <a:t>AMCDRR &amp; Asia Pacific Road map for implementation of SFDRR</a:t>
            </a:r>
          </a:p>
          <a:p>
            <a:r>
              <a:rPr lang="en-US" sz="1800" dirty="0"/>
              <a:t>RCC</a:t>
            </a:r>
          </a:p>
          <a:p>
            <a:r>
              <a:rPr lang="en-US" sz="1800" dirty="0"/>
              <a:t>GADR3ES / APCSS/CFSS</a:t>
            </a:r>
          </a:p>
          <a:p>
            <a:r>
              <a:rPr lang="en-US" sz="1800" dirty="0"/>
              <a:t>ASEAN/SAARC</a:t>
            </a:r>
          </a:p>
          <a:p>
            <a:r>
              <a:rPr lang="en-US" sz="1800" dirty="0"/>
              <a:t>Regional Road Maps (SEA, EA)</a:t>
            </a: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2735453"/>
            <a:ext cx="4267200" cy="3436749"/>
          </a:xfrm>
        </p:spPr>
        <p:txBody>
          <a:bodyPr/>
          <a:lstStyle/>
          <a:p>
            <a:r>
              <a:rPr lang="en-US" sz="1600" dirty="0"/>
              <a:t>Mainstream DRR into RCRC policies and plans</a:t>
            </a:r>
          </a:p>
          <a:p>
            <a:r>
              <a:rPr lang="en-US" sz="1600" dirty="0"/>
              <a:t>NS DRR Frameworks / DRM Strategies</a:t>
            </a:r>
          </a:p>
          <a:p>
            <a:r>
              <a:rPr lang="en-US" sz="1600" dirty="0"/>
              <a:t>Integrated NS development strategies /plans</a:t>
            </a:r>
          </a:p>
          <a:p>
            <a:r>
              <a:rPr lang="en-US" sz="1600" dirty="0"/>
              <a:t>National DRR Platforms</a:t>
            </a:r>
          </a:p>
          <a:p>
            <a:r>
              <a:rPr lang="en-US" sz="1600" dirty="0"/>
              <a:t>Integrated multisectoral community based initiatives/programmes</a:t>
            </a:r>
          </a:p>
          <a:p>
            <a:r>
              <a:rPr lang="en-US" sz="1600" dirty="0"/>
              <a:t>Disaster Laws (DRR&amp;DR)</a:t>
            </a:r>
          </a:p>
          <a:p>
            <a:r>
              <a:rPr lang="en-US" sz="1600" dirty="0"/>
              <a:t>Gender sensitive DRR</a:t>
            </a:r>
          </a:p>
          <a:p>
            <a:r>
              <a:rPr lang="en-US" sz="1600" dirty="0"/>
              <a:t>Beneficiary communication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676402"/>
            <a:ext cx="6705600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disaster risk governance at all levels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1170" y="2226291"/>
            <a:ext cx="362803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2244488"/>
            <a:ext cx="3733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02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19225"/>
            <a:ext cx="4038600" cy="3124200"/>
          </a:xfrm>
        </p:spPr>
        <p:txBody>
          <a:bodyPr/>
          <a:lstStyle/>
          <a:p>
            <a:r>
              <a:rPr lang="en-US" sz="1500" dirty="0"/>
              <a:t>Governments to allocate resources at all levels for DRR</a:t>
            </a:r>
          </a:p>
          <a:p>
            <a:r>
              <a:rPr lang="en-US" sz="1500" dirty="0"/>
              <a:t>Increase PP investment in disaster resilient structures </a:t>
            </a:r>
          </a:p>
          <a:p>
            <a:r>
              <a:rPr lang="en-US" sz="1500" dirty="0"/>
              <a:t>Promote mainstreaming of DRR into policies land-use, rural development / Building Codes</a:t>
            </a:r>
          </a:p>
          <a:p>
            <a:r>
              <a:rPr lang="en-US" sz="1500" dirty="0"/>
              <a:t>Design/Implementation of inclusive policies integrated with  livelihood, health, housing, educations</a:t>
            </a:r>
          </a:p>
          <a:p>
            <a:r>
              <a:rPr lang="en-US" sz="1500" dirty="0"/>
              <a:t>Strengthen the protection of livelihoods and productive assets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SFDRR - PA 3.Investing in Disaster Risk Reduction for Resilience</a:t>
            </a:r>
            <a:r>
              <a:rPr lang="en-GB" dirty="0">
                <a:solidFill>
                  <a:schemeClr val="tx1"/>
                </a:solidFill>
              </a:rPr>
              <a:t>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56580" y="2673608"/>
            <a:ext cx="3758820" cy="321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" dirty="0"/>
          </a:p>
          <a:p>
            <a:r>
              <a:rPr lang="en-US" sz="1500" dirty="0"/>
              <a:t>Coherence across organizations related to sustainable development and DRR in policies, plans, programmes and processes</a:t>
            </a:r>
          </a:p>
          <a:p>
            <a:r>
              <a:rPr lang="en-US" sz="1500" dirty="0"/>
              <a:t>Enhance cooperation </a:t>
            </a:r>
            <a:r>
              <a:rPr lang="en-US" sz="1500" dirty="0" err="1"/>
              <a:t>btwn</a:t>
            </a:r>
            <a:r>
              <a:rPr lang="en-US" sz="1500" dirty="0"/>
              <a:t> Health and other stakeholders to improve DRM for Health and other sectors as well </a:t>
            </a:r>
          </a:p>
          <a:p>
            <a:r>
              <a:rPr lang="en-US" sz="1500" dirty="0"/>
              <a:t>Promote / Support Social Safety nets as DRR measures link to livelihoods at household and community levels</a:t>
            </a:r>
          </a:p>
          <a:p>
            <a:r>
              <a:rPr lang="en-US" sz="1500" dirty="0"/>
              <a:t>Strengthen international efforts for hunger and poverty eradication through DRR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1523999"/>
            <a:ext cx="6705600" cy="64628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Public &amp; Private investments in DRR to build resilience of individuals, communities, countries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2244488"/>
            <a:ext cx="3733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11171" y="2226291"/>
            <a:ext cx="370423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8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751" y="2906972"/>
            <a:ext cx="3810000" cy="2818265"/>
          </a:xfrm>
        </p:spPr>
        <p:txBody>
          <a:bodyPr/>
          <a:lstStyle/>
          <a:p>
            <a:r>
              <a:rPr lang="en-US" sz="1600" dirty="0"/>
              <a:t>Allocation of 10% of EA for DP/DRR</a:t>
            </a:r>
          </a:p>
          <a:p>
            <a:r>
              <a:rPr lang="en-US" sz="1600" dirty="0"/>
              <a:t>Promotion of DRR legislation at national and community level</a:t>
            </a:r>
          </a:p>
          <a:p>
            <a:r>
              <a:rPr lang="en-US" sz="1600" dirty="0"/>
              <a:t>Community Resilience Building initiatives /programming (integrated /multi-sectoral </a:t>
            </a:r>
            <a:r>
              <a:rPr lang="en-US" sz="1600" dirty="0" err="1"/>
              <a:t>i.e</a:t>
            </a:r>
            <a:r>
              <a:rPr lang="en-US" sz="1600" dirty="0"/>
              <a:t>: CBDRR, CBHFA, PASSA, PHAST)</a:t>
            </a:r>
          </a:p>
          <a:p>
            <a:r>
              <a:rPr lang="en-US" sz="1600" dirty="0"/>
              <a:t>Partnerships in resilience building</a:t>
            </a:r>
          </a:p>
          <a:p>
            <a:r>
              <a:rPr lang="en-US" sz="1600" dirty="0"/>
              <a:t>Various livelihoods initiatives (cash distribution, IG projects,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IFRC Contribution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Priority Area 3</a:t>
            </a:r>
            <a:endParaRPr lang="en-US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19216" y="2971803"/>
            <a:ext cx="3505200" cy="274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One Billion Coalition for Resilience</a:t>
            </a:r>
          </a:p>
          <a:p>
            <a:r>
              <a:rPr lang="en-US" sz="1800" dirty="0"/>
              <a:t>Call for Innovation / Beijing Declaration</a:t>
            </a:r>
          </a:p>
          <a:p>
            <a:r>
              <a:rPr lang="en-US" sz="1800" dirty="0"/>
              <a:t>Regional Voluntary Commitments </a:t>
            </a:r>
          </a:p>
          <a:p>
            <a:r>
              <a:rPr lang="en-US" sz="1800" dirty="0"/>
              <a:t>AP Resilience Road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733" y="1523999"/>
            <a:ext cx="6705600" cy="64628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Public &amp; Private investments in DRR to build resilience of individuals, communities, countries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2244488"/>
            <a:ext cx="3733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11171" y="2226291"/>
            <a:ext cx="370423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</a:t>
            </a:r>
            <a:r>
              <a:rPr lang="en-US" dirty="0"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30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3"/>
            <a:ext cx="4114800" cy="3276600"/>
          </a:xfrm>
        </p:spPr>
        <p:txBody>
          <a:bodyPr/>
          <a:lstStyle/>
          <a:p>
            <a:r>
              <a:rPr lang="en-US" sz="1600" dirty="0"/>
              <a:t>Contingency policies/plans/programs</a:t>
            </a:r>
          </a:p>
          <a:p>
            <a:r>
              <a:rPr lang="en-US" sz="1600" dirty="0"/>
              <a:t>People centered Multi-hazard, multi-sectoral EWS</a:t>
            </a:r>
          </a:p>
          <a:p>
            <a:r>
              <a:rPr lang="en-US" sz="1600" dirty="0"/>
              <a:t>Emergency stock-piling</a:t>
            </a:r>
          </a:p>
          <a:p>
            <a:r>
              <a:rPr lang="en-US" sz="1600" dirty="0"/>
              <a:t>Post-emergency planning</a:t>
            </a:r>
          </a:p>
          <a:p>
            <a:r>
              <a:rPr lang="en-US" sz="1600" dirty="0"/>
              <a:t>Capacity building in disaster preparedness and response</a:t>
            </a:r>
          </a:p>
          <a:p>
            <a:r>
              <a:rPr lang="en-US" sz="1600" dirty="0"/>
              <a:t>Simulation exercises</a:t>
            </a:r>
          </a:p>
          <a:p>
            <a:r>
              <a:rPr lang="en-US" sz="1600" dirty="0"/>
              <a:t>Mainstreaming DRR into recovery and longer-term development</a:t>
            </a:r>
          </a:p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SFDRR - PA 4.Enhancing disaster preparedness for effective response, and to “Build Back Better” in recovery, rehabilitation and reconstruction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438403"/>
            <a:ext cx="7315200" cy="495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National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Local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Level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676399"/>
            <a:ext cx="7468738" cy="64628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strengthening of disaster preparedness for response, integration of DRR in response preparedness and capacity building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91201" y="3005946"/>
            <a:ext cx="332436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Collaboration between all stakeholders</a:t>
            </a:r>
          </a:p>
          <a:p>
            <a:r>
              <a:rPr lang="en-US" sz="1600" dirty="0"/>
              <a:t>Evacuation</a:t>
            </a:r>
          </a:p>
          <a:p>
            <a:r>
              <a:rPr lang="en-US" sz="1600" dirty="0"/>
              <a:t>Dead Body Management</a:t>
            </a:r>
          </a:p>
          <a:p>
            <a:r>
              <a:rPr lang="en-US" sz="1600" dirty="0"/>
              <a:t>PSP Support </a:t>
            </a:r>
          </a:p>
          <a:p>
            <a:r>
              <a:rPr lang="en-US" sz="1600" dirty="0"/>
              <a:t>Disaster response Laws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IFRC Contribution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Priority Area 4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National and Local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levels</a:t>
            </a:r>
            <a:endParaRPr lang="en-US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262" y="1600199"/>
            <a:ext cx="7468738" cy="64628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strengthening of disaster preparedness for response, integration of DRR in response preparedness and capacity building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1" y="2273516"/>
            <a:ext cx="7620000" cy="3615520"/>
          </a:xfrm>
        </p:spPr>
        <p:txBody>
          <a:bodyPr/>
          <a:lstStyle/>
          <a:p>
            <a:r>
              <a:rPr lang="en-US" sz="1500" dirty="0"/>
              <a:t>National Disaster Preparedness and response mechanism (NDPRM) which include the below points: </a:t>
            </a:r>
          </a:p>
          <a:p>
            <a:r>
              <a:rPr lang="en-US" sz="1500" dirty="0"/>
              <a:t>National Society Contingency plans</a:t>
            </a:r>
          </a:p>
          <a:p>
            <a:r>
              <a:rPr lang="en-US" sz="1500" dirty="0"/>
              <a:t>HCT/Cluster Coordination, Pre-disaster meetings</a:t>
            </a:r>
          </a:p>
          <a:p>
            <a:r>
              <a:rPr lang="en-US" sz="1500" dirty="0"/>
              <a:t>People centered Multi-hazard, multi-sectoral EWS</a:t>
            </a:r>
          </a:p>
          <a:p>
            <a:r>
              <a:rPr lang="en-US" sz="1500" dirty="0"/>
              <a:t>Emergency stock-piling/buffer stocks</a:t>
            </a:r>
          </a:p>
          <a:p>
            <a:r>
              <a:rPr lang="en-US" sz="1500" dirty="0"/>
              <a:t>Post-emergency planning</a:t>
            </a:r>
          </a:p>
          <a:p>
            <a:r>
              <a:rPr lang="en-US" sz="1500" dirty="0"/>
              <a:t>Capacity building in disaster preparedness and response (National Disaster Response Teams –NDRT, BDRTs)</a:t>
            </a:r>
          </a:p>
          <a:p>
            <a:r>
              <a:rPr lang="en-US" sz="1500" dirty="0"/>
              <a:t>Simulation exercises/Mock drills</a:t>
            </a:r>
          </a:p>
          <a:p>
            <a:r>
              <a:rPr lang="en-US" sz="1500" dirty="0"/>
              <a:t>Mainstreaming DRR into recovery &amp; Build Back Better approach</a:t>
            </a:r>
          </a:p>
          <a:p>
            <a:r>
              <a:rPr lang="en-US" sz="1500" dirty="0"/>
              <a:t>Mainstreaming Gender and diversities into all programming tools and implementation</a:t>
            </a:r>
          </a:p>
          <a:p>
            <a:r>
              <a:rPr lang="en-US" sz="1500" dirty="0"/>
              <a:t>Promote IDRL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0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676399"/>
            <a:ext cx="7468738" cy="64628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strengthening of disaster preparedness for response, integration of DRR in response preparedness and capacity building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438403"/>
            <a:ext cx="7315200" cy="495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Global and Regional Levels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3048000"/>
            <a:ext cx="7010400" cy="2895600"/>
          </a:xfrm>
        </p:spPr>
        <p:txBody>
          <a:bodyPr/>
          <a:lstStyle/>
          <a:p>
            <a:r>
              <a:rPr lang="en-US" sz="1800" dirty="0"/>
              <a:t>Regional response mechanisms</a:t>
            </a:r>
          </a:p>
          <a:p>
            <a:r>
              <a:rPr lang="en-US" sz="1800" dirty="0"/>
              <a:t>Standards, Codes, Guidelines</a:t>
            </a:r>
          </a:p>
          <a:p>
            <a:r>
              <a:rPr lang="en-US" sz="1800" dirty="0"/>
              <a:t>Regional multi-hazard EWM</a:t>
            </a:r>
          </a:p>
          <a:p>
            <a:r>
              <a:rPr lang="en-US" sz="1800" dirty="0"/>
              <a:t>Awareness raising on hydrological issues and impact on society</a:t>
            </a:r>
          </a:p>
          <a:p>
            <a:r>
              <a:rPr lang="en-US" sz="1800" dirty="0"/>
              <a:t>Regional cooperation in Disaster Preparedness including simulation exercises</a:t>
            </a:r>
          </a:p>
          <a:p>
            <a:r>
              <a:rPr lang="en-US" sz="1800" dirty="0"/>
              <a:t>Sharing response and resources during and after disasters</a:t>
            </a:r>
          </a:p>
          <a:p>
            <a:endParaRPr lang="en-US" sz="1800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SFDRR – PA. 4.Enhancing disaster preparedness for effective response, and to “Build Back Better” in recovery, rehabilitation and reconstruction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1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676399"/>
            <a:ext cx="7468738" cy="64628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Addressing strengthening of disaster preparedness for response, integration of DRR in response preparedness and capacity building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53403" y="2508769"/>
            <a:ext cx="7315200" cy="2590800"/>
          </a:xfrm>
        </p:spPr>
        <p:txBody>
          <a:bodyPr/>
          <a:lstStyle/>
          <a:p>
            <a:r>
              <a:rPr lang="en-US" sz="1800" dirty="0"/>
              <a:t>Principles and Rules for Humanitarian Assistance</a:t>
            </a:r>
          </a:p>
          <a:p>
            <a:r>
              <a:rPr lang="en-US" sz="1800" dirty="0"/>
              <a:t>Asia Pacific Standard Operating Procedures</a:t>
            </a:r>
          </a:p>
          <a:p>
            <a:r>
              <a:rPr lang="en-US" sz="1800" dirty="0"/>
              <a:t>Global and regional response tools   (FACT, ERU, RDRT, DREF)</a:t>
            </a:r>
          </a:p>
          <a:p>
            <a:r>
              <a:rPr lang="en-US" sz="1800" dirty="0"/>
              <a:t>Support National Disaster Preparedness and Response Mechanisms (NDPRM)</a:t>
            </a:r>
          </a:p>
          <a:p>
            <a:r>
              <a:rPr lang="en-US" sz="1800" dirty="0"/>
              <a:t>Regional Logistics Centers </a:t>
            </a:r>
          </a:p>
          <a:p>
            <a:r>
              <a:rPr lang="en-US" sz="1800" dirty="0"/>
              <a:t>DRR mainstreaming in Emergency and Recovery Appeals</a:t>
            </a:r>
          </a:p>
          <a:p>
            <a:r>
              <a:rPr lang="en-US" sz="1800" dirty="0"/>
              <a:t>Participation in  </a:t>
            </a:r>
            <a:r>
              <a:rPr lang="en-US" sz="1800" dirty="0" err="1"/>
              <a:t>DiREX</a:t>
            </a:r>
            <a:r>
              <a:rPr lang="en-US" sz="1800" dirty="0"/>
              <a:t>, ARDEX,</a:t>
            </a:r>
          </a:p>
          <a:p>
            <a:r>
              <a:rPr lang="en-US" sz="1800" dirty="0"/>
              <a:t>IASC</a:t>
            </a:r>
          </a:p>
          <a:p>
            <a:r>
              <a:rPr lang="en-US" sz="1800" dirty="0"/>
              <a:t>Disaster Law (i.e. ASEAN/SAARC) including studies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IFRC Contribution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Priority Area 4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Global and Regional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</a:rPr>
              <a:t> Levels</a:t>
            </a:r>
            <a:endParaRPr lang="en-US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9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By States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76401" y="1447803"/>
            <a:ext cx="7467600" cy="4506727"/>
          </a:xfrm>
        </p:spPr>
        <p:txBody>
          <a:bodyPr/>
          <a:lstStyle/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Appoint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national focal points</a:t>
            </a:r>
          </a:p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Nominate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experts to open-ended inter-governmental working group for development of indicators &amp; terminology </a:t>
            </a:r>
          </a:p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Update: </a:t>
            </a:r>
            <a:r>
              <a:rPr lang="en-US" altLang="en-US" sz="2000" dirty="0"/>
              <a:t>risk information for biological, man-made hazards, 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000" dirty="0"/>
              <a:t>      national &amp; local  &amp; regional DRR strategies &amp; plans, </a:t>
            </a:r>
          </a:p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Report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status of implementation of plans</a:t>
            </a:r>
          </a:p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Identify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baselines &amp; set targets for risks and DRR action</a:t>
            </a:r>
          </a:p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Review</a:t>
            </a:r>
            <a:r>
              <a:rPr lang="en-US" altLang="en-US" sz="2000" dirty="0"/>
              <a:t> and update relevant national legislation </a:t>
            </a:r>
          </a:p>
          <a:p>
            <a:pPr marL="400525" indent="-400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b="1" dirty="0">
                <a:latin typeface="Arial Black" panose="020B0A04020102020204" pitchFamily="34" charset="0"/>
              </a:rPr>
              <a:t>Promote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local platforms on DRR and coherence across agreements</a:t>
            </a:r>
          </a:p>
        </p:txBody>
      </p:sp>
      <p:pic>
        <p:nvPicPr>
          <p:cNvPr id="5122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97" y="156210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97" y="200025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97" y="289560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381000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4334159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59" y="478155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521970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By Stakeholders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86209" y="1802786"/>
            <a:ext cx="7391400" cy="4144097"/>
          </a:xfrm>
        </p:spPr>
        <p:txBody>
          <a:bodyPr/>
          <a:lstStyle/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Support</a:t>
            </a:r>
            <a:r>
              <a:rPr lang="en-US" altLang="en-US" dirty="0" smtClean="0"/>
              <a:t> development of guide to implementation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Implement</a:t>
            </a:r>
            <a:r>
              <a:rPr lang="en-US" altLang="en-US" dirty="0" smtClean="0"/>
              <a:t> over 200 commitments made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Integrate</a:t>
            </a:r>
            <a:r>
              <a:rPr lang="en-US" altLang="en-US" dirty="0" smtClean="0"/>
              <a:t> SFDRR in their work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Support</a:t>
            </a:r>
            <a:r>
              <a:rPr lang="en-US" altLang="en-US" dirty="0" smtClean="0"/>
              <a:t> States in implementation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Support</a:t>
            </a:r>
            <a:r>
              <a:rPr lang="en-US" altLang="en-US" dirty="0" smtClean="0">
                <a:latin typeface="Arial Black" panose="020B0A04020102020204" pitchFamily="34" charset="0"/>
              </a:rPr>
              <a:t> </a:t>
            </a:r>
            <a:r>
              <a:rPr lang="en-US" altLang="en-US" dirty="0" smtClean="0"/>
              <a:t>inter-governmental process to update DRR terminology &amp; plan to support implementation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Promote</a:t>
            </a:r>
            <a:r>
              <a:rPr lang="en-US" altLang="en-US" dirty="0" smtClean="0"/>
              <a:t> coherence across conferences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Prepare</a:t>
            </a:r>
            <a:r>
              <a:rPr lang="en-US" altLang="en-US" dirty="0" smtClean="0"/>
              <a:t> for the 2017 Global Platform &amp; regional platforms </a:t>
            </a:r>
          </a:p>
        </p:txBody>
      </p:sp>
      <p:pic>
        <p:nvPicPr>
          <p:cNvPr id="4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1756727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9359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1747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69894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8044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8147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19628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By UNISDR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804067" y="1699514"/>
            <a:ext cx="7129407" cy="4506727"/>
          </a:xfrm>
        </p:spPr>
        <p:txBody>
          <a:bodyPr/>
          <a:lstStyle/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Implement</a:t>
            </a:r>
            <a:r>
              <a:rPr lang="en-US" altLang="en-US" dirty="0" smtClean="0"/>
              <a:t> activities as mandated in Sendai Framework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Participate</a:t>
            </a:r>
            <a:r>
              <a:rPr lang="en-US" altLang="en-US" dirty="0" smtClean="0"/>
              <a:t> in work of Inter-Agency and Expert Group on Sustainable Development Indicators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Lead</a:t>
            </a:r>
            <a:r>
              <a:rPr lang="en-US" altLang="en-US" dirty="0" smtClean="0"/>
              <a:t> revision of the United Nations Plan of Action on Disaster Risk Reduction for Resilience 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Update</a:t>
            </a:r>
            <a:r>
              <a:rPr lang="en-US" altLang="en-US" dirty="0" smtClean="0"/>
              <a:t> the HFA monitor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Maintain</a:t>
            </a:r>
            <a:r>
              <a:rPr lang="en-US" altLang="en-US" dirty="0" smtClean="0"/>
              <a:t> inventory of commitments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Prepare</a:t>
            </a:r>
            <a:r>
              <a:rPr lang="en-US" altLang="en-US" dirty="0" smtClean="0"/>
              <a:t> next cycle of regional and Global Platforms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b="1" dirty="0" smtClean="0">
                <a:latin typeface="Arial Black" panose="020B0A04020102020204" pitchFamily="34" charset="0"/>
              </a:rPr>
              <a:t>Define</a:t>
            </a:r>
            <a:r>
              <a:rPr lang="en-US" altLang="en-US" dirty="0" smtClean="0"/>
              <a:t> five-year strategy and two-year work plan</a:t>
            </a:r>
          </a:p>
        </p:txBody>
      </p:sp>
      <p:pic>
        <p:nvPicPr>
          <p:cNvPr id="4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1756727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2393767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304800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373380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426720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470535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indira.kulenovic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3" y="53625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indira.kulenovi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01" y="13627"/>
            <a:ext cx="3507637" cy="18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indira.kulenovic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72" y="1889618"/>
            <a:ext cx="3321429" cy="218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indira.kulenovic\Desktop\586_image1_cc-homepic.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34" y="13627"/>
            <a:ext cx="3117365" cy="21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indira.kulenovic\Desktop\20150316-japan-wcdrr-story-Mai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35" y="3551265"/>
            <a:ext cx="3128738" cy="16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60" y="2133601"/>
            <a:ext cx="3128738" cy="192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18" y="5257800"/>
            <a:ext cx="9191767" cy="1600203"/>
          </a:xfrm>
          <a:solidFill>
            <a:srgbClr val="D72F1D"/>
          </a:solidFill>
        </p:spPr>
        <p:txBody>
          <a:bodyPr/>
          <a:lstStyle/>
          <a:p>
            <a:pPr algn="ctr">
              <a:spcBef>
                <a:spcPts val="526"/>
              </a:spcBef>
              <a:defRPr/>
            </a:pPr>
            <a:r>
              <a:rPr lang="en-US" sz="300" dirty="0">
                <a:solidFill>
                  <a:schemeClr val="accent3"/>
                </a:solidFill>
              </a:rPr>
              <a:t/>
            </a:r>
            <a:br>
              <a:rPr lang="en-US" sz="300" dirty="0">
                <a:solidFill>
                  <a:schemeClr val="accent3"/>
                </a:solidFill>
              </a:rPr>
            </a:br>
            <a:r>
              <a:rPr lang="en-US" sz="3200" i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Implementation of the sfdrr in asia – From Sendai to Delhi</a:t>
            </a:r>
            <a:br>
              <a:rPr lang="en-US" sz="3200" i="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i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Regional platform led by UN ISDR</a:t>
            </a:r>
            <a:endParaRPr lang="en-US" sz="3200" i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D:\Users\indira.kulenovic\Desktop\coali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7" y="3377763"/>
            <a:ext cx="2716119" cy="18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indira.kulenovic\Desktop\Ban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7" y="0"/>
            <a:ext cx="2727954" cy="33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indira.kulenovic\Desktop\11142772_1587426101540074_2005422116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73" y="3517836"/>
            <a:ext cx="33332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p Arrow 18"/>
          <p:cNvSpPr/>
          <p:nvPr/>
        </p:nvSpPr>
        <p:spPr>
          <a:xfrm>
            <a:off x="1517666" y="3625541"/>
            <a:ext cx="221270" cy="2285040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Up Arrow 90"/>
          <p:cNvSpPr/>
          <p:nvPr/>
        </p:nvSpPr>
        <p:spPr>
          <a:xfrm>
            <a:off x="4368378" y="3232462"/>
            <a:ext cx="264709" cy="2678119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7253029" y="2645003"/>
            <a:ext cx="274211" cy="3265577"/>
          </a:xfrm>
          <a:prstGeom prst="upArrow">
            <a:avLst>
              <a:gd name="adj1" fmla="val 50000"/>
              <a:gd name="adj2" fmla="val 463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152" y="429075"/>
            <a:ext cx="2076948" cy="7272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0133" tIns="40067" rIns="80133" bIns="4006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018" eaLnBrk="1" hangingPunct="1">
              <a:spcBef>
                <a:spcPts val="526"/>
              </a:spcBef>
              <a:spcAft>
                <a:spcPts val="526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National &amp; Local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4636" y="443569"/>
            <a:ext cx="2134985" cy="4187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133" tIns="40067" rIns="80133" bIns="40067">
            <a:spAutoFit/>
          </a:bodyPr>
          <a:lstStyle/>
          <a:p>
            <a:pPr algn="ctr" defTabSz="914018">
              <a:spcBef>
                <a:spcPts val="526"/>
              </a:spcBef>
              <a:spcAft>
                <a:spcPts val="526"/>
              </a:spcAft>
              <a:defRPr/>
            </a:pPr>
            <a:r>
              <a:rPr lang="en-US" sz="2100" dirty="0">
                <a:solidFill>
                  <a:srgbClr val="FFFFFF"/>
                </a:solidFill>
              </a:rPr>
              <a:t>Regional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231" y="1403854"/>
            <a:ext cx="2076948" cy="911913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altLang="en-US" dirty="0">
                <a:solidFill>
                  <a:srgbClr val="000000"/>
                </a:solidFill>
              </a:rPr>
              <a:t>National &amp; local DRR strategies &amp; plans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30" y="3950945"/>
            <a:ext cx="7881542" cy="357915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/>
          <a:p>
            <a:pPr algn="ctr" defTabSz="914018">
              <a:defRPr/>
            </a:pPr>
            <a:r>
              <a:rPr lang="en-US" b="1" dirty="0">
                <a:solidFill>
                  <a:srgbClr val="000000"/>
                </a:solidFill>
              </a:rPr>
              <a:t>Ten Stakeholder Groups Voluntary Commitments; UN Plan of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3116" y="414678"/>
            <a:ext cx="2356589" cy="727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3" tIns="40067" rIns="80133" bIns="40067">
            <a:spAutoFit/>
          </a:bodyPr>
          <a:lstStyle/>
          <a:p>
            <a:pPr algn="ctr" defTabSz="914018">
              <a:spcBef>
                <a:spcPts val="526"/>
              </a:spcBef>
              <a:spcAft>
                <a:spcPts val="526"/>
              </a:spcAft>
              <a:defRPr/>
            </a:pPr>
            <a:r>
              <a:rPr lang="en-US" sz="2100" dirty="0">
                <a:solidFill>
                  <a:srgbClr val="FFFFFF"/>
                </a:solidFill>
              </a:rPr>
              <a:t>Sub-regional/IGOs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909" y="1403853"/>
            <a:ext cx="2321295" cy="1742910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dirty="0">
                <a:solidFill>
                  <a:srgbClr val="000000"/>
                </a:solidFill>
              </a:rPr>
              <a:t>ADDMER Work Programme</a:t>
            </a:r>
          </a:p>
          <a:p>
            <a:pPr defTabSz="914018"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14018">
              <a:defRPr/>
            </a:pPr>
            <a:r>
              <a:rPr lang="en-US" dirty="0">
                <a:solidFill>
                  <a:srgbClr val="000000"/>
                </a:solidFill>
              </a:rPr>
              <a:t>SAARC roadmaps</a:t>
            </a:r>
          </a:p>
          <a:p>
            <a:pPr defTabSz="914018"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14018">
              <a:defRPr/>
            </a:pPr>
            <a:r>
              <a:rPr lang="en-US" dirty="0">
                <a:solidFill>
                  <a:srgbClr val="000000"/>
                </a:solidFill>
              </a:rPr>
              <a:t>Other frameworks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917" y="1403854"/>
            <a:ext cx="2216768" cy="1188912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dirty="0">
                <a:solidFill>
                  <a:srgbClr val="000000"/>
                </a:solidFill>
              </a:rPr>
              <a:t>Regional Implementation Plan of SFDRR</a:t>
            </a:r>
          </a:p>
          <a:p>
            <a:pPr defTabSz="914018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0765" y="4565761"/>
            <a:ext cx="2382381" cy="11889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b="1" dirty="0">
                <a:solidFill>
                  <a:srgbClr val="FFFFFF"/>
                </a:solidFill>
              </a:rPr>
              <a:t>Sub-regional Platforms/IGO Governance meetings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8854" y="4522567"/>
            <a:ext cx="2243918" cy="1235079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sz="2100" b="1" dirty="0">
                <a:solidFill>
                  <a:srgbClr val="FFFFFF"/>
                </a:solidFill>
              </a:rPr>
              <a:t>AMCDRR </a:t>
            </a:r>
          </a:p>
          <a:p>
            <a:pPr defTabSz="914018">
              <a:defRPr/>
            </a:pPr>
            <a:r>
              <a:rPr lang="en-US" i="1" dirty="0">
                <a:solidFill>
                  <a:srgbClr val="FFFFFF"/>
                </a:solidFill>
              </a:rPr>
              <a:t>2016 in India</a:t>
            </a:r>
          </a:p>
          <a:p>
            <a:pPr defTabSz="914018">
              <a:defRPr/>
            </a:pPr>
            <a:r>
              <a:rPr lang="en-US" i="1" dirty="0">
                <a:solidFill>
                  <a:srgbClr val="FFFFFF"/>
                </a:solidFill>
              </a:rPr>
              <a:t>2018 in …</a:t>
            </a:r>
          </a:p>
          <a:p>
            <a:pPr defTabSz="914018">
              <a:defRPr/>
            </a:pPr>
            <a:r>
              <a:rPr lang="en-US" i="1" dirty="0">
                <a:solidFill>
                  <a:srgbClr val="FFFFFF"/>
                </a:solidFill>
              </a:rPr>
              <a:t>2020 in 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231" y="2449183"/>
            <a:ext cx="2076948" cy="3579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018"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Baseline, Targets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231" y="2971849"/>
            <a:ext cx="2076948" cy="6349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dirty="0">
                <a:solidFill>
                  <a:srgbClr val="000000"/>
                </a:solidFill>
              </a:rPr>
              <a:t>Update risk information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529" y="5053869"/>
            <a:ext cx="2076948" cy="634914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33" tIns="40067" rIns="80133" bIns="40067">
            <a:spAutoFit/>
          </a:bodyPr>
          <a:lstStyle/>
          <a:p>
            <a:pPr defTabSz="914018">
              <a:defRPr/>
            </a:pPr>
            <a:r>
              <a:rPr lang="en-US" b="1" dirty="0">
                <a:solidFill>
                  <a:srgbClr val="FFFFFF"/>
                </a:solidFill>
              </a:rPr>
              <a:t>National &amp; Local Platforms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081" y="5903381"/>
            <a:ext cx="7972492" cy="7530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33" tIns="40067" rIns="80133" bIns="40067">
            <a:spAutoFit/>
          </a:bodyPr>
          <a:lstStyle/>
          <a:p>
            <a:pPr algn="ctr" defTabSz="914018">
              <a:defRPr/>
            </a:pPr>
            <a:r>
              <a:rPr lang="en-US" sz="2100" b="1" dirty="0">
                <a:solidFill>
                  <a:srgbClr val="000000"/>
                </a:solidFill>
              </a:rPr>
              <a:t>Progress reviewed nationally and at sub-regional and </a:t>
            </a:r>
          </a:p>
          <a:p>
            <a:pPr algn="ctr" defTabSz="914018">
              <a:defRPr/>
            </a:pPr>
            <a:r>
              <a:rPr lang="en-US" sz="2100" b="1" dirty="0">
                <a:solidFill>
                  <a:srgbClr val="000000"/>
                </a:solidFill>
              </a:rPr>
              <a:t>regional platforms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67874" y="2384389"/>
            <a:ext cx="540278" cy="4048855"/>
          </a:xfrm>
          <a:prstGeom prst="curv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200000">
            <a:off x="6533601" y="3784129"/>
            <a:ext cx="4436174" cy="600007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Left-Right Arrow 78"/>
          <p:cNvSpPr/>
          <p:nvPr/>
        </p:nvSpPr>
        <p:spPr>
          <a:xfrm>
            <a:off x="2698676" y="564421"/>
            <a:ext cx="610867" cy="19438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Left-Right Arrow 93"/>
          <p:cNvSpPr/>
          <p:nvPr/>
        </p:nvSpPr>
        <p:spPr>
          <a:xfrm>
            <a:off x="5679705" y="577381"/>
            <a:ext cx="555211" cy="17422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2786911" y="5323121"/>
            <a:ext cx="553853" cy="195819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5742150" y="5061070"/>
            <a:ext cx="548423" cy="197259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714966" y="1817090"/>
            <a:ext cx="616297" cy="1310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5679705" y="2057545"/>
            <a:ext cx="555211" cy="1958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4018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Ten stakeholders groups in Asia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1879680"/>
              </p:ext>
            </p:extLst>
          </p:nvPr>
        </p:nvGraphicFramePr>
        <p:xfrm>
          <a:off x="533400" y="1295400"/>
          <a:ext cx="365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53418811"/>
              </p:ext>
            </p:extLst>
          </p:nvPr>
        </p:nvGraphicFramePr>
        <p:xfrm>
          <a:off x="4632278" y="1295400"/>
          <a:ext cx="365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2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53319" y="2514600"/>
            <a:ext cx="7467600" cy="2362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substantial reduction of disaster risk and losses in lives, livelihoods and health and in the economic, physical, social, cultural and environmental assets of persons, businesses, communities and countries”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295400"/>
            <a:ext cx="73914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0" indent="-390525" defTabSz="1042988" eaLnBrk="0" hangingPunct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2700" b="1" kern="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altLang="en-US" sz="2700" b="1" kern="0" dirty="0" smtClean="0">
                <a:solidFill>
                  <a:srgbClr val="000000"/>
                </a:solidFill>
                <a:latin typeface="Arial"/>
                <a:cs typeface="Arial"/>
              </a:rPr>
              <a:t>objectives of regional platform is to:</a:t>
            </a:r>
            <a:endParaRPr lang="en-GB" altLang="en-US" sz="27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90575" lvl="2" indent="-390525" defTabSz="1042988" eaLnBrk="0" hangingPunct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2400" kern="0" dirty="0">
                <a:solidFill>
                  <a:srgbClr val="1D3074"/>
                </a:solidFill>
                <a:latin typeface="Arial"/>
                <a:cs typeface="Arial"/>
              </a:rPr>
              <a:t>Provide policy framework for SFDRR implementation in Asia and the </a:t>
            </a:r>
            <a:r>
              <a:rPr lang="en-GB" altLang="en-US" sz="2400" kern="0" dirty="0" smtClean="0">
                <a:solidFill>
                  <a:srgbClr val="1D3074"/>
                </a:solidFill>
                <a:latin typeface="Arial"/>
                <a:cs typeface="Arial"/>
              </a:rPr>
              <a:t>Regional Road Map for Implementation </a:t>
            </a:r>
            <a:endParaRPr lang="en-GB" altLang="en-US" sz="2400" kern="0" dirty="0">
              <a:solidFill>
                <a:srgbClr val="1D3074"/>
              </a:solidFill>
              <a:latin typeface="Arial"/>
              <a:cs typeface="Arial"/>
            </a:endParaRPr>
          </a:p>
          <a:p>
            <a:pPr marL="790575" lvl="2" indent="-390525" defTabSz="1042988" eaLnBrk="0" hangingPunct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2400" kern="0" dirty="0">
                <a:solidFill>
                  <a:srgbClr val="1D3074"/>
                </a:solidFill>
                <a:latin typeface="Arial"/>
                <a:cs typeface="Arial"/>
              </a:rPr>
              <a:t>Provide </a:t>
            </a:r>
            <a:r>
              <a:rPr lang="en-GB" altLang="en-US" sz="2400" kern="0" dirty="0" smtClean="0">
                <a:solidFill>
                  <a:srgbClr val="1D3074"/>
                </a:solidFill>
                <a:latin typeface="Arial"/>
                <a:cs typeface="Arial"/>
              </a:rPr>
              <a:t>policy guidelines </a:t>
            </a:r>
            <a:r>
              <a:rPr lang="en-GB" altLang="en-US" sz="2400" kern="0" dirty="0">
                <a:solidFill>
                  <a:srgbClr val="1D3074"/>
                </a:solidFill>
                <a:latin typeface="Arial"/>
                <a:cs typeface="Arial"/>
              </a:rPr>
              <a:t>for governments and stakeholders</a:t>
            </a:r>
          </a:p>
          <a:p>
            <a:pPr marL="790575" lvl="2" indent="-390525" defTabSz="1042988" eaLnBrk="0" hangingPunct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2400" kern="0" dirty="0">
                <a:solidFill>
                  <a:srgbClr val="1D3074"/>
                </a:solidFill>
                <a:latin typeface="Arial"/>
                <a:cs typeface="Arial"/>
              </a:rPr>
              <a:t>Serve as reference for monitoring the SFDRR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3146645" y="1470086"/>
            <a:ext cx="2964741" cy="2089220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3695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7151" y="4077655"/>
            <a:ext cx="3105919" cy="2008589"/>
          </a:xfrm>
          <a:prstGeom prst="homePlate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3695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160255" y="1470086"/>
            <a:ext cx="2983746" cy="208922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3695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7150" y="1470086"/>
            <a:ext cx="3092344" cy="208922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3695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2"/>
          <p:cNvSpPr>
            <a:spLocks noGrp="1"/>
          </p:cNvSpPr>
          <p:nvPr>
            <p:ph type="title"/>
          </p:nvPr>
        </p:nvSpPr>
        <p:spPr>
          <a:xfrm>
            <a:off x="357018" y="228937"/>
            <a:ext cx="8524988" cy="77751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Building on HFA </a:t>
            </a:r>
            <a:r>
              <a:rPr lang="en-US" altLang="en-US" sz="3500" dirty="0"/>
              <a:t>regional strategies through AMCDRR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4142445"/>
            <a:ext cx="2800486" cy="1558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0105" tIns="40053" rIns="80105" bIns="40053">
            <a:spAutoFit/>
          </a:bodyPr>
          <a:lstStyle/>
          <a:p>
            <a:pPr defTabSz="913695">
              <a:defRPr/>
            </a:pPr>
            <a:r>
              <a:rPr lang="en-US" b="1" dirty="0" err="1">
                <a:solidFill>
                  <a:srgbClr val="000000"/>
                </a:solidFill>
              </a:rPr>
              <a:t>Incheon</a:t>
            </a:r>
            <a:r>
              <a:rPr lang="en-US" b="1" dirty="0">
                <a:solidFill>
                  <a:srgbClr val="000000"/>
                </a:solidFill>
              </a:rPr>
              <a:t> 2010</a:t>
            </a:r>
          </a:p>
          <a:p>
            <a:pPr defTabSz="913695"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13695">
              <a:defRPr/>
            </a:pPr>
            <a:r>
              <a:rPr lang="en-US" sz="1200" i="1" dirty="0">
                <a:solidFill>
                  <a:srgbClr val="000000"/>
                </a:solidFill>
              </a:rPr>
              <a:t>Regional Roadmap on DRR through CCA (REMAP): to make DRR and CCA priorities in national policies and build synergies between them at the national, regional, and global levels</a:t>
            </a:r>
          </a:p>
        </p:txBody>
      </p:sp>
      <p:sp>
        <p:nvSpPr>
          <p:cNvPr id="20" name="Pentagon 19"/>
          <p:cNvSpPr/>
          <p:nvPr/>
        </p:nvSpPr>
        <p:spPr>
          <a:xfrm>
            <a:off x="3133070" y="4063257"/>
            <a:ext cx="2993249" cy="2008589"/>
          </a:xfrm>
          <a:prstGeom prst="homePlate">
            <a:avLst/>
          </a:prstGeom>
          <a:solidFill>
            <a:schemeClr val="accent3">
              <a:lumMod val="95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3695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6647" y="4090613"/>
            <a:ext cx="2565641" cy="1898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0105" tIns="40053" rIns="80105" bIns="40053">
            <a:spAutoFit/>
          </a:bodyPr>
          <a:lstStyle/>
          <a:p>
            <a:pPr defTabSz="913695">
              <a:defRPr/>
            </a:pPr>
            <a:r>
              <a:rPr lang="en-US" b="1" dirty="0">
                <a:solidFill>
                  <a:srgbClr val="000000"/>
                </a:solidFill>
              </a:rPr>
              <a:t>Yogyakarta, 2012</a:t>
            </a:r>
          </a:p>
          <a:p>
            <a:pPr defTabSz="913695">
              <a:defRPr/>
            </a:pPr>
            <a:endParaRPr lang="en-US" sz="1200" i="1" dirty="0">
              <a:solidFill>
                <a:srgbClr val="000000"/>
              </a:solidFill>
            </a:endParaRPr>
          </a:p>
          <a:p>
            <a:pPr defTabSz="913695">
              <a:defRPr/>
            </a:pPr>
            <a:r>
              <a:rPr lang="en-US" sz="1200" i="1" dirty="0">
                <a:solidFill>
                  <a:srgbClr val="000000"/>
                </a:solidFill>
              </a:rPr>
              <a:t>Called for capacity building for local risk assessment, mainstreaming local DRR into national development, financing DRR. Inputs for the post-2015 framework for DRR. Ten Stakeholder Groups statements of commitments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6180620" y="4048858"/>
            <a:ext cx="2922659" cy="200858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3695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0258" y="3999901"/>
            <a:ext cx="2565641" cy="2079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0105" tIns="40053" rIns="80105" bIns="40053">
            <a:spAutoFit/>
          </a:bodyPr>
          <a:lstStyle/>
          <a:p>
            <a:pPr defTabSz="913695">
              <a:defRPr/>
            </a:pPr>
            <a:r>
              <a:rPr lang="en-US" b="1" dirty="0">
                <a:solidFill>
                  <a:srgbClr val="000000"/>
                </a:solidFill>
              </a:rPr>
              <a:t>Bangkok, 2014</a:t>
            </a:r>
          </a:p>
          <a:p>
            <a:pPr defTabSz="913695"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defTabSz="913695">
              <a:defRPr/>
            </a:pPr>
            <a:r>
              <a:rPr lang="en-US" sz="1200" i="1" dirty="0">
                <a:solidFill>
                  <a:srgbClr val="000000"/>
                </a:solidFill>
              </a:rPr>
              <a:t>Called to strengthen local resilience, investments in disaster and climate risk management and PPP. Adopted Asia-Pacific Inputs for the post-2015 framework for DRR. Agreed to prepare Regional Implementation Plan. </a:t>
            </a:r>
          </a:p>
          <a:p>
            <a:pPr defTabSz="913695">
              <a:defRPr/>
            </a:pPr>
            <a:r>
              <a:rPr lang="en-US" sz="1200" i="1" dirty="0">
                <a:solidFill>
                  <a:srgbClr val="000000"/>
                </a:solidFill>
              </a:rPr>
              <a:t>Stakeholders commitments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3142572" y="1494563"/>
            <a:ext cx="2524917" cy="20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95" eaLnBrk="1" hangingPunct="1"/>
            <a:r>
              <a:rPr lang="en-US" altLang="en-US" b="1" smtClean="0">
                <a:solidFill>
                  <a:srgbClr val="000000"/>
                </a:solidFill>
              </a:rPr>
              <a:t>Delhi 2007</a:t>
            </a:r>
          </a:p>
          <a:p>
            <a:pPr defTabSz="913695" eaLnBrk="1" hangingPunct="1"/>
            <a:endParaRPr lang="en-US" altLang="en-US" b="1" smtClean="0">
              <a:solidFill>
                <a:srgbClr val="000000"/>
              </a:solidFill>
            </a:endParaRPr>
          </a:p>
          <a:p>
            <a:pPr defTabSz="913695" eaLnBrk="1" hangingPunct="1"/>
            <a:r>
              <a:rPr lang="en-US" altLang="en-US" sz="1200" i="1">
                <a:solidFill>
                  <a:srgbClr val="000000"/>
                </a:solidFill>
              </a:rPr>
              <a:t>Agreed on biennial Ministerial Conference as a multi-stakeholder Regional Platform for DRR. Called for the enhancement of partnership in DRR. Affirmed UNISDR role to provide secretarial support to  Regional Platform</a:t>
            </a:r>
            <a:endParaRPr lang="en-US" altLang="en-US" i="1" smtClean="0">
              <a:solidFill>
                <a:srgbClr val="000000"/>
              </a:solidFill>
            </a:endParaRP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0" y="1508964"/>
            <a:ext cx="2539850" cy="18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95" eaLnBrk="1" hangingPunct="1"/>
            <a:r>
              <a:rPr lang="en-US" altLang="en-US" b="1" dirty="0" smtClean="0">
                <a:solidFill>
                  <a:srgbClr val="000000"/>
                </a:solidFill>
              </a:rPr>
              <a:t>Beijing 2005</a:t>
            </a:r>
          </a:p>
          <a:p>
            <a:pPr defTabSz="913695"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defTabSz="913695" eaLnBrk="1" hangingPunct="1"/>
            <a:r>
              <a:rPr lang="en-US" altLang="en-US" sz="1200" i="1" dirty="0">
                <a:solidFill>
                  <a:srgbClr val="000000"/>
                </a:solidFill>
              </a:rPr>
              <a:t>Highlighted the relevance of DRR for poverty reduction and sustainable development in Asia. Called for National Plans for Action and strengthening of existing regional collaboration mechanisms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6234916" y="1506085"/>
            <a:ext cx="2401386" cy="20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95" eaLnBrk="1" hangingPunct="1"/>
            <a:r>
              <a:rPr lang="en-US" altLang="en-US" b="1" smtClean="0">
                <a:solidFill>
                  <a:srgbClr val="000000"/>
                </a:solidFill>
              </a:rPr>
              <a:t>Kuala Lumpur </a:t>
            </a:r>
          </a:p>
          <a:p>
            <a:pPr defTabSz="913695" eaLnBrk="1" hangingPunct="1"/>
            <a:r>
              <a:rPr lang="en-US" altLang="en-US" b="1" smtClean="0">
                <a:solidFill>
                  <a:srgbClr val="000000"/>
                </a:solidFill>
              </a:rPr>
              <a:t>2008</a:t>
            </a:r>
          </a:p>
          <a:p>
            <a:pPr defTabSz="913695" eaLnBrk="1" hangingPunct="1"/>
            <a:endParaRPr lang="en-US" altLang="en-US" sz="1400">
              <a:solidFill>
                <a:srgbClr val="000000"/>
              </a:solidFill>
            </a:endParaRPr>
          </a:p>
          <a:p>
            <a:pPr defTabSz="913695" eaLnBrk="1" hangingPunct="1"/>
            <a:r>
              <a:rPr lang="en-US" altLang="en-US" sz="1200" i="1">
                <a:solidFill>
                  <a:srgbClr val="000000"/>
                </a:solidFill>
              </a:rPr>
              <a:t>Emphasized multi-stakeholder partnerships and private sector role. Recognized the role of local authorities. Called for capacity building of local authorities and communities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476" y="275012"/>
            <a:ext cx="8229057" cy="672409"/>
          </a:xfrm>
        </p:spPr>
        <p:txBody>
          <a:bodyPr/>
          <a:lstStyle/>
          <a:p>
            <a:pPr eaLnBrk="1" hangingPunct="1"/>
            <a:r>
              <a:rPr lang="en-US" altLang="en-US" sz="3500"/>
              <a:t>Timeline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0058" y="1269949"/>
            <a:ext cx="1476941" cy="357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algn="ctr" defTabSz="913534">
              <a:defRPr/>
            </a:pPr>
            <a:r>
              <a:rPr lang="en-US" b="1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9886" y="2591728"/>
            <a:ext cx="2978316" cy="781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b="1" dirty="0">
                <a:solidFill>
                  <a:srgbClr val="000000"/>
                </a:solidFill>
              </a:rPr>
              <a:t>IAP, June</a:t>
            </a:r>
          </a:p>
          <a:p>
            <a:pPr defTabSz="913534">
              <a:defRPr/>
            </a:pPr>
            <a:r>
              <a:rPr lang="en-US" sz="1400" i="1" dirty="0">
                <a:solidFill>
                  <a:srgbClr val="000000"/>
                </a:solidFill>
              </a:rPr>
              <a:t>Roadmap, initial outline of AMCDRR, identified contributions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3596" y="1256736"/>
            <a:ext cx="1478298" cy="3578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91" tIns="40046" rIns="80091" bIns="40046">
            <a:spAutoFit/>
          </a:bodyPr>
          <a:lstStyle/>
          <a:p>
            <a:pPr algn="ctr" defTabSz="913534">
              <a:defRPr/>
            </a:pPr>
            <a:r>
              <a:rPr lang="en-US" b="1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881" y="4408817"/>
            <a:ext cx="2987819" cy="1703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b="1" dirty="0">
                <a:solidFill>
                  <a:srgbClr val="000000"/>
                </a:solidFill>
              </a:rPr>
              <a:t>IAP, Nov + Ministerial Dialogue </a:t>
            </a:r>
            <a:r>
              <a:rPr lang="en-US" sz="1400" b="1" dirty="0">
                <a:solidFill>
                  <a:srgbClr val="000000"/>
                </a:solidFill>
              </a:rPr>
              <a:t>(TBC)</a:t>
            </a:r>
          </a:p>
          <a:p>
            <a:pPr defTabSz="913534">
              <a:defRPr/>
            </a:pPr>
            <a:r>
              <a:rPr lang="en-US" sz="1400" i="1" dirty="0">
                <a:solidFill>
                  <a:srgbClr val="000000"/>
                </a:solidFill>
              </a:rPr>
              <a:t>First Country DRM status evaluations, National/Local Implementation Plans</a:t>
            </a:r>
          </a:p>
          <a:p>
            <a:pPr defTabSz="913534">
              <a:defRPr/>
            </a:pPr>
            <a:r>
              <a:rPr lang="en-US" sz="1400" i="1" dirty="0">
                <a:solidFill>
                  <a:srgbClr val="000000"/>
                </a:solidFill>
              </a:rPr>
              <a:t>Initial draft Policy Dialogue and Sector Briefs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stCxn id="3" idx="2"/>
          </p:cNvCxnSpPr>
          <p:nvPr/>
        </p:nvCxnSpPr>
        <p:spPr>
          <a:xfrm flipH="1">
            <a:off x="1801379" y="1627822"/>
            <a:ext cx="27150" cy="487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42158" y="1632789"/>
            <a:ext cx="1357" cy="468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3013" y="2001390"/>
            <a:ext cx="2767906" cy="1451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b="1" dirty="0">
                <a:solidFill>
                  <a:srgbClr val="000000"/>
                </a:solidFill>
              </a:rPr>
              <a:t>IAP, Feb (TBC)</a:t>
            </a:r>
          </a:p>
          <a:p>
            <a:pPr defTabSz="913534">
              <a:defRPr/>
            </a:pPr>
            <a:r>
              <a:rPr lang="en-US" sz="1400" i="1" dirty="0">
                <a:solidFill>
                  <a:srgbClr val="000000"/>
                </a:solidFill>
              </a:rPr>
              <a:t>Country DRM status evaluations, National Implementation Plans</a:t>
            </a:r>
          </a:p>
          <a:p>
            <a:pPr defTabSz="913534">
              <a:defRPr/>
            </a:pPr>
            <a:endParaRPr lang="en-US" sz="1400" i="1" dirty="0">
              <a:solidFill>
                <a:srgbClr val="000000"/>
              </a:solidFill>
            </a:endParaRPr>
          </a:p>
          <a:p>
            <a:pPr defTabSz="913534">
              <a:defRPr/>
            </a:pPr>
            <a:r>
              <a:rPr lang="en-US" sz="1400" i="1" dirty="0">
                <a:solidFill>
                  <a:srgbClr val="000000"/>
                </a:solidFill>
              </a:rPr>
              <a:t>1</a:t>
            </a:r>
            <a:r>
              <a:rPr lang="en-US" sz="1400" i="1" baseline="30000" dirty="0">
                <a:solidFill>
                  <a:srgbClr val="000000"/>
                </a:solidFill>
              </a:rPr>
              <a:t>st</a:t>
            </a:r>
            <a:r>
              <a:rPr lang="en-US" sz="1400" i="1" dirty="0">
                <a:solidFill>
                  <a:srgbClr val="000000"/>
                </a:solidFill>
              </a:rPr>
              <a:t> draft </a:t>
            </a:r>
            <a:r>
              <a:rPr lang="en-US" sz="1400" i="1" dirty="0" smtClean="0">
                <a:solidFill>
                  <a:srgbClr val="000000"/>
                </a:solidFill>
              </a:rPr>
              <a:t>Regional Road Map for  Implementation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4375" y="3684574"/>
            <a:ext cx="2757047" cy="7818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b="1" dirty="0">
                <a:solidFill>
                  <a:srgbClr val="000000"/>
                </a:solidFill>
              </a:rPr>
              <a:t>IAP, August (TBC)</a:t>
            </a:r>
          </a:p>
          <a:p>
            <a:pPr defTabSz="913534">
              <a:defRPr/>
            </a:pPr>
            <a:r>
              <a:rPr lang="en-US" sz="1400" i="1" dirty="0">
                <a:solidFill>
                  <a:srgbClr val="000000"/>
                </a:solidFill>
              </a:rPr>
              <a:t>Final Draft Regional </a:t>
            </a:r>
            <a:r>
              <a:rPr lang="en-US" sz="1400" i="1" dirty="0" smtClean="0">
                <a:solidFill>
                  <a:srgbClr val="000000"/>
                </a:solidFill>
              </a:rPr>
              <a:t> Road Map for Implementation 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3626" y="5084183"/>
            <a:ext cx="2216683" cy="17428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b="1" dirty="0" smtClean="0">
                <a:solidFill>
                  <a:srgbClr val="FFFFFF"/>
                </a:solidFill>
              </a:rPr>
              <a:t>1</a:t>
            </a:r>
            <a:r>
              <a:rPr lang="en-US" b="1" baseline="30000" dirty="0" smtClean="0">
                <a:solidFill>
                  <a:srgbClr val="FFFFFF"/>
                </a:solidFill>
              </a:rPr>
              <a:t>st</a:t>
            </a:r>
            <a:r>
              <a:rPr lang="en-US" b="1" dirty="0" smtClean="0">
                <a:solidFill>
                  <a:srgbClr val="FFFFFF"/>
                </a:solidFill>
              </a:rPr>
              <a:t> AMCDRR, New Delhi, Nov 2016</a:t>
            </a:r>
            <a:endParaRPr lang="en-US" b="1" dirty="0">
              <a:solidFill>
                <a:srgbClr val="FFFFFF"/>
              </a:solidFill>
            </a:endParaRPr>
          </a:p>
          <a:p>
            <a:pPr defTabSz="913534">
              <a:defRPr/>
            </a:pPr>
            <a:endParaRPr lang="en-US" i="1" dirty="0">
              <a:solidFill>
                <a:srgbClr val="FFFFFF"/>
              </a:solidFill>
            </a:endParaRPr>
          </a:p>
          <a:p>
            <a:pPr defTabSz="913534">
              <a:defRPr/>
            </a:pPr>
            <a:r>
              <a:rPr lang="en-US" i="1" dirty="0">
                <a:solidFill>
                  <a:srgbClr val="FFFFFF"/>
                </a:solidFill>
              </a:rPr>
              <a:t>Adopt Regional </a:t>
            </a:r>
            <a:r>
              <a:rPr lang="en-US" i="1" dirty="0" smtClean="0">
                <a:solidFill>
                  <a:srgbClr val="FFFFFF"/>
                </a:solidFill>
              </a:rPr>
              <a:t>Road Map for Implementation 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69" y="5598133"/>
            <a:ext cx="1743007" cy="634872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sz="1200" b="1" dirty="0">
                <a:solidFill>
                  <a:srgbClr val="000000"/>
                </a:solidFill>
              </a:rPr>
              <a:t>December</a:t>
            </a:r>
          </a:p>
          <a:p>
            <a:pPr defTabSz="913534">
              <a:defRPr/>
            </a:pPr>
            <a:r>
              <a:rPr lang="en-US" sz="1200" i="1" dirty="0">
                <a:solidFill>
                  <a:srgbClr val="000000"/>
                </a:solidFill>
              </a:rPr>
              <a:t>Define SFDRR periodic review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87" y="3506034"/>
            <a:ext cx="1743007" cy="634872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91" tIns="40046" rIns="80091" bIns="40046">
            <a:spAutoFit/>
          </a:bodyPr>
          <a:lstStyle/>
          <a:p>
            <a:pPr defTabSz="913534">
              <a:defRPr/>
            </a:pPr>
            <a:r>
              <a:rPr lang="en-US" sz="1200" b="1" dirty="0">
                <a:solidFill>
                  <a:srgbClr val="000000"/>
                </a:solidFill>
              </a:rPr>
              <a:t>UNGA Sept</a:t>
            </a:r>
          </a:p>
          <a:p>
            <a:pPr defTabSz="913534">
              <a:defRPr/>
            </a:pPr>
            <a:r>
              <a:rPr lang="en-US" sz="1200" i="1" dirty="0">
                <a:solidFill>
                  <a:srgbClr val="000000"/>
                </a:solidFill>
              </a:rPr>
              <a:t>Adopt WCDRR outcomes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720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resentation" r:id="rId4" imgW="4570532" imgH="3427618" progId="PowerPoint.Show.12">
                  <p:embed/>
                </p:oleObj>
              </mc:Choice>
              <mc:Fallback>
                <p:oleObj name="Presentation" r:id="rId4" imgW="4570532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5736" y="5733256"/>
            <a:ext cx="5034840" cy="1365664"/>
          </a:xfrm>
          <a:prstGeom prst="rect">
            <a:avLst/>
          </a:prstGeom>
          <a:noFill/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57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4343400"/>
            <a:ext cx="7239000" cy="2084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1544193" y="3573364"/>
            <a:ext cx="4169634" cy="461616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Sendai Framework for DRR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454" y="1600230"/>
            <a:ext cx="7414146" cy="409338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marL="456958" indent="-456958">
              <a:buFont typeface="Arial" pitchFamily="34" charset="0"/>
              <a:buChar char="•"/>
            </a:pPr>
            <a:r>
              <a:rPr lang="en-US" altLang="en-US" sz="2000" dirty="0"/>
              <a:t>Focus on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preventing</a:t>
            </a:r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new disaster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risks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reducing</a:t>
            </a:r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000" dirty="0"/>
              <a:t>existing disaster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risks</a:t>
            </a:r>
            <a:r>
              <a:rPr lang="en-US" altLang="en-US" sz="2000" dirty="0"/>
              <a:t> that also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strengthen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resilience</a:t>
            </a:r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/>
            <a:endParaRPr lang="en-US" altLang="en-US" sz="2000" dirty="0"/>
          </a:p>
          <a:p>
            <a:pPr marL="456958" indent="-456958">
              <a:buFont typeface="Arial" pitchFamily="34" charset="0"/>
              <a:buChar char="•"/>
            </a:pPr>
            <a:r>
              <a:rPr lang="en-US" altLang="en-US" sz="2000" dirty="0"/>
              <a:t>Calls for various measures to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prevent and reduce</a:t>
            </a:r>
            <a:r>
              <a:rPr lang="en-US" altLang="en-US" sz="2000" dirty="0"/>
              <a:t> hazard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exposure and vulnerability</a:t>
            </a:r>
            <a:r>
              <a:rPr lang="en-US" altLang="en-US" sz="2000" dirty="0"/>
              <a:t>, increase preparedness and </a:t>
            </a:r>
            <a:r>
              <a:rPr lang="en-US" altLang="en-US" sz="2000" dirty="0" smtClean="0"/>
              <a:t>recovery</a:t>
            </a:r>
          </a:p>
          <a:p>
            <a:endParaRPr lang="en-US" altLang="en-US" sz="2000" dirty="0" smtClean="0"/>
          </a:p>
          <a:p>
            <a:pPr marL="456958" indent="-456958">
              <a:buFont typeface="Arial" pitchFamily="34" charset="0"/>
              <a:buChar char="•"/>
            </a:pPr>
            <a:r>
              <a:rPr lang="en-US" sz="2000" dirty="0" smtClean="0"/>
              <a:t>Calls for 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integrated</a:t>
            </a:r>
            <a:r>
              <a:rPr lang="en-GB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inclusive</a:t>
            </a:r>
            <a:r>
              <a:rPr lang="en-GB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economic, structural, legal, social, health, cultural, educational, environmental, technological, political and institutional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measures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58" indent="-456958">
              <a:buFont typeface="Arial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Calls for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increase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preparedness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response and recovery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0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>
          <a:xfrm rot="10800000">
            <a:off x="685800" y="228600"/>
            <a:ext cx="381000" cy="9906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5291921" y="220639"/>
            <a:ext cx="346879" cy="9906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9"/>
            <a:ext cx="7086600" cy="1143000"/>
          </a:xfrm>
        </p:spPr>
        <p:txBody>
          <a:bodyPr/>
          <a:lstStyle/>
          <a:p>
            <a:r>
              <a:rPr lang="en-US" dirty="0" smtClean="0"/>
              <a:t>Key areas of  Sendai Framework for DRR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86600" cy="40433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Focus 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Prevention</a:t>
            </a:r>
            <a:r>
              <a:rPr lang="en-US" sz="1800" dirty="0"/>
              <a:t> of new risks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Importance of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Health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Role of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Women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Human rights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Focus 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local</a:t>
            </a:r>
            <a:r>
              <a:rPr lang="en-US" sz="1800" b="1" dirty="0"/>
              <a:t> </a:t>
            </a:r>
            <a:r>
              <a:rPr lang="en-US" sz="1800" dirty="0"/>
              <a:t>level and stakeholders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Focus 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Stakeholders</a:t>
            </a:r>
            <a:r>
              <a:rPr lang="en-US" sz="1800" b="1" dirty="0"/>
              <a:t>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inclusive</a:t>
            </a:r>
            <a:r>
              <a:rPr lang="en-US" sz="1800" dirty="0"/>
              <a:t> approach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Clear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link</a:t>
            </a:r>
            <a:r>
              <a:rPr lang="en-US" sz="1800" dirty="0"/>
              <a:t> with financing for development, climate change and the post 2015-develoment agenda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Focus on recovery, rehabilitation and reconstruction 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DRR mainstreaming / Build Back Better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2" descr="D:\Users\indira.kulenov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42750"/>
            <a:ext cx="1293122" cy="13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SFDRR Innovations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675222" y="1416829"/>
            <a:ext cx="7468778" cy="4043391"/>
          </a:xfrm>
        </p:spPr>
        <p:txBody>
          <a:bodyPr/>
          <a:lstStyle/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Shift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/>
              <a:t>from disaster loss</a:t>
            </a:r>
            <a:r>
              <a:rPr lang="en-US" altLang="en-US" sz="1800" b="1" dirty="0"/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disaster risk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Shift</a:t>
            </a:r>
            <a:r>
              <a:rPr lang="en-US" altLang="en-US" sz="1800" dirty="0"/>
              <a:t> from disaster management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disaster risk management;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/>
              <a:t>Shift from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what to do?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n-US" altLang="ja-JP" sz="1800" dirty="0"/>
              <a:t> to</a:t>
            </a:r>
            <a:r>
              <a:rPr lang="en-US" altLang="ja-JP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to do?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altLang="ja-JP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/>
              <a:t>Focus on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people-centered </a:t>
            </a:r>
            <a:r>
              <a:rPr lang="en-US" altLang="en-US" sz="1800" dirty="0"/>
              <a:t>preventive approach to DRR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Primary</a:t>
            </a:r>
            <a:r>
              <a:rPr lang="en-US" altLang="en-US" sz="1800" dirty="0"/>
              <a:t> responsibility of States for DRR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Shared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responsibility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/>
              <a:t>for DRR with stakeholders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/>
              <a:t>Scope includes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slow-onset, man-made and bio hazards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/>
              <a:t>Set of global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targets</a:t>
            </a:r>
            <a:r>
              <a:rPr lang="en-US" altLang="en-US" sz="1800" dirty="0"/>
              <a:t>;</a:t>
            </a:r>
          </a:p>
          <a:p>
            <a:pPr marL="400525" indent="-400525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/>
              <a:t>Set of guiding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principle</a:t>
            </a:r>
            <a:r>
              <a:rPr lang="en-US" altLang="en-US" sz="1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en-US" altLang="en-US" sz="1800" dirty="0" smtClean="0"/>
              <a:t>;</a:t>
            </a:r>
          </a:p>
        </p:txBody>
      </p:sp>
      <p:pic>
        <p:nvPicPr>
          <p:cNvPr id="6" name="Picture 2" descr="D:\Users\indira.kulenov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42750"/>
            <a:ext cx="1293122" cy="13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SFDRR Innovations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675222" y="1524000"/>
            <a:ext cx="7191851" cy="4526884"/>
          </a:xfrm>
        </p:spPr>
        <p:txBody>
          <a:bodyPr/>
          <a:lstStyle/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/>
              <a:t>Articulation of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governance</a:t>
            </a:r>
            <a:r>
              <a:rPr lang="en-US" altLang="en-US" sz="1800" dirty="0"/>
              <a:t> to manage disaster risk, including role of national platforms</a:t>
            </a:r>
            <a:r>
              <a:rPr lang="en-US" altLang="en-US" sz="1800" dirty="0" smtClean="0"/>
              <a:t>;</a:t>
            </a:r>
          </a:p>
          <a:p>
            <a:pPr marL="0" indent="0" eaLnBrk="1" hangingPunct="1">
              <a:buNone/>
            </a:pPr>
            <a:endParaRPr lang="en-US" altLang="en-US" sz="700" dirty="0"/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/>
              <a:t>Understanding, tackling disaster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risk drivers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0" indent="0" eaLnBrk="1" hangingPunct="1">
              <a:buNone/>
            </a:pPr>
            <a:endParaRPr lang="en-US" alt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/>
              <a:t>Preparedness to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build back better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”</a:t>
            </a:r>
            <a:r>
              <a:rPr lang="en-US" altLang="ja-JP" sz="1800" dirty="0" smtClean="0"/>
              <a:t>;</a:t>
            </a:r>
          </a:p>
          <a:p>
            <a:pPr marL="0" indent="0" eaLnBrk="1" hangingPunct="1">
              <a:buNone/>
            </a:pPr>
            <a:endParaRPr lang="en-US" altLang="ja-JP" sz="700" dirty="0"/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/>
              <a:t>Strengthened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accountability</a:t>
            </a:r>
            <a:r>
              <a:rPr lang="en-US" altLang="en-US" sz="1800" dirty="0"/>
              <a:t> for disaster risk management</a:t>
            </a:r>
            <a:r>
              <a:rPr lang="en-US" altLang="en-US" sz="1800" dirty="0" smtClean="0"/>
              <a:t>;</a:t>
            </a:r>
          </a:p>
          <a:p>
            <a:pPr marL="0" indent="0" eaLnBrk="1" hangingPunct="1">
              <a:buNone/>
            </a:pPr>
            <a:endParaRPr lang="en-US" altLang="en-US" sz="700" dirty="0"/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Recognition of </a:t>
            </a:r>
            <a:r>
              <a:rPr lang="en-US" altLang="en-US" sz="1800" dirty="0"/>
              <a:t>stakeholders and their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roles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400525" indent="-400525" eaLnBrk="1" hangingPunct="1">
              <a:buFont typeface="Arial" pitchFamily="34" charset="0"/>
              <a:buChar char="•"/>
            </a:pPr>
            <a:endParaRPr lang="en-US" alt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/>
              <a:t>Mobilization of risk-sensitive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investment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0" indent="0" eaLnBrk="1" hangingPunct="1">
              <a:buNone/>
            </a:pPr>
            <a:endParaRPr lang="en-US" alt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Global</a:t>
            </a:r>
            <a:r>
              <a:rPr lang="en-US" altLang="en-US" sz="1800" b="1" dirty="0">
                <a:latin typeface="Arial Black" panose="020B0A04020102020204" pitchFamily="34" charset="0"/>
              </a:rPr>
              <a:t> </a:t>
            </a:r>
            <a:r>
              <a:rPr lang="en-US" altLang="en-US" sz="1800" dirty="0"/>
              <a:t>and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Regional Plans</a:t>
            </a:r>
            <a:r>
              <a:rPr lang="en-US" altLang="en-US" sz="1800" dirty="0"/>
              <a:t> for coherence, monitoring and periodic reviews</a:t>
            </a:r>
            <a:r>
              <a:rPr lang="en-US" altLang="en-US" sz="1800" dirty="0" smtClean="0"/>
              <a:t>;</a:t>
            </a:r>
          </a:p>
          <a:p>
            <a:pPr marL="0" indent="0" eaLnBrk="1" hangingPunct="1">
              <a:buNone/>
            </a:pPr>
            <a:endParaRPr lang="en-US" altLang="en-US" sz="700" dirty="0"/>
          </a:p>
          <a:p>
            <a:pPr marL="400525" indent="-400525" eaLnBrk="1" hangingPunct="1">
              <a:buFont typeface="Arial" pitchFamily="34" charset="0"/>
              <a:buChar char="•"/>
            </a:pPr>
            <a:r>
              <a:rPr lang="en-US" altLang="en-US" sz="1800" dirty="0"/>
              <a:t>Resilience of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health</a:t>
            </a:r>
            <a:r>
              <a:rPr lang="en-US" altLang="en-US" sz="1800" dirty="0"/>
              <a:t> systems,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cultural</a:t>
            </a:r>
            <a:r>
              <a:rPr lang="en-US" altLang="en-US" sz="1800" dirty="0"/>
              <a:t> heritage, and work places;</a:t>
            </a:r>
            <a:r>
              <a:rPr lang="en-US" altLang="en-US" dirty="0" smtClean="0"/>
              <a:t> </a:t>
            </a:r>
          </a:p>
        </p:txBody>
      </p:sp>
      <p:pic>
        <p:nvPicPr>
          <p:cNvPr id="3074" name="Picture 2" descr="D:\Users\indira.kulenov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42750"/>
            <a:ext cx="1293122" cy="13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2072</Words>
  <Application>Microsoft Office PowerPoint</Application>
  <PresentationFormat>On-screen Show (4:3)</PresentationFormat>
  <Paragraphs>326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Office Theme</vt:lpstr>
      <vt:lpstr>4_Thème Office</vt:lpstr>
      <vt:lpstr>5_Thème Office</vt:lpstr>
      <vt:lpstr>6_Thème Office</vt:lpstr>
      <vt:lpstr>Presentation</vt:lpstr>
      <vt:lpstr>PowerPoint Presentation</vt:lpstr>
      <vt:lpstr>PowerPoint Presentation</vt:lpstr>
      <vt:lpstr>Expected Outcome</vt:lpstr>
      <vt:lpstr>Goal</vt:lpstr>
      <vt:lpstr>PowerPoint Presentation</vt:lpstr>
      <vt:lpstr>Key areas of  Sendai Framework for DRR</vt:lpstr>
      <vt:lpstr>SFDRR Innovations</vt:lpstr>
      <vt:lpstr>SFDRR Innovations</vt:lpstr>
      <vt:lpstr>PowerPoint Presentation</vt:lpstr>
      <vt:lpstr>Role of Stakeholders</vt:lpstr>
      <vt:lpstr>PowerPoint Presentation</vt:lpstr>
      <vt:lpstr>PowerPoint Presentation</vt:lpstr>
      <vt:lpstr>IFRC Contribution to Priority Area 1.</vt:lpstr>
      <vt:lpstr>SFDRR - PA 2.Strengthening disaster risk governance to manage disaster risk. </vt:lpstr>
      <vt:lpstr>IFRC Contribution to Priority Area 2</vt:lpstr>
      <vt:lpstr>SFDRR - PA 3.Investing in Disaster Risk Reduction for Resilience. </vt:lpstr>
      <vt:lpstr>IFRC Contribution to Priority Area 3</vt:lpstr>
      <vt:lpstr>SFDRR - PA 4.Enhancing disaster preparedness for effective response, and to “Build Back Better” in recovery, rehabilitation and reconstruction</vt:lpstr>
      <vt:lpstr>IFRC Contribution to Priority Area 4 at National and Local levels</vt:lpstr>
      <vt:lpstr>SFDRR – PA. 4.Enhancing disaster preparedness for effective response, and to “Build Back Better” in recovery, rehabilitation and reconstruction</vt:lpstr>
      <vt:lpstr>IFRC Contribution to Priority Area 4 at Global and Regional Levels</vt:lpstr>
      <vt:lpstr>PowerPoint Presentation</vt:lpstr>
      <vt:lpstr>PowerPoint Presentation</vt:lpstr>
      <vt:lpstr>By States</vt:lpstr>
      <vt:lpstr>By Stakeholders</vt:lpstr>
      <vt:lpstr>By UNISDR</vt:lpstr>
      <vt:lpstr> Implementation of the sfdrr in asia – From Sendai to Delhi Regional platform led by UN ISDR</vt:lpstr>
      <vt:lpstr>PowerPoint Presentation</vt:lpstr>
      <vt:lpstr>PowerPoint Presentation</vt:lpstr>
      <vt:lpstr>PowerPoint Presentation</vt:lpstr>
      <vt:lpstr>Building on HFA regional strategies through AMCDRR</vt:lpstr>
      <vt:lpstr>Timeline</vt:lpstr>
      <vt:lpstr>PowerPoint Presentation</vt:lpstr>
    </vt:vector>
  </TitlesOfParts>
  <Company>IFRC+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SFDRR and IFRC</dc:title>
  <dc:creator>Indira Kulenovic</dc:creator>
  <cp:lastModifiedBy>Angeline Tandiono</cp:lastModifiedBy>
  <cp:revision>1570</cp:revision>
  <cp:lastPrinted>2015-06-30T09:19:05Z</cp:lastPrinted>
  <dcterms:created xsi:type="dcterms:W3CDTF">2010-10-08T14:12:22Z</dcterms:created>
  <dcterms:modified xsi:type="dcterms:W3CDTF">2015-07-17T10:11:26Z</dcterms:modified>
</cp:coreProperties>
</file>