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258" r:id="rId3"/>
    <p:sldId id="278" r:id="rId4"/>
    <p:sldId id="279" r:id="rId5"/>
    <p:sldId id="275" r:id="rId6"/>
    <p:sldId id="276"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93" autoAdjust="0"/>
  </p:normalViewPr>
  <p:slideViewPr>
    <p:cSldViewPr snapToGrid="0" snapToObjects="1">
      <p:cViewPr>
        <p:scale>
          <a:sx n="80" d="100"/>
          <a:sy n="80" d="100"/>
        </p:scale>
        <p:origin x="-1086" y="9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52636-372B-524A-8274-1FB023AF7F3E}" type="datetimeFigureOut">
              <a:rPr lang="en-US" smtClean="0"/>
              <a:t>3/15/2015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3E664-61B1-3943-9078-C0A2B8FE6174}" type="slidenum">
              <a:rPr lang="en-US" smtClean="0"/>
              <a:t>‹#›</a:t>
            </a:fld>
            <a:endParaRPr lang="en-US"/>
          </a:p>
        </p:txBody>
      </p:sp>
    </p:spTree>
    <p:extLst>
      <p:ext uri="{BB962C8B-B14F-4D97-AF65-F5344CB8AC3E}">
        <p14:creationId xmlns:p14="http://schemas.microsoft.com/office/powerpoint/2010/main" val="1781624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lvl="0"/>
            <a:endParaRPr lang="zh-TW"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en-US" dirty="0" smtClean="0">
              <a:ea typeface="ヒラギノ角ゴ Pro W3" pitchFamily="125" charset="-128"/>
              <a:cs typeface="Geneva" pitchFamily="125" charset="0"/>
            </a:endParaRPr>
          </a:p>
        </p:txBody>
      </p:sp>
      <p:sp>
        <p:nvSpPr>
          <p:cNvPr id="29700"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1AD29697-8E2F-42DD-BBAF-DAA186EC76D2}" type="slidenum">
              <a:rPr lang="en-US" altLang="en-US" sz="1300">
                <a:latin typeface="Arial" pitchFamily="34" charset="0"/>
                <a:ea typeface="ＭＳ Ｐゴシック" pitchFamily="34" charset="-128"/>
              </a:rPr>
              <a:pPr algn="r" eaLnBrk="1" hangingPunct="1">
                <a:spcBef>
                  <a:spcPct val="0"/>
                </a:spcBef>
              </a:pPr>
              <a:t>21</a:t>
            </a:fld>
            <a:endParaRPr lang="en-US" altLang="en-US" sz="130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125" charset="-128"/>
                <a:cs typeface="Geneva" pitchFamily="125" charset="0"/>
              </a:rPr>
              <a:t>Information gathered in the VCA/CBHFA on changes that communities are noticing and strategies they come up with in c</a:t>
            </a:r>
            <a:r>
              <a:rPr lang="en-US" altLang="ja-JP" smtClean="0">
                <a:ea typeface="ヒラギノ角ゴ Pro W3" pitchFamily="125" charset="-128"/>
                <a:cs typeface="Geneva" pitchFamily="125" charset="0"/>
              </a:rPr>
              <a:t>ommunity risk reduction plans can be very useful tools for making recommendations in advocacy to government agencies.</a:t>
            </a:r>
            <a:br>
              <a:rPr lang="en-US" altLang="ja-JP" smtClean="0">
                <a:ea typeface="ヒラギノ角ゴ Pro W3" pitchFamily="125" charset="-128"/>
                <a:cs typeface="Geneva" pitchFamily="125" charset="0"/>
              </a:rPr>
            </a:br>
            <a:r>
              <a:rPr lang="en-US" altLang="ja-JP" smtClean="0">
                <a:ea typeface="ヒラギノ角ゴ Pro W3" pitchFamily="125" charset="-128"/>
                <a:cs typeface="Geneva" pitchFamily="125" charset="0"/>
              </a:rPr>
              <a:t> </a:t>
            </a:r>
          </a:p>
          <a:p>
            <a:r>
              <a:rPr lang="en-US" altLang="en-US" smtClean="0">
                <a:ea typeface="ヒラギノ角ゴ Pro W3" pitchFamily="125" charset="-128"/>
                <a:cs typeface="Geneva" pitchFamily="125" charset="0"/>
              </a:rPr>
              <a:t>As the climate changes, the Red Cross Red Crescent will need to exchange methods for dealing with it at the community level both within and outside the Movement. </a:t>
            </a:r>
            <a:endParaRPr lang="da-DK" altLang="en-US" smtClean="0">
              <a:ea typeface="ヒラギノ角ゴ Pro W3" pitchFamily="125" charset="-128"/>
              <a:cs typeface="Geneva" pitchFamily="12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b="1" dirty="0" smtClean="0"/>
              <a:t>Vulnerability and Capacity Assessment </a:t>
            </a:r>
            <a:r>
              <a:rPr lang="en-GB" altLang="en-US" sz="1200" dirty="0" smtClean="0"/>
              <a:t>(VCA) is a participatory method that allows National Societies to work with communities to assess people’s vulnerabilities and build their capacities</a:t>
            </a:r>
            <a:endParaRPr lang="en-GB" altLang="en-US" sz="1200" dirty="0" smtClean="0">
              <a:latin typeface="Helvetica" pitchFamily="125" charset="0"/>
            </a:endParaRPr>
          </a:p>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8774">
              <a:spcBef>
                <a:spcPct val="0"/>
              </a:spcBef>
            </a:pPr>
            <a:r>
              <a:rPr lang="en-GB" altLang="en-US" dirty="0" smtClean="0">
                <a:ea typeface="ヒラギノ角ゴ Pro W3" pitchFamily="125" charset="-128"/>
                <a:cs typeface="Geneva" pitchFamily="125" charset="0"/>
              </a:rPr>
              <a:t>This session provides an overview of why we might need to consider climate change in the community-based tools we use in Red Cross Red Crescent. </a:t>
            </a:r>
            <a:br>
              <a:rPr lang="en-GB" altLang="en-US" dirty="0" smtClean="0">
                <a:ea typeface="ヒラギノ角ゴ Pro W3" pitchFamily="125" charset="-128"/>
                <a:cs typeface="Geneva" pitchFamily="125" charset="0"/>
              </a:rPr>
            </a:br>
            <a:r>
              <a:rPr lang="en-GB" altLang="en-US" dirty="0" smtClean="0">
                <a:ea typeface="ヒラギノ角ゴ Pro W3" pitchFamily="125" charset="-128"/>
                <a:cs typeface="Geneva" pitchFamily="125" charset="0"/>
              </a:rPr>
              <a:t/>
            </a:r>
            <a:br>
              <a:rPr lang="en-GB" altLang="en-US" dirty="0" smtClean="0">
                <a:ea typeface="ヒラギノ角ゴ Pro W3" pitchFamily="125" charset="-128"/>
                <a:cs typeface="Geneva" pitchFamily="125" charset="0"/>
              </a:rPr>
            </a:br>
            <a:r>
              <a:rPr lang="en-GB" altLang="en-US" dirty="0" smtClean="0">
                <a:ea typeface="ヒラギノ角ゴ Pro W3" pitchFamily="125" charset="-128"/>
                <a:cs typeface="Geneva" pitchFamily="125" charset="0"/>
              </a:rPr>
              <a:t>It also outlines aspects that can be considered before, during and after a community-based process, as well as points to keep in mind.</a:t>
            </a:r>
            <a:r>
              <a:rPr lang="da-DK" altLang="en-US" dirty="0" smtClean="0">
                <a:ea typeface="ヒラギノ角ゴ Pro W3" pitchFamily="125" charset="-128"/>
                <a:cs typeface="Geneva" pitchFamily="125" charset="0"/>
              </a:rPr>
              <a:t> </a:t>
            </a:r>
            <a:endParaRPr lang="en-GB" altLang="en-US" dirty="0" smtClean="0">
              <a:ea typeface="ヒラギノ角ゴ Pro W3" pitchFamily="125" charset="-128"/>
              <a:cs typeface="Geneva" pitchFamily="125" charset="0"/>
            </a:endParaRPr>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6888" indent="-287264" eaLnBrk="0" hangingPunct="0">
              <a:spcBef>
                <a:spcPct val="30000"/>
              </a:spcBef>
              <a:defRPr sz="1200">
                <a:solidFill>
                  <a:schemeClr val="tx1"/>
                </a:solidFill>
                <a:latin typeface="Calibri" pitchFamily="34" charset="0"/>
                <a:ea typeface="Geneva" pitchFamily="125" charset="0"/>
                <a:cs typeface="Geneva" pitchFamily="125" charset="0"/>
              </a:defRPr>
            </a:lvl2pPr>
            <a:lvl3pPr marL="1149058" indent="-229812" eaLnBrk="0" hangingPunct="0">
              <a:spcBef>
                <a:spcPct val="30000"/>
              </a:spcBef>
              <a:defRPr sz="1200">
                <a:solidFill>
                  <a:schemeClr val="tx1"/>
                </a:solidFill>
                <a:latin typeface="Calibri" pitchFamily="34" charset="0"/>
                <a:ea typeface="Geneva" pitchFamily="125" charset="0"/>
                <a:cs typeface="Geneva" pitchFamily="125" charset="0"/>
              </a:defRPr>
            </a:lvl3pPr>
            <a:lvl4pPr marL="1608681" indent="-229812" eaLnBrk="0" hangingPunct="0">
              <a:spcBef>
                <a:spcPct val="30000"/>
              </a:spcBef>
              <a:defRPr sz="1200">
                <a:solidFill>
                  <a:schemeClr val="tx1"/>
                </a:solidFill>
                <a:latin typeface="Calibri" pitchFamily="34" charset="0"/>
                <a:ea typeface="Geneva" pitchFamily="125" charset="0"/>
                <a:cs typeface="Geneva" pitchFamily="125" charset="0"/>
              </a:defRPr>
            </a:lvl4pPr>
            <a:lvl5pPr marL="2068304" indent="-229812" eaLnBrk="0" hangingPunct="0">
              <a:spcBef>
                <a:spcPct val="30000"/>
              </a:spcBef>
              <a:defRPr sz="1200">
                <a:solidFill>
                  <a:schemeClr val="tx1"/>
                </a:solidFill>
                <a:latin typeface="Calibri" pitchFamily="34" charset="0"/>
                <a:ea typeface="Geneva" pitchFamily="125" charset="0"/>
                <a:cs typeface="Geneva" pitchFamily="125" charset="0"/>
              </a:defRPr>
            </a:lvl5pPr>
            <a:lvl6pPr marL="252792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87551"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47174"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90679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eaLnBrk="1" hangingPunct="1">
              <a:spcBef>
                <a:spcPct val="0"/>
              </a:spcBef>
            </a:pPr>
            <a:fld id="{8ED67EED-E1E9-4941-BEE3-0E95C71A195F}" type="slidenum">
              <a:rPr lang="en-US" altLang="en-US" sz="1300">
                <a:latin typeface="Arial" pitchFamily="34" charset="0"/>
                <a:ea typeface="ＭＳ Ｐゴシック" pitchFamily="34" charset="-128"/>
              </a:rPr>
              <a:pPr eaLnBrk="1" hangingPunct="1">
                <a:spcBef>
                  <a:spcPct val="0"/>
                </a:spcBef>
              </a:pPr>
              <a:t>7</a:t>
            </a:fld>
            <a:endParaRPr lang="en-US" altLang="en-US" sz="130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p:txBody>
          <a:bodyPr wrap="square" numCol="1" anchor="t" anchorCtr="0" compatLnSpc="1">
            <a:prstTxWarp prst="textNoShape">
              <a:avLst/>
            </a:prstTxWarp>
            <a:normAutofit lnSpcReduction="10000"/>
          </a:bodyPr>
          <a:lstStyle/>
          <a:p>
            <a:pPr defTabSz="478859">
              <a:spcBef>
                <a:spcPct val="0"/>
              </a:spcBef>
              <a:defRPr/>
            </a:pPr>
            <a:r>
              <a:rPr lang="en-GB" dirty="0" smtClean="0">
                <a:latin typeface="Times New Roman" pitchFamily="18" charset="0"/>
                <a:ea typeface="ＭＳ Ｐゴシック" pitchFamily="34" charset="-128"/>
                <a:cs typeface="Geneva" pitchFamily="125" charset="0"/>
              </a:rPr>
              <a:t>These are the main community assessment tools in the Movement – in CBHFA it is </a:t>
            </a:r>
            <a:r>
              <a:rPr lang="en-GB" altLang="en-US" dirty="0" smtClean="0">
                <a:latin typeface="Times New Roman" pitchFamily="18" charset="0"/>
                <a:ea typeface="ＭＳ Ｐゴシック" pitchFamily="34" charset="-128"/>
                <a:cs typeface="Geneva" pitchFamily="125" charset="0"/>
              </a:rPr>
              <a:t>“</a:t>
            </a:r>
            <a:r>
              <a:rPr lang="en-GB" dirty="0" smtClean="0">
                <a:latin typeface="Times New Roman" pitchFamily="18" charset="0"/>
                <a:ea typeface="ＭＳ Ｐゴシック" pitchFamily="34" charset="-128"/>
                <a:cs typeface="Geneva" pitchFamily="125" charset="0"/>
              </a:rPr>
              <a:t>module 3</a:t>
            </a:r>
            <a:r>
              <a:rPr lang="en-GB" altLang="en-US" dirty="0" smtClean="0">
                <a:latin typeface="Times New Roman" pitchFamily="18" charset="0"/>
                <a:ea typeface="ＭＳ Ｐゴシック" pitchFamily="34" charset="-128"/>
                <a:cs typeface="Geneva" pitchFamily="125" charset="0"/>
              </a:rPr>
              <a:t>”</a:t>
            </a:r>
            <a:r>
              <a:rPr lang="en-GB" dirty="0" smtClean="0">
                <a:latin typeface="Times New Roman" pitchFamily="18" charset="0"/>
                <a:ea typeface="ＭＳ Ｐゴシック" pitchFamily="34" charset="-128"/>
                <a:cs typeface="Geneva" pitchFamily="125" charset="0"/>
              </a:rPr>
              <a:t> in the manual.</a:t>
            </a:r>
          </a:p>
          <a:p>
            <a:pPr defTabSz="478859">
              <a:spcBef>
                <a:spcPct val="0"/>
              </a:spcBef>
              <a:defRPr/>
            </a:pPr>
            <a:endParaRPr lang="en-US" dirty="0" smtClean="0">
              <a:latin typeface="Times New Roman" pitchFamily="18" charset="0"/>
              <a:ea typeface="ＭＳ Ｐゴシック" pitchFamily="34" charset="-128"/>
              <a:cs typeface="Geneva" pitchFamily="125" charset="0"/>
            </a:endParaRPr>
          </a:p>
          <a:p>
            <a:pPr defTabSz="478859">
              <a:spcBef>
                <a:spcPct val="0"/>
              </a:spcBef>
              <a:defRPr/>
            </a:pPr>
            <a:r>
              <a:rPr lang="en-GB" dirty="0" smtClean="0">
                <a:ea typeface="ヒラギノ角ゴ Pro W3" pitchFamily="125" charset="-128"/>
                <a:cs typeface="Geneva" pitchFamily="125" charset="0"/>
              </a:rPr>
              <a:t>VCAs is therefore a key methodology to assess the changes in hazards and risks, and the damaging effects of climate trends on livelihoods and health. VCA therefore becomes a means for assessing the likely changing hazards, the level of vulnerability, and the means for a community to engage in adaptation measures. VCA is used as a means of engaging with people to deal with the priorities that the communities have identified. It is not pre-determined to be focused on DRR, nor on climate change. It is designed to respond to problems the people want to work on. Most of these are likely to be existing problems that the RCRC already addresses  and the issue is what needs to be done differently and additionally to  deal with changes and increased vulnerabilities due to climate change.</a:t>
            </a:r>
          </a:p>
          <a:p>
            <a:pPr defTabSz="478859">
              <a:spcBef>
                <a:spcPct val="0"/>
              </a:spcBef>
              <a:defRPr/>
            </a:pPr>
            <a:endParaRPr lang="en-US" dirty="0" smtClean="0">
              <a:ea typeface="ヒラギノ角ゴ Pro W3" pitchFamily="125" charset="-128"/>
              <a:cs typeface="Geneva" pitchFamily="125" charset="0"/>
            </a:endParaRPr>
          </a:p>
          <a:p>
            <a:pPr defTabSz="478859">
              <a:spcBef>
                <a:spcPct val="0"/>
              </a:spcBef>
              <a:defRPr/>
            </a:pPr>
            <a:r>
              <a:rPr lang="en-GB" dirty="0" smtClean="0">
                <a:ea typeface="ヒラギノ角ゴ Pro W3" pitchFamily="125" charset="-128"/>
                <a:cs typeface="Geneva" pitchFamily="125" charset="0"/>
              </a:rPr>
              <a:t>Climate change can be thought of as a “magnifier” or “intensifier” of many existing problems such as environmental degradation, desertification, species extinction, food insecurity, health risks. It will challenge the RCRC in most areas of its work, and so the move to more integrated programmes should help to deal with climate change. For example, a water and sanitation (</a:t>
            </a:r>
            <a:r>
              <a:rPr lang="en-GB" dirty="0" err="1" smtClean="0">
                <a:ea typeface="ヒラギノ角ゴ Pro W3" pitchFamily="125" charset="-128"/>
                <a:cs typeface="Geneva" pitchFamily="125" charset="0"/>
              </a:rPr>
              <a:t>WatSan</a:t>
            </a:r>
            <a:r>
              <a:rPr lang="en-GB" dirty="0" smtClean="0">
                <a:ea typeface="ヒラギノ角ゴ Pro W3" pitchFamily="125" charset="-128"/>
                <a:cs typeface="Geneva" pitchFamily="125" charset="0"/>
              </a:rPr>
              <a:t>) projects that is done in isolation may not work properly unless it is “climate proofed” and fits in with other community needs, so that it is not just designed for existing conditions, but can cope with changes in climate that may exceed its design. In the same way, DRR preparations will be undermined if they do not take account of more intense risks, so for example a house-raising project may need to increase the height of the plinths. </a:t>
            </a:r>
          </a:p>
          <a:p>
            <a:pPr defTabSz="478859">
              <a:spcBef>
                <a:spcPct val="0"/>
              </a:spcBef>
              <a:defRPr/>
            </a:pPr>
            <a:endParaRPr lang="en-GB" dirty="0" smtClean="0">
              <a:latin typeface="Times New Roman" pitchFamily="18" charset="0"/>
              <a:ea typeface="ＭＳ Ｐゴシック" pitchFamily="34" charset="-128"/>
              <a:cs typeface="Geneva" pitchFamily="125" charset="0"/>
            </a:endParaRPr>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6888" indent="-287264" eaLnBrk="0" hangingPunct="0">
              <a:spcBef>
                <a:spcPct val="30000"/>
              </a:spcBef>
              <a:defRPr sz="1200">
                <a:solidFill>
                  <a:schemeClr val="tx1"/>
                </a:solidFill>
                <a:latin typeface="Calibri" pitchFamily="34" charset="0"/>
                <a:ea typeface="Geneva" pitchFamily="125" charset="0"/>
                <a:cs typeface="Geneva" pitchFamily="125" charset="0"/>
              </a:defRPr>
            </a:lvl2pPr>
            <a:lvl3pPr marL="1149058" indent="-229812" eaLnBrk="0" hangingPunct="0">
              <a:spcBef>
                <a:spcPct val="30000"/>
              </a:spcBef>
              <a:defRPr sz="1200">
                <a:solidFill>
                  <a:schemeClr val="tx1"/>
                </a:solidFill>
                <a:latin typeface="Calibri" pitchFamily="34" charset="0"/>
                <a:ea typeface="Geneva" pitchFamily="125" charset="0"/>
                <a:cs typeface="Geneva" pitchFamily="125" charset="0"/>
              </a:defRPr>
            </a:lvl3pPr>
            <a:lvl4pPr marL="1608681" indent="-229812" eaLnBrk="0" hangingPunct="0">
              <a:spcBef>
                <a:spcPct val="30000"/>
              </a:spcBef>
              <a:defRPr sz="1200">
                <a:solidFill>
                  <a:schemeClr val="tx1"/>
                </a:solidFill>
                <a:latin typeface="Calibri" pitchFamily="34" charset="0"/>
                <a:ea typeface="Geneva" pitchFamily="125" charset="0"/>
                <a:cs typeface="Geneva" pitchFamily="125" charset="0"/>
              </a:defRPr>
            </a:lvl4pPr>
            <a:lvl5pPr marL="2068304" indent="-229812" eaLnBrk="0" hangingPunct="0">
              <a:spcBef>
                <a:spcPct val="30000"/>
              </a:spcBef>
              <a:defRPr sz="1200">
                <a:solidFill>
                  <a:schemeClr val="tx1"/>
                </a:solidFill>
                <a:latin typeface="Calibri" pitchFamily="34" charset="0"/>
                <a:ea typeface="Geneva" pitchFamily="125" charset="0"/>
                <a:cs typeface="Geneva" pitchFamily="125" charset="0"/>
              </a:defRPr>
            </a:lvl5pPr>
            <a:lvl6pPr marL="252792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87551"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47174"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90679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eaLnBrk="1" hangingPunct="1">
              <a:spcBef>
                <a:spcPct val="0"/>
              </a:spcBef>
            </a:pPr>
            <a:fld id="{92D4ADE1-DE3F-491B-9B60-771D7A13D6B2}" type="slidenum">
              <a:rPr lang="en-US" altLang="en-US" sz="1300">
                <a:latin typeface="Arial" pitchFamily="34" charset="0"/>
                <a:ea typeface="ＭＳ Ｐゴシック" pitchFamily="34" charset="-128"/>
              </a:rPr>
              <a:pPr eaLnBrk="1" hangingPunct="1">
                <a:spcBef>
                  <a:spcPct val="0"/>
                </a:spcBef>
              </a:pPr>
              <a:t>8</a:t>
            </a:fld>
            <a:endParaRPr lang="en-US" altLang="en-US" sz="130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236" indent="-220236" defTabSz="478774">
              <a:spcBef>
                <a:spcPct val="0"/>
              </a:spcBef>
            </a:pPr>
            <a:r>
              <a:rPr lang="en-US" altLang="en-US" dirty="0" smtClean="0">
                <a:ea typeface="ヒラギノ角ゴ Pro W3" pitchFamily="125" charset="-128"/>
                <a:cs typeface="Geneva" pitchFamily="125" charset="0"/>
              </a:rPr>
              <a:t>You can usually address locally experienced changes in weather without necessarily introducing the concept of climate change, which can cause some confusion. </a:t>
            </a:r>
          </a:p>
          <a:p>
            <a:pPr marL="220236" indent="-220236" defTabSz="478774">
              <a:spcBef>
                <a:spcPct val="0"/>
              </a:spcBef>
            </a:pPr>
            <a:endParaRPr lang="en-US" altLang="en-US" dirty="0" smtClean="0">
              <a:ea typeface="ヒラギノ角ゴ Pro W3" pitchFamily="125" charset="-128"/>
              <a:cs typeface="Geneva" pitchFamily="125" charset="0"/>
            </a:endParaRPr>
          </a:p>
          <a:p>
            <a:pPr marL="220236" indent="-220236" defTabSz="478774">
              <a:spcBef>
                <a:spcPct val="0"/>
              </a:spcBef>
            </a:pPr>
            <a:r>
              <a:rPr lang="en-US" altLang="en-US" dirty="0" smtClean="0">
                <a:ea typeface="ヒラギノ角ゴ Pro W3" pitchFamily="125" charset="-128"/>
                <a:cs typeface="Geneva" pitchFamily="125" charset="0"/>
              </a:rPr>
              <a:t>This is a list of common tools and methods used in the VCA/CBHFA process. Note:</a:t>
            </a:r>
            <a:br>
              <a:rPr lang="en-US" altLang="en-US" dirty="0" smtClean="0">
                <a:ea typeface="ヒラギノ角ゴ Pro W3" pitchFamily="125" charset="-128"/>
                <a:cs typeface="Geneva" pitchFamily="125" charset="0"/>
              </a:rPr>
            </a:br>
            <a:r>
              <a:rPr lang="en-US" altLang="en-US" dirty="0" smtClean="0">
                <a:ea typeface="ヒラギノ角ゴ Pro W3" pitchFamily="125" charset="-128"/>
                <a:cs typeface="Geneva" pitchFamily="125" charset="0"/>
              </a:rPr>
              <a:t> </a:t>
            </a:r>
          </a:p>
          <a:p>
            <a:pPr marL="220236" indent="-220236" defTabSz="478774">
              <a:spcBef>
                <a:spcPct val="0"/>
              </a:spcBef>
              <a:buFontTx/>
              <a:buAutoNum type="arabicPeriod"/>
            </a:pPr>
            <a:r>
              <a:rPr lang="en-US" altLang="en-US" dirty="0" smtClean="0">
                <a:ea typeface="ヒラギノ角ゴ Pro W3" pitchFamily="125" charset="-128"/>
                <a:cs typeface="Geneva" pitchFamily="125" charset="0"/>
              </a:rPr>
              <a:t>You could get participants to list this for you rather than presenting it. </a:t>
            </a:r>
          </a:p>
          <a:p>
            <a:pPr marL="220236" indent="-220236" defTabSz="478774">
              <a:spcBef>
                <a:spcPct val="0"/>
              </a:spcBef>
              <a:buFontTx/>
              <a:buAutoNum type="arabicPeriod"/>
            </a:pPr>
            <a:r>
              <a:rPr lang="en-US" altLang="en-US" dirty="0" smtClean="0">
                <a:ea typeface="ヒラギノ角ゴ Pro W3" pitchFamily="125" charset="-128"/>
                <a:cs typeface="Geneva" pitchFamily="125" charset="0"/>
              </a:rPr>
              <a:t>Or you could get them to reflect on this list and indicate which ones are used more frequently or whether there are some missing. </a:t>
            </a:r>
          </a:p>
          <a:p>
            <a:pPr marL="220236" indent="-220236" defTabSz="478774">
              <a:spcBef>
                <a:spcPct val="0"/>
              </a:spcBef>
            </a:pPr>
            <a:endParaRPr lang="en-US" altLang="en-US" dirty="0" smtClean="0">
              <a:ea typeface="ヒラギノ角ゴ Pro W3" pitchFamily="125" charset="-128"/>
              <a:cs typeface="Geneva" pitchFamily="125" charset="0"/>
            </a:endParaRPr>
          </a:p>
          <a:p>
            <a:pPr marL="220236" indent="-220236" defTabSz="478774">
              <a:spcBef>
                <a:spcPct val="0"/>
              </a:spcBef>
            </a:pPr>
            <a:r>
              <a:rPr lang="en-US" altLang="en-US" dirty="0" smtClean="0">
                <a:ea typeface="ヒラギノ角ゴ Pro W3" pitchFamily="125" charset="-128"/>
                <a:cs typeface="Geneva" pitchFamily="125" charset="0"/>
              </a:rPr>
              <a:t>Now you can do the exercise </a:t>
            </a:r>
            <a:r>
              <a:rPr lang="en-US" altLang="ja-JP" i="1" dirty="0" smtClean="0">
                <a:ea typeface="ヒラギノ角ゴ Pro W3" pitchFamily="125" charset="-128"/>
                <a:cs typeface="Geneva" pitchFamily="125" charset="0"/>
              </a:rPr>
              <a:t>VCA/CBHFA tools and climate change</a:t>
            </a:r>
            <a:r>
              <a:rPr lang="en-US" altLang="ja-JP" dirty="0" smtClean="0">
                <a:ea typeface="ヒラギノ角ゴ Pro W3" pitchFamily="125" charset="-128"/>
                <a:cs typeface="Geneva" pitchFamily="125" charset="0"/>
              </a:rPr>
              <a:t>. </a:t>
            </a:r>
            <a:endParaRPr lang="en-GB" altLang="en-US" dirty="0" smtClean="0">
              <a:ea typeface="ヒラギノ角ゴ Pro W3" pitchFamily="125" charset="-128"/>
              <a:cs typeface="Geneva" pitchFamily="125" charset="0"/>
            </a:endParaRP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6888" indent="-287264" eaLnBrk="0" hangingPunct="0">
              <a:spcBef>
                <a:spcPct val="30000"/>
              </a:spcBef>
              <a:defRPr sz="1200">
                <a:solidFill>
                  <a:schemeClr val="tx1"/>
                </a:solidFill>
                <a:latin typeface="Calibri" pitchFamily="34" charset="0"/>
                <a:ea typeface="Geneva" pitchFamily="125" charset="0"/>
                <a:cs typeface="Geneva" pitchFamily="125" charset="0"/>
              </a:defRPr>
            </a:lvl2pPr>
            <a:lvl3pPr marL="1149058" indent="-229812" eaLnBrk="0" hangingPunct="0">
              <a:spcBef>
                <a:spcPct val="30000"/>
              </a:spcBef>
              <a:defRPr sz="1200">
                <a:solidFill>
                  <a:schemeClr val="tx1"/>
                </a:solidFill>
                <a:latin typeface="Calibri" pitchFamily="34" charset="0"/>
                <a:ea typeface="Geneva" pitchFamily="125" charset="0"/>
                <a:cs typeface="Geneva" pitchFamily="125" charset="0"/>
              </a:defRPr>
            </a:lvl3pPr>
            <a:lvl4pPr marL="1608681" indent="-229812" eaLnBrk="0" hangingPunct="0">
              <a:spcBef>
                <a:spcPct val="30000"/>
              </a:spcBef>
              <a:defRPr sz="1200">
                <a:solidFill>
                  <a:schemeClr val="tx1"/>
                </a:solidFill>
                <a:latin typeface="Calibri" pitchFamily="34" charset="0"/>
                <a:ea typeface="Geneva" pitchFamily="125" charset="0"/>
                <a:cs typeface="Geneva" pitchFamily="125" charset="0"/>
              </a:defRPr>
            </a:lvl4pPr>
            <a:lvl5pPr marL="2068304" indent="-229812" eaLnBrk="0" hangingPunct="0">
              <a:spcBef>
                <a:spcPct val="30000"/>
              </a:spcBef>
              <a:defRPr sz="1200">
                <a:solidFill>
                  <a:schemeClr val="tx1"/>
                </a:solidFill>
                <a:latin typeface="Calibri" pitchFamily="34" charset="0"/>
                <a:ea typeface="Geneva" pitchFamily="125" charset="0"/>
                <a:cs typeface="Geneva" pitchFamily="125" charset="0"/>
              </a:defRPr>
            </a:lvl5pPr>
            <a:lvl6pPr marL="252792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87551"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47174"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90679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eaLnBrk="1" hangingPunct="1">
              <a:spcBef>
                <a:spcPct val="0"/>
              </a:spcBef>
            </a:pPr>
            <a:fld id="{0F24AF11-28E4-4149-B8D5-EC625295DE0B}" type="slidenum">
              <a:rPr lang="en-US" altLang="en-US" sz="1300">
                <a:latin typeface="Arial" pitchFamily="34" charset="0"/>
                <a:ea typeface="ＭＳ Ｐゴシック" pitchFamily="34" charset="-128"/>
              </a:rPr>
              <a:pPr eaLnBrk="1" hangingPunct="1">
                <a:spcBef>
                  <a:spcPct val="0"/>
                </a:spcBef>
              </a:pPr>
              <a:t>9</a:t>
            </a:fld>
            <a:endParaRPr lang="en-US" altLang="en-US" sz="130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smtClean="0">
                <a:ea typeface="ヒラギノ角ゴ Pro W3" pitchFamily="125" charset="-128"/>
                <a:cs typeface="Geneva" pitchFamily="125" charset="0"/>
              </a:rPr>
              <a:t>To communicate climate change with communities, practitioners can facilitate the VCA/CBHFA process and incorporate concerns for increased weather variability in the </a:t>
            </a:r>
            <a:r>
              <a:rPr lang="en-US" altLang="en-US" dirty="0" err="1" smtClean="0">
                <a:ea typeface="ヒラギノ角ゴ Pro W3" pitchFamily="125" charset="-128"/>
                <a:cs typeface="Geneva" pitchFamily="125" charset="0"/>
              </a:rPr>
              <a:t>programmes</a:t>
            </a:r>
            <a:r>
              <a:rPr lang="en-US" altLang="en-US" dirty="0" smtClean="0">
                <a:ea typeface="ヒラギノ角ゴ Pro W3" pitchFamily="125" charset="-128"/>
                <a:cs typeface="Geneva" pitchFamily="125" charset="0"/>
              </a:rPr>
              <a:t> – without actually using the term </a:t>
            </a:r>
            <a:r>
              <a:rPr lang="en-US" altLang="ja-JP" i="1" dirty="0" smtClean="0">
                <a:ea typeface="ヒラギノ角ゴ Pro W3" pitchFamily="125" charset="-128"/>
                <a:cs typeface="Geneva" pitchFamily="125" charset="0"/>
              </a:rPr>
              <a:t>climate change</a:t>
            </a:r>
            <a:r>
              <a:rPr lang="en-US" altLang="ja-JP" dirty="0" smtClean="0">
                <a:ea typeface="ヒラギノ角ゴ Pro W3" pitchFamily="125" charset="-128"/>
                <a:cs typeface="Geneva" pitchFamily="125" charset="0"/>
              </a:rPr>
              <a:t>. But as they gain more confidence, they may introduce the concept of climate change. </a:t>
            </a:r>
            <a:br>
              <a:rPr lang="en-US" altLang="ja-JP" dirty="0" smtClean="0">
                <a:ea typeface="ヒラギノ角ゴ Pro W3" pitchFamily="125" charset="-128"/>
                <a:cs typeface="Geneva" pitchFamily="125" charset="0"/>
              </a:rPr>
            </a:br>
            <a:r>
              <a:rPr lang="en-US" altLang="ja-JP" dirty="0" smtClean="0">
                <a:ea typeface="ヒラギノ角ゴ Pro W3" pitchFamily="125" charset="-128"/>
                <a:cs typeface="Geneva" pitchFamily="125" charset="0"/>
              </a:rPr>
              <a:t/>
            </a:r>
            <a:br>
              <a:rPr lang="en-US" altLang="ja-JP" dirty="0" smtClean="0">
                <a:ea typeface="ヒラギノ角ゴ Pro W3" pitchFamily="125" charset="-128"/>
                <a:cs typeface="Geneva" pitchFamily="125" charset="0"/>
              </a:rPr>
            </a:br>
            <a:r>
              <a:rPr lang="en-US" altLang="ja-JP" dirty="0" smtClean="0">
                <a:ea typeface="ヒラギノ角ゴ Pro W3" pitchFamily="125" charset="-128"/>
                <a:cs typeface="Geneva" pitchFamily="125" charset="0"/>
              </a:rPr>
              <a:t>Be creative: they could brainstorm ideas for this at this stage, by getting youth volunteers to put on a drama, for example. Through careful training, facilitators must feel confident in explaining the concept of climate change and relating it to the community</a:t>
            </a:r>
            <a:r>
              <a:rPr lang="ja-JP" altLang="en-US" dirty="0" smtClean="0">
                <a:ea typeface="ヒラギノ角ゴ Pro W3" pitchFamily="125" charset="-128"/>
                <a:cs typeface="Geneva" pitchFamily="125" charset="0"/>
              </a:rPr>
              <a:t>’</a:t>
            </a:r>
            <a:r>
              <a:rPr lang="en-US" altLang="ja-JP" dirty="0" smtClean="0">
                <a:ea typeface="ヒラギノ角ゴ Pro W3" pitchFamily="125" charset="-128"/>
                <a:cs typeface="Geneva" pitchFamily="125" charset="0"/>
              </a:rPr>
              <a:t>s context. It’s important not to </a:t>
            </a:r>
            <a:r>
              <a:rPr lang="en-US" altLang="ja-JP" i="1" dirty="0" smtClean="0">
                <a:ea typeface="ヒラギノ角ゴ Pro W3" pitchFamily="125" charset="-128"/>
                <a:cs typeface="Geneva" pitchFamily="125" charset="0"/>
              </a:rPr>
              <a:t>over-</a:t>
            </a:r>
            <a:r>
              <a:rPr lang="en-US" altLang="ja-JP" i="1" dirty="0" err="1" smtClean="0">
                <a:ea typeface="ヒラギノ角ゴ Pro W3" pitchFamily="125" charset="-128"/>
                <a:cs typeface="Geneva" pitchFamily="125" charset="0"/>
              </a:rPr>
              <a:t>emphasise</a:t>
            </a:r>
            <a:r>
              <a:rPr lang="en-US" altLang="ja-JP" dirty="0" smtClean="0">
                <a:ea typeface="ヒラギノ角ゴ Pro W3" pitchFamily="125" charset="-128"/>
                <a:cs typeface="Geneva" pitchFamily="125" charset="0"/>
              </a:rPr>
              <a:t> climate change; remember that there are many risks that a community faces. It is better to incorporate climate change messages alongside others that are being taken to communities. In areas where water availability is an issue, for example, information on the drying trends can illustrate why improving water conservation is important. </a:t>
            </a:r>
            <a:br>
              <a:rPr lang="en-US" altLang="ja-JP" dirty="0" smtClean="0">
                <a:ea typeface="ヒラギノ角ゴ Pro W3" pitchFamily="125" charset="-128"/>
                <a:cs typeface="Geneva" pitchFamily="125" charset="0"/>
              </a:rPr>
            </a:br>
            <a:r>
              <a:rPr lang="en-US" altLang="ja-JP" dirty="0" smtClean="0">
                <a:ea typeface="ヒラギノ角ゴ Pro W3" pitchFamily="125" charset="-128"/>
                <a:cs typeface="Geneva" pitchFamily="125" charset="0"/>
              </a:rPr>
              <a:t/>
            </a:r>
            <a:br>
              <a:rPr lang="en-US" altLang="ja-JP" dirty="0" smtClean="0">
                <a:ea typeface="ヒラギノ角ゴ Pro W3" pitchFamily="125" charset="-128"/>
                <a:cs typeface="Geneva" pitchFamily="125" charset="0"/>
              </a:rPr>
            </a:br>
            <a:r>
              <a:rPr lang="en-US" altLang="ja-JP" dirty="0" smtClean="0">
                <a:ea typeface="ヒラギノ角ゴ Pro W3" pitchFamily="125" charset="-128"/>
                <a:cs typeface="Geneva" pitchFamily="125" charset="0"/>
              </a:rPr>
              <a:t>Practitioners can consider contacting environmental NGOs or departments who may have experience on discussing climate change with communities.  </a:t>
            </a:r>
          </a:p>
          <a:p>
            <a:pPr>
              <a:lnSpc>
                <a:spcPct val="90000"/>
              </a:lnSpc>
            </a:pPr>
            <a:endParaRPr lang="en-US" altLang="en-US" dirty="0" smtClean="0">
              <a:ea typeface="ヒラギノ角ゴ Pro W3" pitchFamily="125" charset="-128"/>
              <a:cs typeface="Geneva" pitchFamily="125" charset="0"/>
            </a:endParaRPr>
          </a:p>
          <a:p>
            <a:pPr>
              <a:lnSpc>
                <a:spcPct val="90000"/>
              </a:lnSpc>
            </a:pPr>
            <a:r>
              <a:rPr lang="en-US" altLang="en-US" dirty="0" smtClean="0">
                <a:ea typeface="ヒラギノ角ゴ Pro W3" pitchFamily="125" charset="-128"/>
                <a:cs typeface="Geneva" pitchFamily="125" charset="0"/>
              </a:rPr>
              <a:t>Talking about climate change with communities can seem daunting, but it </a:t>
            </a:r>
            <a:r>
              <a:rPr lang="en-US" altLang="en-US" dirty="0" err="1" smtClean="0">
                <a:ea typeface="ヒラギノ角ゴ Pro W3" pitchFamily="125" charset="-128"/>
                <a:cs typeface="Geneva" pitchFamily="125" charset="0"/>
              </a:rPr>
              <a:t>doesn</a:t>
            </a:r>
            <a:r>
              <a:rPr lang="ja-JP" altLang="en-US" dirty="0" smtClean="0">
                <a:ea typeface="ヒラギノ角ゴ Pro W3" pitchFamily="125" charset="-128"/>
                <a:cs typeface="Geneva" pitchFamily="125" charset="0"/>
              </a:rPr>
              <a:t>’</a:t>
            </a:r>
            <a:r>
              <a:rPr lang="en-US" altLang="ja-JP" dirty="0" smtClean="0">
                <a:ea typeface="ヒラギノ角ゴ Pro W3" pitchFamily="125" charset="-128"/>
                <a:cs typeface="Geneva" pitchFamily="125" charset="0"/>
              </a:rPr>
              <a:t>t have to involve explaining complicated concepts. The best approach is to begin discussions about climate change based on participants’ experience – how local weather impacts upon their day to day lives and affects their livelihoods. These can be drawn out during the VCA/CBHFA process. If you find that people notice changes are taking place and would like to know why, then you could present more information about the causes of climate change.  </a:t>
            </a:r>
          </a:p>
          <a:p>
            <a:pPr>
              <a:lnSpc>
                <a:spcPct val="90000"/>
              </a:lnSpc>
            </a:pPr>
            <a:r>
              <a:rPr lang="en-US" altLang="en-US" dirty="0" smtClean="0">
                <a:ea typeface="ヒラギノ角ゴ Pro W3" pitchFamily="125" charset="-128"/>
                <a:cs typeface="Geneva" pitchFamily="125" charset="0"/>
              </a:rPr>
              <a:t> </a:t>
            </a:r>
          </a:p>
          <a:p>
            <a:pPr>
              <a:lnSpc>
                <a:spcPct val="90000"/>
              </a:lnSpc>
            </a:pPr>
            <a:endParaRPr lang="da-DK" altLang="en-US" dirty="0" smtClean="0">
              <a:ea typeface="ヒラギノ角ゴ Pro W3" pitchFamily="125" charset="-128"/>
              <a:cs typeface="Geneva" pitchFamily="12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da-DK" altLang="en-US" smtClean="0">
              <a:ea typeface="ヒラギノ角ゴ Pro W3" pitchFamily="125" charset="-128"/>
              <a:cs typeface="Geneva" pitchFamily="12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Hazard: </a:t>
            </a:r>
            <a:r>
              <a:rPr lang="en-GB" sz="1200" dirty="0" smtClean="0"/>
              <a:t>A dangerous phenomenon, substance, human activity or condition that may cause loss of life, injury or other health impacts, property damage, loss of livelihoods and services, social and economic disruption, or environmental damage.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Risk: </a:t>
            </a:r>
            <a:r>
              <a:rPr lang="en-GB" sz="1200" dirty="0" smtClean="0"/>
              <a:t>The combination of the probability of an event and its negative consequences</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Exposure: </a:t>
            </a:r>
            <a:r>
              <a:rPr lang="en-GB" sz="1200" dirty="0" smtClean="0"/>
              <a:t>People, property, systems, or other elements present in hazard zones that are thereby subject to potential losses.</a:t>
            </a:r>
          </a:p>
          <a:p>
            <a:endParaRPr lang="en-US" dirty="0" smtClean="0"/>
          </a:p>
          <a:p>
            <a:r>
              <a:rPr lang="en-US" dirty="0" smtClean="0"/>
              <a:t>Vulnerability: </a:t>
            </a:r>
            <a:r>
              <a:rPr lang="en-GB" sz="1200" dirty="0" smtClean="0"/>
              <a:t>The conditions determined by physical, social, economic, environmental and political factors or processes, which increase risk and susceptibility of people to the impact of hazards.</a:t>
            </a:r>
          </a:p>
          <a:p>
            <a:endParaRPr lang="en-GB"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Capacity:</a:t>
            </a:r>
            <a:r>
              <a:rPr lang="en-GB" sz="1200" baseline="0" dirty="0" smtClean="0"/>
              <a:t> </a:t>
            </a:r>
            <a:r>
              <a:rPr lang="en-GB" sz="1200" dirty="0" smtClean="0"/>
              <a:t>The combination of all the strengths, attributes and resources available within a community, society or organization that can be used to achieve agreed goals.</a:t>
            </a:r>
          </a:p>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19</a:t>
            </a:fld>
            <a:endParaRPr lang="en-GB"/>
          </a:p>
        </p:txBody>
      </p:sp>
    </p:spTree>
    <p:extLst>
      <p:ext uri="{BB962C8B-B14F-4D97-AF65-F5344CB8AC3E}">
        <p14:creationId xmlns:p14="http://schemas.microsoft.com/office/powerpoint/2010/main" val="182244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smtClean="0">
                <a:ea typeface="ヒラギノ角ゴ Pro W3" pitchFamily="125" charset="-128"/>
                <a:cs typeface="Geneva" pitchFamily="125" charset="0"/>
              </a:rPr>
              <a:t>An example from the Solomon Islands.</a:t>
            </a:r>
          </a:p>
        </p:txBody>
      </p:sp>
      <p:sp>
        <p:nvSpPr>
          <p:cNvPr id="30724"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F4989123-1C6B-4DAD-8DA8-8CC79D9D234D}" type="slidenum">
              <a:rPr lang="en-US" altLang="en-US" sz="1300">
                <a:latin typeface="Arial" pitchFamily="34" charset="0"/>
                <a:ea typeface="ＭＳ Ｐゴシック" pitchFamily="34" charset="-128"/>
              </a:rPr>
              <a:pPr algn="r" eaLnBrk="1" hangingPunct="1">
                <a:spcBef>
                  <a:spcPct val="0"/>
                </a:spcBef>
              </a:pPr>
              <a:t>20</a:t>
            </a:fld>
            <a:endParaRPr lang="en-US" altLang="en-US" sz="130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284885" y="2420888"/>
            <a:ext cx="8568170" cy="1728192"/>
          </a:xfrm>
        </p:spPr>
        <p:txBody>
          <a:bodyPr/>
          <a:lstStyle/>
          <a:p>
            <a:r>
              <a:rPr lang="en-GB" sz="3200" dirty="0"/>
              <a:t>Assessing </a:t>
            </a:r>
            <a:r>
              <a:rPr lang="en-GB" sz="3200" dirty="0" smtClean="0"/>
              <a:t>climate </a:t>
            </a:r>
            <a:r>
              <a:rPr lang="en-GB" sz="3200" dirty="0"/>
              <a:t>risks at community level and  mainstreaming adaptation </a:t>
            </a:r>
            <a:r>
              <a:rPr lang="en-GB" sz="3200" dirty="0" smtClean="0"/>
              <a:t>into community activities </a:t>
            </a:r>
            <a:endParaRPr lang="en-GB" sz="3200" dirty="0" smtClean="0">
              <a:latin typeface="Arial" charset="0"/>
              <a:cs typeface="Arial" charset="0"/>
            </a:endParaRPr>
          </a:p>
        </p:txBody>
      </p:sp>
    </p:spTree>
    <p:extLst>
      <p:ext uri="{BB962C8B-B14F-4D97-AF65-F5344CB8AC3E}">
        <p14:creationId xmlns:p14="http://schemas.microsoft.com/office/powerpoint/2010/main" val="351416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12 tools to consider…</a:t>
            </a:r>
            <a:endParaRPr lang="fi-FI" sz="3200" dirty="0"/>
          </a:p>
        </p:txBody>
      </p:sp>
      <p:sp>
        <p:nvSpPr>
          <p:cNvPr id="3" name="Content Placeholder 2"/>
          <p:cNvSpPr>
            <a:spLocks noGrp="1"/>
          </p:cNvSpPr>
          <p:nvPr>
            <p:ph idx="1"/>
          </p:nvPr>
        </p:nvSpPr>
        <p:spPr>
          <a:xfrm>
            <a:off x="1828800" y="1688275"/>
            <a:ext cx="6858000" cy="4191000"/>
          </a:xfrm>
        </p:spPr>
        <p:txBody>
          <a:bodyPr/>
          <a:lstStyle/>
          <a:p>
            <a:r>
              <a:rPr lang="en-GB" sz="1800" dirty="0" smtClean="0"/>
              <a:t>Review of secondary sources;</a:t>
            </a:r>
          </a:p>
          <a:p>
            <a:r>
              <a:rPr lang="en-GB" sz="1800" dirty="0" smtClean="0"/>
              <a:t>Structured and semi-structured interviews;</a:t>
            </a:r>
          </a:p>
          <a:p>
            <a:r>
              <a:rPr lang="en-GB" sz="1800" dirty="0" smtClean="0"/>
              <a:t>Focus group discussion;</a:t>
            </a:r>
          </a:p>
          <a:p>
            <a:r>
              <a:rPr lang="en-GB" sz="1800" dirty="0" smtClean="0"/>
              <a:t>Direct observation</a:t>
            </a:r>
          </a:p>
          <a:p>
            <a:r>
              <a:rPr lang="en-GB" sz="1800" dirty="0" smtClean="0"/>
              <a:t>Hazard mapping, </a:t>
            </a:r>
          </a:p>
          <a:p>
            <a:r>
              <a:rPr lang="en-GB" sz="1800" dirty="0"/>
              <a:t>V</a:t>
            </a:r>
            <a:r>
              <a:rPr lang="en-GB" sz="1800" dirty="0" smtClean="0"/>
              <a:t>ulnerability mapping</a:t>
            </a:r>
          </a:p>
          <a:p>
            <a:r>
              <a:rPr lang="en-GB" sz="1800" dirty="0" smtClean="0"/>
              <a:t>Capacity/resource mapping;</a:t>
            </a:r>
          </a:p>
          <a:p>
            <a:r>
              <a:rPr lang="en-GB" sz="1800" dirty="0" smtClean="0"/>
              <a:t>Transect walk;</a:t>
            </a:r>
          </a:p>
          <a:p>
            <a:r>
              <a:rPr lang="en-GB" sz="1800" dirty="0" smtClean="0"/>
              <a:t>Seasonal calendar;</a:t>
            </a:r>
          </a:p>
          <a:p>
            <a:r>
              <a:rPr lang="en-GB" sz="1800" dirty="0"/>
              <a:t>H</a:t>
            </a:r>
            <a:r>
              <a:rPr lang="en-GB" sz="1800" dirty="0" smtClean="0"/>
              <a:t>istorical profile;</a:t>
            </a:r>
          </a:p>
          <a:p>
            <a:r>
              <a:rPr lang="en-GB" sz="1800" dirty="0"/>
              <a:t>L</a:t>
            </a:r>
            <a:r>
              <a:rPr lang="en-GB" sz="1800" dirty="0" smtClean="0"/>
              <a:t>ivelihood </a:t>
            </a:r>
            <a:r>
              <a:rPr lang="en-GB" sz="1800" dirty="0"/>
              <a:t>analysis</a:t>
            </a:r>
            <a:endParaRPr lang="en-GB" sz="1800" dirty="0" smtClean="0"/>
          </a:p>
          <a:p>
            <a:r>
              <a:rPr lang="en-GB" sz="1800" dirty="0"/>
              <a:t>I</a:t>
            </a:r>
            <a:r>
              <a:rPr lang="en-GB" sz="1800" dirty="0" smtClean="0"/>
              <a:t>nstitutional </a:t>
            </a:r>
            <a:r>
              <a:rPr lang="en-GB" sz="1800" dirty="0"/>
              <a:t>and social network analysis</a:t>
            </a:r>
          </a:p>
          <a:p>
            <a:endParaRPr lang="fi-FI" dirty="0"/>
          </a:p>
        </p:txBody>
      </p:sp>
    </p:spTree>
    <p:extLst>
      <p:ext uri="{BB962C8B-B14F-4D97-AF65-F5344CB8AC3E}">
        <p14:creationId xmlns:p14="http://schemas.microsoft.com/office/powerpoint/2010/main" val="22479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Ex1: Which tools to use to assess also climate risk? </a:t>
            </a:r>
            <a:endParaRPr lang="fi-FI" sz="3200" dirty="0"/>
          </a:p>
        </p:txBody>
      </p:sp>
      <p:sp>
        <p:nvSpPr>
          <p:cNvPr id="3" name="Content Placeholder 2"/>
          <p:cNvSpPr>
            <a:spLocks noGrp="1"/>
          </p:cNvSpPr>
          <p:nvPr>
            <p:ph idx="1"/>
          </p:nvPr>
        </p:nvSpPr>
        <p:spPr/>
        <p:txBody>
          <a:bodyPr/>
          <a:lstStyle/>
          <a:p>
            <a:pPr marL="0" indent="0">
              <a:buNone/>
            </a:pPr>
            <a:r>
              <a:rPr lang="en-GB" dirty="0" smtClean="0"/>
              <a:t>Mark the tools with </a:t>
            </a:r>
            <a:r>
              <a:rPr lang="en-GB" dirty="0" err="1" smtClean="0"/>
              <a:t>color</a:t>
            </a:r>
            <a:r>
              <a:rPr lang="en-GB" dirty="0" smtClean="0"/>
              <a:t> stickers:</a:t>
            </a:r>
          </a:p>
          <a:p>
            <a:pPr marL="0" indent="0">
              <a:buNone/>
            </a:pPr>
            <a:endParaRPr lang="en-GB" dirty="0" smtClean="0"/>
          </a:p>
          <a:p>
            <a:pPr marL="0" indent="0">
              <a:buNone/>
            </a:pPr>
            <a:r>
              <a:rPr lang="en-GB" dirty="0" smtClean="0">
                <a:solidFill>
                  <a:srgbClr val="FF0000"/>
                </a:solidFill>
              </a:rPr>
              <a:t>RED</a:t>
            </a:r>
            <a:r>
              <a:rPr lang="en-GB" dirty="0" smtClean="0"/>
              <a:t> – not useful for collecting information relevant to climate change</a:t>
            </a:r>
          </a:p>
          <a:p>
            <a:pPr marL="0" indent="0">
              <a:buNone/>
            </a:pPr>
            <a:r>
              <a:rPr lang="en-GB" dirty="0" smtClean="0">
                <a:solidFill>
                  <a:srgbClr val="FFC000"/>
                </a:solidFill>
              </a:rPr>
              <a:t>ORANGE</a:t>
            </a:r>
            <a:r>
              <a:rPr lang="en-GB" dirty="0" smtClean="0"/>
              <a:t> – can be useful</a:t>
            </a:r>
          </a:p>
          <a:p>
            <a:pPr marL="0" indent="0">
              <a:buNone/>
            </a:pPr>
            <a:r>
              <a:rPr lang="en-GB" dirty="0" smtClean="0">
                <a:solidFill>
                  <a:srgbClr val="00B050"/>
                </a:solidFill>
              </a:rPr>
              <a:t>GREEN</a:t>
            </a:r>
            <a:r>
              <a:rPr lang="en-GB" dirty="0" smtClean="0"/>
              <a:t> – very useful for collecting information on climate change and changing risks</a:t>
            </a:r>
            <a:endParaRPr lang="fi-FI" dirty="0"/>
          </a:p>
        </p:txBody>
      </p:sp>
    </p:spTree>
    <p:extLst>
      <p:ext uri="{BB962C8B-B14F-4D97-AF65-F5344CB8AC3E}">
        <p14:creationId xmlns:p14="http://schemas.microsoft.com/office/powerpoint/2010/main" val="187140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 groups, answer the following questions:</a:t>
            </a:r>
            <a:endParaRPr lang="fi-FI" sz="3200" dirty="0"/>
          </a:p>
        </p:txBody>
      </p:sp>
      <p:sp>
        <p:nvSpPr>
          <p:cNvPr id="3" name="Content Placeholder 2"/>
          <p:cNvSpPr>
            <a:spLocks noGrp="1"/>
          </p:cNvSpPr>
          <p:nvPr>
            <p:ph idx="1"/>
          </p:nvPr>
        </p:nvSpPr>
        <p:spPr>
          <a:xfrm>
            <a:off x="571500" y="1955800"/>
            <a:ext cx="8115300" cy="3911600"/>
          </a:xfrm>
        </p:spPr>
        <p:txBody>
          <a:bodyPr/>
          <a:lstStyle/>
          <a:p>
            <a:pPr marL="0" indent="0">
              <a:buNone/>
            </a:pPr>
            <a:r>
              <a:rPr lang="en-GB" dirty="0"/>
              <a:t>1. </a:t>
            </a:r>
            <a:r>
              <a:rPr lang="en-GB" dirty="0" smtClean="0"/>
              <a:t>What is the information relevant to climate change that can be collected </a:t>
            </a:r>
            <a:r>
              <a:rPr lang="en-GB" dirty="0"/>
              <a:t>per tool?</a:t>
            </a:r>
          </a:p>
          <a:p>
            <a:pPr marL="0" indent="0">
              <a:buNone/>
            </a:pPr>
            <a:r>
              <a:rPr lang="en-GB" dirty="0"/>
              <a:t>2. What are the uses of this information</a:t>
            </a:r>
            <a:r>
              <a:rPr lang="en-GB" dirty="0" smtClean="0"/>
              <a:t>?</a:t>
            </a:r>
          </a:p>
          <a:p>
            <a:pPr marL="0" indent="0">
              <a:buNone/>
            </a:pPr>
            <a:endParaRPr lang="en-GB" dirty="0" smtClean="0"/>
          </a:p>
          <a:p>
            <a:pPr marL="0" indent="0">
              <a:buNone/>
            </a:pPr>
            <a:r>
              <a:rPr lang="en-GB" dirty="0" smtClean="0"/>
              <a:t>Each group focuses on three tools:</a:t>
            </a:r>
            <a:endParaRPr lang="en-GB" dirty="0"/>
          </a:p>
          <a:p>
            <a:r>
              <a:rPr lang="en-GB" sz="2000" dirty="0"/>
              <a:t>Group 1: hazard mapping, historical profile, FGD</a:t>
            </a:r>
          </a:p>
          <a:p>
            <a:r>
              <a:rPr lang="en-GB" sz="2000" dirty="0"/>
              <a:t>Group 2: </a:t>
            </a:r>
            <a:r>
              <a:rPr lang="en-GB" sz="2000" dirty="0" smtClean="0"/>
              <a:t>vulnerability mapping, </a:t>
            </a:r>
            <a:r>
              <a:rPr lang="en-GB" sz="2000" dirty="0"/>
              <a:t>secondary data, interviews</a:t>
            </a:r>
          </a:p>
          <a:p>
            <a:r>
              <a:rPr lang="en-GB" sz="2000" dirty="0"/>
              <a:t>Group 3: </a:t>
            </a:r>
            <a:r>
              <a:rPr lang="en-GB" sz="2000" dirty="0" smtClean="0"/>
              <a:t>capacity mapping, </a:t>
            </a:r>
            <a:r>
              <a:rPr lang="en-GB" sz="2000" dirty="0"/>
              <a:t>direct observation, livelihood analysis</a:t>
            </a:r>
          </a:p>
          <a:p>
            <a:r>
              <a:rPr lang="en-GB" sz="2000" dirty="0"/>
              <a:t>Group 4: seasonal calendar, transect walk, institutional and social network analysis</a:t>
            </a:r>
          </a:p>
          <a:p>
            <a:pPr marL="0" indent="0">
              <a:buNone/>
            </a:pPr>
            <a:endParaRPr lang="en-GB" dirty="0"/>
          </a:p>
          <a:p>
            <a:endParaRPr lang="fi-FI" dirty="0"/>
          </a:p>
        </p:txBody>
      </p:sp>
    </p:spTree>
    <p:extLst>
      <p:ext uri="{BB962C8B-B14F-4D97-AF65-F5344CB8AC3E}">
        <p14:creationId xmlns:p14="http://schemas.microsoft.com/office/powerpoint/2010/main" val="272749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Which tools need changes? (Ex2)</a:t>
            </a:r>
            <a:endParaRPr lang="fi-FI" sz="3200" dirty="0"/>
          </a:p>
        </p:txBody>
      </p:sp>
      <p:pic>
        <p:nvPicPr>
          <p:cNvPr id="208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1936037" y="1607148"/>
            <a:ext cx="3097276" cy="4421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19" y="1493838"/>
            <a:ext cx="2773953" cy="3888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995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88200" cy="1143000"/>
          </a:xfrm>
        </p:spPr>
        <p:txBody>
          <a:bodyPr/>
          <a:lstStyle/>
          <a:p>
            <a:r>
              <a:rPr lang="en-GB" sz="3200" dirty="0" smtClean="0"/>
              <a:t>Communicating climate change for risk reduction action during VCA</a:t>
            </a:r>
            <a:endParaRPr lang="fi-FI" sz="3200" dirty="0"/>
          </a:p>
        </p:txBody>
      </p:sp>
      <p:sp>
        <p:nvSpPr>
          <p:cNvPr id="3" name="Content Placeholder 2"/>
          <p:cNvSpPr>
            <a:spLocks noGrp="1"/>
          </p:cNvSpPr>
          <p:nvPr>
            <p:ph idx="1"/>
          </p:nvPr>
        </p:nvSpPr>
        <p:spPr>
          <a:xfrm>
            <a:off x="251521" y="1676400"/>
            <a:ext cx="7056784" cy="4191000"/>
          </a:xfrm>
        </p:spPr>
        <p:txBody>
          <a:bodyPr/>
          <a:lstStyle/>
          <a:p>
            <a:endParaRPr lang="en-GB" dirty="0" smtClean="0"/>
          </a:p>
          <a:p>
            <a:endParaRPr lang="en-GB" dirty="0"/>
          </a:p>
          <a:p>
            <a:endParaRPr lang="en-GB" dirty="0" smtClean="0"/>
          </a:p>
          <a:p>
            <a:endParaRPr lang="en-GB" dirty="0" smtClean="0"/>
          </a:p>
          <a:p>
            <a:endParaRPr lang="en-GB" dirty="0"/>
          </a:p>
          <a:p>
            <a:pPr marL="0" indent="0">
              <a:buNone/>
            </a:pPr>
            <a:endParaRPr lang="en-GB" dirty="0" smtClean="0"/>
          </a:p>
          <a:p>
            <a:r>
              <a:rPr lang="en-GB" dirty="0" smtClean="0"/>
              <a:t>Be careful but </a:t>
            </a:r>
            <a:r>
              <a:rPr lang="en-GB" i="1" dirty="0" smtClean="0">
                <a:solidFill>
                  <a:srgbClr val="0070C0"/>
                </a:solidFill>
              </a:rPr>
              <a:t>creative</a:t>
            </a:r>
            <a:r>
              <a:rPr lang="en-GB" dirty="0" smtClean="0"/>
              <a:t> when you discuss </a:t>
            </a:r>
            <a:r>
              <a:rPr lang="en-GB" b="1" i="1" u="sng" dirty="0" smtClean="0">
                <a:solidFill>
                  <a:srgbClr val="0070C0"/>
                </a:solidFill>
              </a:rPr>
              <a:t>changes</a:t>
            </a:r>
            <a:r>
              <a:rPr lang="en-GB" dirty="0" smtClean="0"/>
              <a:t> with the community. Be </a:t>
            </a:r>
            <a:r>
              <a:rPr lang="en-GB" i="1" dirty="0" smtClean="0">
                <a:solidFill>
                  <a:srgbClr val="0070C0"/>
                </a:solidFill>
              </a:rPr>
              <a:t>prepared </a:t>
            </a:r>
            <a:r>
              <a:rPr lang="en-GB" dirty="0" smtClean="0"/>
              <a:t>to discuss a range of issues, especially if the community asks.</a:t>
            </a:r>
          </a:p>
        </p:txBody>
      </p:sp>
      <p:pic>
        <p:nvPicPr>
          <p:cNvPr id="207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0968" y="1548571"/>
            <a:ext cx="1728192" cy="235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37" y="2112877"/>
            <a:ext cx="54102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94005" y="3507799"/>
            <a:ext cx="1584176" cy="224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197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592796" y="1445440"/>
            <a:ext cx="7398568"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eaLnBrk="1" hangingPunct="1">
              <a:buFont typeface="Arial" panose="020B0604020202020204" pitchFamily="34" charset="0"/>
              <a:buChar char="•"/>
            </a:pPr>
            <a:r>
              <a:rPr lang="en-GB" altLang="en-US" sz="2000" dirty="0">
                <a:latin typeface="Helvetica" pitchFamily="125" charset="0"/>
              </a:rPr>
              <a:t>In the facilitation, use information provided from elders and others to reflect the community’s experience</a:t>
            </a:r>
            <a:r>
              <a:rPr lang="en-GB" sz="2000" dirty="0">
                <a:latin typeface="Helvetica" pitchFamily="125" charset="0"/>
              </a:rPr>
              <a:t> with climate and weather, and how they already affect lives and </a:t>
            </a:r>
            <a:r>
              <a:rPr lang="en-GB" sz="2000" dirty="0" smtClean="0">
                <a:latin typeface="Helvetica" pitchFamily="125" charset="0"/>
              </a:rPr>
              <a:t>livelihoods.</a:t>
            </a:r>
            <a:r>
              <a:rPr lang="en-GB" altLang="en-US" sz="2000" i="1" dirty="0">
                <a:solidFill>
                  <a:srgbClr val="0070C0"/>
                </a:solidFill>
                <a:latin typeface="Helvetica" pitchFamily="125" charset="0"/>
              </a:rPr>
              <a:t> </a:t>
            </a:r>
            <a:endParaRPr lang="en-GB" altLang="en-US" sz="2000" dirty="0">
              <a:latin typeface="Helvetica" pitchFamily="125" charset="0"/>
            </a:endParaRPr>
          </a:p>
        </p:txBody>
      </p:sp>
      <p:sp>
        <p:nvSpPr>
          <p:cNvPr id="10243" name="Content Placeholder 2"/>
          <p:cNvSpPr txBox="1">
            <a:spLocks/>
          </p:cNvSpPr>
          <p:nvPr/>
        </p:nvSpPr>
        <p:spPr bwMode="auto">
          <a:xfrm>
            <a:off x="1752240" y="698706"/>
            <a:ext cx="7079680" cy="53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2800" b="1" i="1" dirty="0" smtClean="0">
                <a:ea typeface="+mj-ea"/>
                <a:cs typeface="Arial" pitchFamily="34" charset="0"/>
              </a:rPr>
              <a:t>Discuss </a:t>
            </a:r>
            <a:r>
              <a:rPr lang="en-US" altLang="en-US" sz="2800" b="1" i="1" dirty="0">
                <a:ea typeface="+mj-ea"/>
                <a:cs typeface="Arial" pitchFamily="34" charset="0"/>
              </a:rPr>
              <a:t>changes with the </a:t>
            </a:r>
            <a:r>
              <a:rPr lang="en-US" altLang="en-US" sz="2800" b="1" i="1" dirty="0" smtClean="0">
                <a:ea typeface="+mj-ea"/>
                <a:cs typeface="Arial" pitchFamily="34" charset="0"/>
              </a:rPr>
              <a:t>community (1) </a:t>
            </a:r>
            <a:endParaRPr lang="en-US" altLang="en-US" sz="2800" b="1" i="1" dirty="0">
              <a:ea typeface="+mj-ea"/>
              <a:cs typeface="Arial" pitchFamily="34" charset="0"/>
            </a:endParaRPr>
          </a:p>
        </p:txBody>
      </p:sp>
      <p:sp>
        <p:nvSpPr>
          <p:cNvPr id="10244" name="TextBox 3"/>
          <p:cNvSpPr txBox="1">
            <a:spLocks noChangeArrowheads="1"/>
          </p:cNvSpPr>
          <p:nvPr/>
        </p:nvSpPr>
        <p:spPr bwMode="auto">
          <a:xfrm>
            <a:off x="145139" y="2750705"/>
            <a:ext cx="5146941" cy="258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marL="273050" indent="-2730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Tx/>
              <a:buChar char="•"/>
            </a:pPr>
            <a:r>
              <a:rPr lang="en-GB" dirty="0">
                <a:latin typeface="Helvetica" pitchFamily="125" charset="0"/>
              </a:rPr>
              <a:t>Discuss what they think are causing any changes. </a:t>
            </a:r>
            <a:endParaRPr lang="en-GB" dirty="0" smtClean="0">
              <a:latin typeface="Helvetica" pitchFamily="125" charset="0"/>
            </a:endParaRPr>
          </a:p>
          <a:p>
            <a:pPr eaLnBrk="1" hangingPunct="1">
              <a:buFontTx/>
              <a:buChar char="•"/>
            </a:pPr>
            <a:endParaRPr lang="en-GB" altLang="en-US" dirty="0">
              <a:latin typeface="Helvetica" pitchFamily="125" charset="0"/>
            </a:endParaRPr>
          </a:p>
          <a:p>
            <a:pPr eaLnBrk="1" hangingPunct="1">
              <a:buFontTx/>
              <a:buChar char="•"/>
            </a:pPr>
            <a:r>
              <a:rPr lang="en-GB" altLang="en-US" dirty="0" smtClean="0">
                <a:latin typeface="Helvetica" pitchFamily="125" charset="0"/>
              </a:rPr>
              <a:t>How </a:t>
            </a:r>
            <a:r>
              <a:rPr lang="en-GB" altLang="en-US" dirty="0">
                <a:latin typeface="Helvetica" pitchFamily="125" charset="0"/>
              </a:rPr>
              <a:t>did they deal with past events</a:t>
            </a:r>
            <a:r>
              <a:rPr lang="en-GB" altLang="en-US" dirty="0" smtClean="0">
                <a:latin typeface="Helvetica" pitchFamily="125" charset="0"/>
              </a:rPr>
              <a:t>? </a:t>
            </a:r>
          </a:p>
          <a:p>
            <a:pPr eaLnBrk="1" hangingPunct="1">
              <a:buFontTx/>
              <a:buChar char="•"/>
            </a:pPr>
            <a:endParaRPr lang="en-GB" altLang="en-US" dirty="0">
              <a:latin typeface="Helvetica" pitchFamily="125" charset="0"/>
            </a:endParaRPr>
          </a:p>
          <a:p>
            <a:pPr eaLnBrk="1" hangingPunct="1">
              <a:buFontTx/>
              <a:buChar char="•"/>
            </a:pPr>
            <a:r>
              <a:rPr lang="en-GB" altLang="en-US" dirty="0" smtClean="0">
                <a:latin typeface="Helvetica" pitchFamily="125" charset="0"/>
              </a:rPr>
              <a:t>What </a:t>
            </a:r>
            <a:r>
              <a:rPr lang="en-GB" altLang="en-US" dirty="0">
                <a:latin typeface="Helvetica" pitchFamily="125" charset="0"/>
              </a:rPr>
              <a:t>if the events became more intense and </a:t>
            </a:r>
            <a:r>
              <a:rPr lang="en-GB" altLang="en-US" dirty="0" smtClean="0">
                <a:latin typeface="Helvetica" pitchFamily="125" charset="0"/>
              </a:rPr>
              <a:t>frequent? What </a:t>
            </a:r>
            <a:r>
              <a:rPr lang="en-GB" altLang="en-US" dirty="0">
                <a:latin typeface="Helvetica" pitchFamily="125" charset="0"/>
              </a:rPr>
              <a:t>can the community do to prepare</a:t>
            </a:r>
            <a:r>
              <a:rPr lang="en-GB" altLang="en-US" dirty="0" smtClean="0">
                <a:latin typeface="Helvetica" pitchFamily="125" charset="0"/>
              </a:rPr>
              <a:t>? </a:t>
            </a:r>
          </a:p>
          <a:p>
            <a:pPr eaLnBrk="1" hangingPunct="1">
              <a:buFontTx/>
              <a:buChar char="•"/>
            </a:pPr>
            <a:endParaRPr lang="en-GB" altLang="en-US" dirty="0">
              <a:latin typeface="Helvetica" pitchFamily="125" charset="0"/>
            </a:endParaRPr>
          </a:p>
        </p:txBody>
      </p:sp>
      <p:sp>
        <p:nvSpPr>
          <p:cNvPr id="10245" name="TextBox 3"/>
          <p:cNvSpPr txBox="1">
            <a:spLocks noChangeArrowheads="1"/>
          </p:cNvSpPr>
          <p:nvPr/>
        </p:nvSpPr>
        <p:spPr bwMode="auto">
          <a:xfrm>
            <a:off x="1042961" y="5159176"/>
            <a:ext cx="8037601"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None/>
            </a:pPr>
            <a:r>
              <a:rPr lang="en-GB" altLang="en-US" b="1" i="1" dirty="0">
                <a:cs typeface="Arial" panose="020B0604020202020204" pitchFamily="34" charset="0"/>
              </a:rPr>
              <a:t>The answers can help in adjusting the community </a:t>
            </a:r>
            <a:r>
              <a:rPr lang="en-GB" altLang="en-US" b="1" i="1" dirty="0" smtClean="0">
                <a:cs typeface="Arial" panose="020B0604020202020204" pitchFamily="34" charset="0"/>
              </a:rPr>
              <a:t>risk reduction </a:t>
            </a:r>
            <a:r>
              <a:rPr lang="en-GB" altLang="en-US" b="1" i="1" dirty="0">
                <a:cs typeface="Arial" panose="020B0604020202020204" pitchFamily="34" charset="0"/>
              </a:rPr>
              <a:t>plan to become more climate-smart</a:t>
            </a:r>
            <a:r>
              <a:rPr lang="en-US" altLang="en-US" b="1" i="1" dirty="0">
                <a:cs typeface="Arial" panose="020B0604020202020204" pitchFamily="34" charset="0"/>
              </a:rPr>
              <a:t>.</a:t>
            </a:r>
            <a:endParaRPr lang="en-GB" altLang="en-US" b="1" i="1" dirty="0">
              <a:cs typeface="Arial" panose="020B0604020202020204" pitchFamily="34" charset="0"/>
            </a:endParaRPr>
          </a:p>
        </p:txBody>
      </p:sp>
      <p:pic>
        <p:nvPicPr>
          <p:cNvPr id="10246" name="Afbeelding 7" descr="Meet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22054"/>
            <a:ext cx="3788482" cy="25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548680"/>
            <a:ext cx="7277100" cy="701898"/>
          </a:xfrm>
        </p:spPr>
        <p:txBody>
          <a:bodyPr/>
          <a:lstStyle/>
          <a:p>
            <a:r>
              <a:rPr lang="en-US" altLang="en-US" sz="2800" dirty="0"/>
              <a:t>Discuss changes with the </a:t>
            </a:r>
            <a:r>
              <a:rPr lang="en-US" altLang="en-US" sz="2800" dirty="0" smtClean="0"/>
              <a:t>community (2) </a:t>
            </a:r>
            <a:endParaRPr lang="fi-FI" sz="2800" dirty="0"/>
          </a:p>
        </p:txBody>
      </p:sp>
      <p:sp>
        <p:nvSpPr>
          <p:cNvPr id="3" name="Content Placeholder 2"/>
          <p:cNvSpPr>
            <a:spLocks noGrp="1"/>
          </p:cNvSpPr>
          <p:nvPr>
            <p:ph idx="1"/>
          </p:nvPr>
        </p:nvSpPr>
        <p:spPr>
          <a:xfrm>
            <a:off x="611560" y="1484784"/>
            <a:ext cx="8075240" cy="4382616"/>
          </a:xfrm>
        </p:spPr>
        <p:txBody>
          <a:bodyPr/>
          <a:lstStyle/>
          <a:p>
            <a:r>
              <a:rPr lang="en-GB" sz="2000" dirty="0"/>
              <a:t>Start discussing many causes of change in the community and then highlight </a:t>
            </a:r>
            <a:r>
              <a:rPr lang="en-GB" sz="2000" dirty="0" smtClean="0"/>
              <a:t>where </a:t>
            </a:r>
            <a:r>
              <a:rPr lang="en-GB" sz="2000" dirty="0"/>
              <a:t>climate may be (or may not be) linked</a:t>
            </a:r>
            <a:r>
              <a:rPr lang="en-GB" sz="2000" dirty="0" smtClean="0"/>
              <a:t>. </a:t>
            </a:r>
          </a:p>
          <a:p>
            <a:pPr marL="0" indent="0">
              <a:buNone/>
            </a:pPr>
            <a:endParaRPr lang="en-GB" sz="2000" dirty="0" smtClean="0"/>
          </a:p>
          <a:p>
            <a:r>
              <a:rPr lang="en-GB" sz="2000" dirty="0" smtClean="0"/>
              <a:t>Sometimes local knowledge, such as traditional ways to predict weather or seasons doesn´t work that well anymore. Respectfully introduce other sources of information like seasonal forecasts. </a:t>
            </a:r>
          </a:p>
          <a:p>
            <a:endParaRPr lang="en-GB" sz="2000" dirty="0"/>
          </a:p>
          <a:p>
            <a:r>
              <a:rPr lang="en-GB" sz="2000" dirty="0" smtClean="0"/>
              <a:t>If it is useful to discuss longer term implications of climate change, focus on climate change projections within a generation or one´s own life. </a:t>
            </a:r>
          </a:p>
          <a:p>
            <a:endParaRPr lang="en-GB" sz="2000" dirty="0"/>
          </a:p>
          <a:p>
            <a:r>
              <a:rPr lang="en-GB" sz="2000" dirty="0" smtClean="0"/>
              <a:t>Link climate and weather information and longer term projections with risk reduction actions. </a:t>
            </a:r>
            <a:endParaRPr lang="fi-FI" sz="2000" dirty="0"/>
          </a:p>
        </p:txBody>
      </p:sp>
    </p:spTree>
    <p:extLst>
      <p:ext uri="{BB962C8B-B14F-4D97-AF65-F5344CB8AC3E}">
        <p14:creationId xmlns:p14="http://schemas.microsoft.com/office/powerpoint/2010/main" val="152886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350838"/>
            <a:ext cx="7152580" cy="1143000"/>
          </a:xfrm>
        </p:spPr>
        <p:txBody>
          <a:bodyPr/>
          <a:lstStyle/>
          <a:p>
            <a:r>
              <a:rPr lang="en-US" altLang="en-US" sz="2800" dirty="0"/>
              <a:t>Discuss changes with the </a:t>
            </a:r>
            <a:r>
              <a:rPr lang="en-US" altLang="en-US" sz="2800" dirty="0" smtClean="0"/>
              <a:t>community (3)</a:t>
            </a:r>
            <a:endParaRPr lang="fi-FI" sz="2800" dirty="0"/>
          </a:p>
        </p:txBody>
      </p:sp>
      <p:sp>
        <p:nvSpPr>
          <p:cNvPr id="3" name="Content Placeholder 2"/>
          <p:cNvSpPr>
            <a:spLocks noGrp="1"/>
          </p:cNvSpPr>
          <p:nvPr>
            <p:ph idx="1"/>
          </p:nvPr>
        </p:nvSpPr>
        <p:spPr>
          <a:xfrm>
            <a:off x="611560" y="1676400"/>
            <a:ext cx="8075240" cy="4191000"/>
          </a:xfrm>
        </p:spPr>
        <p:txBody>
          <a:bodyPr/>
          <a:lstStyle/>
          <a:p>
            <a:r>
              <a:rPr lang="en-GB" dirty="0" smtClean="0"/>
              <a:t>Think about if, how and when to introduce the concept </a:t>
            </a:r>
            <a:r>
              <a:rPr lang="en-GB" dirty="0"/>
              <a:t>of climate </a:t>
            </a:r>
            <a:r>
              <a:rPr lang="en-GB" dirty="0" smtClean="0"/>
              <a:t>change.</a:t>
            </a:r>
          </a:p>
          <a:p>
            <a:endParaRPr lang="en-GB" dirty="0" smtClean="0"/>
          </a:p>
          <a:p>
            <a:r>
              <a:rPr lang="en-GB" dirty="0" smtClean="0"/>
              <a:t>It is difficult to communicate climate change without relying on science based messages. </a:t>
            </a:r>
            <a:endParaRPr lang="fi-FI" dirty="0"/>
          </a:p>
        </p:txBody>
      </p:sp>
    </p:spTree>
    <p:extLst>
      <p:ext uri="{BB962C8B-B14F-4D97-AF65-F5344CB8AC3E}">
        <p14:creationId xmlns:p14="http://schemas.microsoft.com/office/powerpoint/2010/main" val="173879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Afbeelding 7" descr="Meet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174" y="2788940"/>
            <a:ext cx="40163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2"/>
          <p:cNvSpPr txBox="1">
            <a:spLocks/>
          </p:cNvSpPr>
          <p:nvPr/>
        </p:nvSpPr>
        <p:spPr bwMode="auto">
          <a:xfrm>
            <a:off x="1907704" y="620688"/>
            <a:ext cx="684076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3200" b="1" i="1" dirty="0">
                <a:ea typeface="+mj-ea"/>
                <a:cs typeface="Arial" pitchFamily="34" charset="0"/>
              </a:rPr>
              <a:t>Remember </a:t>
            </a:r>
          </a:p>
        </p:txBody>
      </p:sp>
      <p:sp>
        <p:nvSpPr>
          <p:cNvPr id="11268" name="TextBox 3"/>
          <p:cNvSpPr txBox="1">
            <a:spLocks noChangeArrowheads="1"/>
          </p:cNvSpPr>
          <p:nvPr/>
        </p:nvSpPr>
        <p:spPr bwMode="auto">
          <a:xfrm>
            <a:off x="368762" y="1823740"/>
            <a:ext cx="4443412" cy="381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273050" indent="-2730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Tx/>
              <a:buChar char="•"/>
            </a:pPr>
            <a:r>
              <a:rPr lang="en-GB" altLang="en-US" sz="2200" dirty="0">
                <a:latin typeface="Helvetica" pitchFamily="125" charset="0"/>
              </a:rPr>
              <a:t>NOT to prompt the </a:t>
            </a:r>
            <a:r>
              <a:rPr lang="en-GB" altLang="en-US" sz="2200" dirty="0" smtClean="0">
                <a:latin typeface="Helvetica" pitchFamily="125" charset="0"/>
              </a:rPr>
              <a:t>people </a:t>
            </a:r>
            <a:r>
              <a:rPr lang="en-GB" altLang="en-US" sz="2200" dirty="0">
                <a:latin typeface="Helvetica" pitchFamily="125" charset="0"/>
              </a:rPr>
              <a:t>to  talk about climate change </a:t>
            </a:r>
            <a:r>
              <a:rPr lang="en-GB" altLang="en-US" sz="2200" u="sng" dirty="0" smtClean="0">
                <a:latin typeface="Helvetica" pitchFamily="125" charset="0"/>
              </a:rPr>
              <a:t>in the first place</a:t>
            </a:r>
            <a:endParaRPr lang="en-GB" altLang="en-US" sz="2200" u="sng" dirty="0">
              <a:latin typeface="Helvetica" pitchFamily="125" charset="0"/>
            </a:endParaRPr>
          </a:p>
          <a:p>
            <a:pPr eaLnBrk="1" hangingPunct="1">
              <a:buFontTx/>
              <a:buChar char="•"/>
            </a:pPr>
            <a:r>
              <a:rPr lang="en-US" altLang="en-US" sz="2200" dirty="0">
                <a:latin typeface="Helvetica" pitchFamily="125" charset="0"/>
              </a:rPr>
              <a:t>NOT assume that climate change has affected the community</a:t>
            </a:r>
          </a:p>
          <a:p>
            <a:pPr eaLnBrk="1" hangingPunct="1">
              <a:buFontTx/>
              <a:buChar char="•"/>
            </a:pPr>
            <a:r>
              <a:rPr lang="en-US" altLang="en-US" sz="2200" dirty="0">
                <a:latin typeface="Helvetica" pitchFamily="125" charset="0"/>
              </a:rPr>
              <a:t>NOT over-reliant on memory as evidence</a:t>
            </a:r>
          </a:p>
          <a:p>
            <a:pPr eaLnBrk="1" hangingPunct="1">
              <a:buFontTx/>
              <a:buChar char="•"/>
            </a:pPr>
            <a:r>
              <a:rPr lang="en-US" altLang="en-US" sz="2200" dirty="0">
                <a:latin typeface="Helvetica" pitchFamily="125" charset="0"/>
              </a:rPr>
              <a:t>NOT all changes that people observed are a sign of climate change </a:t>
            </a:r>
            <a:endParaRPr lang="en-GB" altLang="en-US" sz="2200" dirty="0">
              <a:latin typeface="Helvetica" pitchFamily="125" charset="0"/>
            </a:endParaRPr>
          </a:p>
        </p:txBody>
      </p:sp>
    </p:spTree>
    <p:extLst>
      <p:ext uri="{BB962C8B-B14F-4D97-AF65-F5344CB8AC3E}">
        <p14:creationId xmlns:p14="http://schemas.microsoft.com/office/powerpoint/2010/main" val="311352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5114261" y="5085184"/>
            <a:ext cx="4005904" cy="830997"/>
          </a:xfrm>
          <a:prstGeom prst="rect">
            <a:avLst/>
          </a:prstGeom>
          <a:solidFill>
            <a:schemeClr val="accent4"/>
          </a:solidFill>
        </p:spPr>
        <p:txBody>
          <a:bodyPr wrap="square" rtlCol="0">
            <a:spAutoFit/>
          </a:bodyPr>
          <a:lstStyle/>
          <a:p>
            <a:pPr algn="r"/>
            <a:r>
              <a:rPr lang="en-GB" sz="2400" dirty="0" smtClean="0">
                <a:latin typeface="Arial" panose="020B0604020202020204" pitchFamily="34" charset="0"/>
                <a:cs typeface="Arial" panose="020B0604020202020204" pitchFamily="34" charset="0"/>
              </a:rPr>
              <a:t>If we can eliminate one side there is no risk</a:t>
            </a:r>
            <a:endParaRPr lang="en-GB" sz="2400" dirty="0">
              <a:latin typeface="Arial" panose="020B0604020202020204" pitchFamily="34" charset="0"/>
              <a:cs typeface="Arial" panose="020B0604020202020204" pitchFamily="34" charset="0"/>
            </a:endParaRPr>
          </a:p>
        </p:txBody>
      </p:sp>
      <p:grpSp>
        <p:nvGrpSpPr>
          <p:cNvPr id="11" name="Group 10"/>
          <p:cNvGrpSpPr/>
          <p:nvPr/>
        </p:nvGrpSpPr>
        <p:grpSpPr>
          <a:xfrm>
            <a:off x="1040632" y="1628853"/>
            <a:ext cx="3582171" cy="3078274"/>
            <a:chOff x="4359349" y="1331370"/>
            <a:chExt cx="3582171" cy="3078274"/>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349" y="1331370"/>
              <a:ext cx="3582171" cy="272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574370" y="2955441"/>
              <a:ext cx="1152128" cy="523220"/>
            </a:xfrm>
            <a:prstGeom prst="rect">
              <a:avLst/>
            </a:prstGeom>
            <a:noFill/>
          </p:spPr>
          <p:txBody>
            <a:bodyPr wrap="square" rtlCol="0">
              <a:spAutoFit/>
            </a:bodyPr>
            <a:lstStyle/>
            <a:p>
              <a:r>
                <a:rPr lang="en-GB" sz="2800" b="1" dirty="0" smtClean="0"/>
                <a:t>RISK</a:t>
              </a:r>
              <a:endParaRPr lang="en-GB" sz="2800" b="1" dirty="0"/>
            </a:p>
          </p:txBody>
        </p:sp>
        <p:sp>
          <p:nvSpPr>
            <p:cNvPr id="12" name="TextBox 11"/>
            <p:cNvSpPr txBox="1"/>
            <p:nvPr/>
          </p:nvSpPr>
          <p:spPr>
            <a:xfrm rot="3328273">
              <a:off x="6237631" y="2317323"/>
              <a:ext cx="1656184" cy="369332"/>
            </a:xfrm>
            <a:prstGeom prst="rect">
              <a:avLst/>
            </a:prstGeom>
            <a:noFill/>
          </p:spPr>
          <p:txBody>
            <a:bodyPr wrap="square" rtlCol="0">
              <a:spAutoFit/>
            </a:bodyPr>
            <a:lstStyle/>
            <a:p>
              <a:pPr algn="ctr"/>
              <a:r>
                <a:rPr lang="en-GB" b="1" dirty="0" smtClean="0"/>
                <a:t>Hazard</a:t>
              </a:r>
              <a:endParaRPr lang="en-GB" b="1" dirty="0"/>
            </a:p>
          </p:txBody>
        </p:sp>
        <p:sp>
          <p:nvSpPr>
            <p:cNvPr id="13" name="TextBox 12"/>
            <p:cNvSpPr txBox="1"/>
            <p:nvPr/>
          </p:nvSpPr>
          <p:spPr>
            <a:xfrm rot="18302502">
              <a:off x="4367988" y="2340915"/>
              <a:ext cx="1605566" cy="369332"/>
            </a:xfrm>
            <a:prstGeom prst="rect">
              <a:avLst/>
            </a:prstGeom>
            <a:noFill/>
          </p:spPr>
          <p:txBody>
            <a:bodyPr wrap="square" rtlCol="0">
              <a:spAutoFit/>
            </a:bodyPr>
            <a:lstStyle/>
            <a:p>
              <a:pPr algn="ctr"/>
              <a:r>
                <a:rPr lang="en-GB" b="1" dirty="0" smtClean="0"/>
                <a:t>Vulnerability</a:t>
              </a:r>
              <a:endParaRPr lang="en-GB" b="1" dirty="0"/>
            </a:p>
          </p:txBody>
        </p:sp>
        <p:sp>
          <p:nvSpPr>
            <p:cNvPr id="14" name="TextBox 13"/>
            <p:cNvSpPr txBox="1"/>
            <p:nvPr/>
          </p:nvSpPr>
          <p:spPr>
            <a:xfrm>
              <a:off x="5347651" y="4040312"/>
              <a:ext cx="1605566" cy="369332"/>
            </a:xfrm>
            <a:prstGeom prst="rect">
              <a:avLst/>
            </a:prstGeom>
            <a:noFill/>
          </p:spPr>
          <p:txBody>
            <a:bodyPr wrap="square" rtlCol="0">
              <a:spAutoFit/>
            </a:bodyPr>
            <a:lstStyle/>
            <a:p>
              <a:pPr algn="ctr"/>
              <a:r>
                <a:rPr lang="en-GB" b="1" dirty="0" smtClean="0"/>
                <a:t>Exposure </a:t>
              </a:r>
              <a:endParaRPr lang="en-GB" b="1" dirty="0"/>
            </a:p>
          </p:txBody>
        </p:sp>
      </p:grpSp>
      <p:grpSp>
        <p:nvGrpSpPr>
          <p:cNvPr id="31" name="Group 30"/>
          <p:cNvGrpSpPr/>
          <p:nvPr/>
        </p:nvGrpSpPr>
        <p:grpSpPr>
          <a:xfrm>
            <a:off x="1660962" y="3518684"/>
            <a:ext cx="1562323" cy="1431242"/>
            <a:chOff x="2843808" y="529323"/>
            <a:chExt cx="1562323" cy="1431242"/>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29323"/>
              <a:ext cx="1562323" cy="118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3364617">
              <a:off x="3716028" y="909734"/>
              <a:ext cx="720080" cy="261610"/>
            </a:xfrm>
            <a:prstGeom prst="rect">
              <a:avLst/>
            </a:prstGeom>
            <a:noFill/>
          </p:spPr>
          <p:txBody>
            <a:bodyPr wrap="square" rtlCol="0">
              <a:spAutoFit/>
            </a:bodyPr>
            <a:lstStyle/>
            <a:p>
              <a:r>
                <a:rPr lang="en-GB" sz="1100" dirty="0" smtClean="0"/>
                <a:t>Hazard</a:t>
              </a:r>
              <a:endParaRPr lang="en-GB" sz="1100" dirty="0"/>
            </a:p>
          </p:txBody>
        </p:sp>
        <p:sp>
          <p:nvSpPr>
            <p:cNvPr id="23" name="TextBox 22"/>
            <p:cNvSpPr txBox="1"/>
            <p:nvPr/>
          </p:nvSpPr>
          <p:spPr>
            <a:xfrm rot="18277366">
              <a:off x="2639182" y="909733"/>
              <a:ext cx="1008112" cy="261610"/>
            </a:xfrm>
            <a:prstGeom prst="rect">
              <a:avLst/>
            </a:prstGeom>
            <a:noFill/>
          </p:spPr>
          <p:txBody>
            <a:bodyPr wrap="square" rtlCol="0">
              <a:spAutoFit/>
            </a:bodyPr>
            <a:lstStyle/>
            <a:p>
              <a:r>
                <a:rPr lang="en-GB" sz="1100" dirty="0" smtClean="0"/>
                <a:t>Vulnerability</a:t>
              </a:r>
              <a:endParaRPr lang="en-GB" sz="1100" dirty="0"/>
            </a:p>
          </p:txBody>
        </p:sp>
        <p:sp>
          <p:nvSpPr>
            <p:cNvPr id="28" name="TextBox 27"/>
            <p:cNvSpPr txBox="1"/>
            <p:nvPr/>
          </p:nvSpPr>
          <p:spPr>
            <a:xfrm>
              <a:off x="3338131" y="1171902"/>
              <a:ext cx="573675" cy="261610"/>
            </a:xfrm>
            <a:prstGeom prst="rect">
              <a:avLst/>
            </a:prstGeom>
            <a:noFill/>
          </p:spPr>
          <p:txBody>
            <a:bodyPr wrap="square" rtlCol="0">
              <a:spAutoFit/>
            </a:bodyPr>
            <a:lstStyle/>
            <a:p>
              <a:r>
                <a:rPr lang="en-GB" sz="1100" dirty="0" smtClean="0"/>
                <a:t>Risk</a:t>
              </a:r>
              <a:endParaRPr lang="en-GB" sz="1100" dirty="0"/>
            </a:p>
          </p:txBody>
        </p:sp>
        <p:sp>
          <p:nvSpPr>
            <p:cNvPr id="24" name="TextBox 23"/>
            <p:cNvSpPr txBox="1"/>
            <p:nvPr/>
          </p:nvSpPr>
          <p:spPr>
            <a:xfrm>
              <a:off x="3193028" y="1698955"/>
              <a:ext cx="864096" cy="261610"/>
            </a:xfrm>
            <a:prstGeom prst="rect">
              <a:avLst/>
            </a:prstGeom>
            <a:noFill/>
          </p:spPr>
          <p:txBody>
            <a:bodyPr wrap="square" rtlCol="0">
              <a:spAutoFit/>
            </a:bodyPr>
            <a:lstStyle/>
            <a:p>
              <a:r>
                <a:rPr lang="en-GB" sz="1100" dirty="0" smtClean="0"/>
                <a:t>Exposure</a:t>
              </a:r>
              <a:endParaRPr lang="en-GB" sz="1100" dirty="0"/>
            </a:p>
          </p:txBody>
        </p:sp>
      </p:grpSp>
      <p:sp>
        <p:nvSpPr>
          <p:cNvPr id="207873" name="TextBox 207872"/>
          <p:cNvSpPr txBox="1"/>
          <p:nvPr/>
        </p:nvSpPr>
        <p:spPr>
          <a:xfrm>
            <a:off x="1660962" y="258315"/>
            <a:ext cx="7110673" cy="523220"/>
          </a:xfrm>
          <a:prstGeom prst="rect">
            <a:avLst/>
          </a:prstGeom>
          <a:noFill/>
        </p:spPr>
        <p:txBody>
          <a:bodyPr wrap="square" rtlCol="0">
            <a:spAutoFit/>
          </a:bodyPr>
          <a:lstStyle/>
          <a:p>
            <a:pPr algn="ctr"/>
            <a:r>
              <a:rPr lang="en-GB" sz="2800" b="1" i="1" dirty="0">
                <a:latin typeface="Arial" pitchFamily="34" charset="0"/>
                <a:ea typeface="+mj-ea"/>
                <a:cs typeface="Arial" pitchFamily="34" charset="0"/>
              </a:rPr>
              <a:t>General concept of risk and its analysis </a:t>
            </a:r>
          </a:p>
        </p:txBody>
      </p:sp>
      <p:sp>
        <p:nvSpPr>
          <p:cNvPr id="207876" name="TextBox 207875"/>
          <p:cNvSpPr txBox="1"/>
          <p:nvPr/>
        </p:nvSpPr>
        <p:spPr>
          <a:xfrm>
            <a:off x="4943701" y="836712"/>
            <a:ext cx="4176464" cy="1938992"/>
          </a:xfrm>
          <a:prstGeom prst="rect">
            <a:avLst/>
          </a:prstGeom>
          <a:solidFill>
            <a:schemeClr val="tx2">
              <a:lumMod val="40000"/>
              <a:lumOff val="60000"/>
            </a:schemeClr>
          </a:solidFill>
        </p:spPr>
        <p:txBody>
          <a:bodyPr wrap="square" rtlCol="0">
            <a:spAutoFit/>
          </a:bodyPr>
          <a:lstStyle/>
          <a:p>
            <a:pPr algn="r"/>
            <a:r>
              <a:rPr lang="en-GB" sz="2400" dirty="0" smtClean="0">
                <a:latin typeface="Arial" panose="020B0604020202020204" pitchFamily="34" charset="0"/>
                <a:cs typeface="Arial" panose="020B0604020202020204" pitchFamily="34" charset="0"/>
              </a:rPr>
              <a:t>Risk is a combination and interaction of Hazard, Vulnerability and exposure which can be represented by three sides of a triangle   </a:t>
            </a:r>
            <a:endParaRPr lang="en-GB" sz="2400" dirty="0">
              <a:latin typeface="Arial" panose="020B0604020202020204" pitchFamily="34" charset="0"/>
              <a:cs typeface="Arial" panose="020B0604020202020204" pitchFamily="34" charset="0"/>
            </a:endParaRPr>
          </a:p>
        </p:txBody>
      </p:sp>
      <p:sp>
        <p:nvSpPr>
          <p:cNvPr id="37" name="TextBox 36"/>
          <p:cNvSpPr txBox="1"/>
          <p:nvPr/>
        </p:nvSpPr>
        <p:spPr>
          <a:xfrm>
            <a:off x="5271292" y="3789040"/>
            <a:ext cx="3837212" cy="1200329"/>
          </a:xfrm>
          <a:prstGeom prst="rect">
            <a:avLst/>
          </a:prstGeom>
          <a:solidFill>
            <a:schemeClr val="accent2">
              <a:lumMod val="60000"/>
              <a:lumOff val="40000"/>
            </a:schemeClr>
          </a:solidFill>
        </p:spPr>
        <p:txBody>
          <a:bodyPr wrap="square" rtlCol="0">
            <a:spAutoFit/>
          </a:bodyPr>
          <a:lstStyle/>
          <a:p>
            <a:pPr algn="r"/>
            <a:r>
              <a:rPr lang="en-GB" sz="2400" dirty="0" smtClean="0">
                <a:latin typeface="Arial" panose="020B0604020202020204" pitchFamily="34" charset="0"/>
                <a:cs typeface="Arial" panose="020B0604020202020204" pitchFamily="34" charset="0"/>
              </a:rPr>
              <a:t>If any one of these sides increases, the risk increases </a:t>
            </a:r>
            <a:endParaRPr lang="en-GB" sz="2400" dirty="0">
              <a:latin typeface="Arial" panose="020B0604020202020204" pitchFamily="34" charset="0"/>
              <a:cs typeface="Arial" panose="020B0604020202020204" pitchFamily="34" charset="0"/>
            </a:endParaRPr>
          </a:p>
        </p:txBody>
      </p:sp>
      <p:sp>
        <p:nvSpPr>
          <p:cNvPr id="38" name="TextBox 37"/>
          <p:cNvSpPr txBox="1"/>
          <p:nvPr/>
        </p:nvSpPr>
        <p:spPr>
          <a:xfrm>
            <a:off x="4975458" y="2852936"/>
            <a:ext cx="4144707" cy="830997"/>
          </a:xfrm>
          <a:prstGeom prst="rect">
            <a:avLst/>
          </a:prstGeom>
          <a:solidFill>
            <a:schemeClr val="accent3"/>
          </a:solidFill>
        </p:spPr>
        <p:txBody>
          <a:bodyPr wrap="square" rtlCol="0">
            <a:spAutoFit/>
          </a:bodyPr>
          <a:lstStyle/>
          <a:p>
            <a:pPr algn="r"/>
            <a:r>
              <a:rPr lang="en-GB" sz="2400" dirty="0" smtClean="0">
                <a:latin typeface="Arial" panose="020B0604020202020204" pitchFamily="34" charset="0"/>
                <a:cs typeface="Arial" panose="020B0604020202020204" pitchFamily="34" charset="0"/>
              </a:rPr>
              <a:t>If any one of these sides reduces, the risk reduces</a:t>
            </a:r>
            <a:endParaRPr lang="en-GB" sz="2400" dirty="0">
              <a:latin typeface="Arial" panose="020B0604020202020204" pitchFamily="34" charset="0"/>
              <a:cs typeface="Arial" panose="020B0604020202020204" pitchFamily="34" charset="0"/>
            </a:endParaRPr>
          </a:p>
        </p:txBody>
      </p:sp>
      <p:grpSp>
        <p:nvGrpSpPr>
          <p:cNvPr id="207878" name="Group 207877"/>
          <p:cNvGrpSpPr/>
          <p:nvPr/>
        </p:nvGrpSpPr>
        <p:grpSpPr>
          <a:xfrm>
            <a:off x="50063" y="1006177"/>
            <a:ext cx="5310255" cy="4524513"/>
            <a:chOff x="-291705" y="-1742332"/>
            <a:chExt cx="5310255" cy="4524513"/>
          </a:xfrm>
        </p:grpSpPr>
        <p:grpSp>
          <p:nvGrpSpPr>
            <p:cNvPr id="207872" name="Group 207871"/>
            <p:cNvGrpSpPr/>
            <p:nvPr/>
          </p:nvGrpSpPr>
          <p:grpSpPr>
            <a:xfrm>
              <a:off x="-291705" y="-1742332"/>
              <a:ext cx="5310255" cy="4524513"/>
              <a:chOff x="-410327" y="2235771"/>
              <a:chExt cx="5310255" cy="4524513"/>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27" y="2235771"/>
                <a:ext cx="5310255" cy="403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rot="3323126">
                <a:off x="2887150" y="3767937"/>
                <a:ext cx="1785246" cy="646331"/>
              </a:xfrm>
              <a:prstGeom prst="rect">
                <a:avLst/>
              </a:prstGeom>
              <a:noFill/>
            </p:spPr>
            <p:txBody>
              <a:bodyPr wrap="square" rtlCol="0">
                <a:spAutoFit/>
              </a:bodyPr>
              <a:lstStyle/>
              <a:p>
                <a:pPr algn="ctr"/>
                <a:r>
                  <a:rPr lang="en-GB" sz="3600" dirty="0" smtClean="0"/>
                  <a:t>Hazard</a:t>
                </a:r>
                <a:endParaRPr lang="en-GB" sz="3600" dirty="0"/>
              </a:p>
            </p:txBody>
          </p:sp>
          <p:sp>
            <p:nvSpPr>
              <p:cNvPr id="29" name="TextBox 28"/>
              <p:cNvSpPr txBox="1"/>
              <p:nvPr/>
            </p:nvSpPr>
            <p:spPr>
              <a:xfrm rot="18188245">
                <a:off x="-549437" y="3767937"/>
                <a:ext cx="2696537" cy="646331"/>
              </a:xfrm>
              <a:prstGeom prst="rect">
                <a:avLst/>
              </a:prstGeom>
              <a:noFill/>
            </p:spPr>
            <p:txBody>
              <a:bodyPr wrap="square" rtlCol="0">
                <a:spAutoFit/>
              </a:bodyPr>
              <a:lstStyle/>
              <a:p>
                <a:pPr algn="ctr"/>
                <a:r>
                  <a:rPr lang="en-GB" sz="3600" dirty="0" smtClean="0"/>
                  <a:t>Vulnerability</a:t>
                </a:r>
                <a:endParaRPr lang="en-GB" sz="3600" dirty="0"/>
              </a:p>
            </p:txBody>
          </p:sp>
          <p:sp>
            <p:nvSpPr>
              <p:cNvPr id="30" name="TextBox 29"/>
              <p:cNvSpPr txBox="1"/>
              <p:nvPr/>
            </p:nvSpPr>
            <p:spPr>
              <a:xfrm>
                <a:off x="1407675" y="6113953"/>
                <a:ext cx="2333034" cy="646331"/>
              </a:xfrm>
              <a:prstGeom prst="rect">
                <a:avLst/>
              </a:prstGeom>
              <a:noFill/>
            </p:spPr>
            <p:txBody>
              <a:bodyPr wrap="square" rtlCol="0">
                <a:spAutoFit/>
              </a:bodyPr>
              <a:lstStyle/>
              <a:p>
                <a:pPr algn="ctr"/>
                <a:r>
                  <a:rPr lang="en-GB" sz="3600" dirty="0" smtClean="0"/>
                  <a:t>Exposure</a:t>
                </a:r>
                <a:endParaRPr lang="en-GB" sz="3600" dirty="0"/>
              </a:p>
            </p:txBody>
          </p:sp>
        </p:grpSp>
        <p:sp>
          <p:nvSpPr>
            <p:cNvPr id="207877" name="TextBox 207876"/>
            <p:cNvSpPr txBox="1"/>
            <p:nvPr/>
          </p:nvSpPr>
          <p:spPr>
            <a:xfrm>
              <a:off x="1700711" y="519925"/>
              <a:ext cx="1640047" cy="769441"/>
            </a:xfrm>
            <a:prstGeom prst="rect">
              <a:avLst/>
            </a:prstGeom>
            <a:noFill/>
          </p:spPr>
          <p:txBody>
            <a:bodyPr wrap="square" rtlCol="0">
              <a:spAutoFit/>
            </a:bodyPr>
            <a:lstStyle/>
            <a:p>
              <a:pPr algn="ctr"/>
              <a:r>
                <a:rPr lang="en-GB" sz="4400" b="1" dirty="0" smtClean="0"/>
                <a:t>RISK</a:t>
              </a:r>
              <a:endParaRPr lang="en-GB" sz="4400" b="1" dirty="0"/>
            </a:p>
          </p:txBody>
        </p:sp>
      </p:grpSp>
    </p:spTree>
    <p:extLst>
      <p:ext uri="{BB962C8B-B14F-4D97-AF65-F5344CB8AC3E}">
        <p14:creationId xmlns:p14="http://schemas.microsoft.com/office/powerpoint/2010/main" val="412303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p:cTn id="19" dur="500" fill="hold"/>
                                        <p:tgtEl>
                                          <p:spTgt spid="207878"/>
                                        </p:tgtEl>
                                        <p:attrNameLst>
                                          <p:attrName>ppt_w</p:attrName>
                                        </p:attrNameLst>
                                      </p:cBhvr>
                                      <p:tavLst>
                                        <p:tav tm="0">
                                          <p:val>
                                            <p:fltVal val="0"/>
                                          </p:val>
                                        </p:tav>
                                        <p:tav tm="100000">
                                          <p:val>
                                            <p:strVal val="#ppt_w"/>
                                          </p:val>
                                        </p:tav>
                                      </p:tavLst>
                                    </p:anim>
                                    <p:anim calcmode="lin" valueType="num">
                                      <p:cBhvr>
                                        <p:cTn id="20" dur="500" fill="hold"/>
                                        <p:tgtEl>
                                          <p:spTgt spid="207878"/>
                                        </p:tgtEl>
                                        <p:attrNameLst>
                                          <p:attrName>ppt_h</p:attrName>
                                        </p:attrNameLst>
                                      </p:cBhvr>
                                      <p:tavLst>
                                        <p:tav tm="0">
                                          <p:val>
                                            <p:fltVal val="0"/>
                                          </p:val>
                                        </p:tav>
                                        <p:tav tm="100000">
                                          <p:val>
                                            <p:strVal val="#ppt_h"/>
                                          </p:val>
                                        </p:tav>
                                      </p:tavLst>
                                    </p:anim>
                                    <p:animEffect transition="in" filter="fade">
                                      <p:cBhvr>
                                        <p:cTn id="21" dur="500"/>
                                        <p:tgtEl>
                                          <p:spTgt spid="20787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3" name="Content Placeholder 2"/>
          <p:cNvSpPr>
            <a:spLocks noGrp="1"/>
          </p:cNvSpPr>
          <p:nvPr>
            <p:ph sz="half" idx="1"/>
          </p:nvPr>
        </p:nvSpPr>
        <p:spPr>
          <a:xfrm>
            <a:off x="457200" y="1676400"/>
            <a:ext cx="4690864" cy="4191000"/>
          </a:xfrm>
        </p:spPr>
        <p:txBody>
          <a:bodyPr/>
          <a:lstStyle/>
          <a:p>
            <a:pPr lvl="0"/>
            <a:r>
              <a:rPr lang="en-GB" dirty="0" smtClean="0"/>
              <a:t>Provide guidance how to integrate into the existing community </a:t>
            </a:r>
            <a:r>
              <a:rPr lang="en-GB" dirty="0"/>
              <a:t>level risk </a:t>
            </a:r>
            <a:r>
              <a:rPr lang="en-GB" dirty="0" smtClean="0"/>
              <a:t>assessment process and tools, information on the additional risks and vulnerabilities linked to climate change when carrying out a community assessment/VCA. </a:t>
            </a:r>
            <a:r>
              <a:rPr lang="en-GB" sz="1800" dirty="0" smtClean="0">
                <a:solidFill>
                  <a:srgbClr val="FF0000"/>
                </a:solidFill>
              </a:rPr>
              <a:t>(Participants </a:t>
            </a:r>
            <a:r>
              <a:rPr lang="en-GB" sz="1800" dirty="0">
                <a:solidFill>
                  <a:srgbClr val="FF0000"/>
                </a:solidFill>
              </a:rPr>
              <a:t>are expected to </a:t>
            </a:r>
            <a:r>
              <a:rPr lang="en-GB" sz="1800" dirty="0" smtClean="0">
                <a:solidFill>
                  <a:srgbClr val="FF0000"/>
                </a:solidFill>
              </a:rPr>
              <a:t>have </a:t>
            </a:r>
            <a:r>
              <a:rPr lang="en-GB" sz="1800" dirty="0">
                <a:solidFill>
                  <a:srgbClr val="FF0000"/>
                </a:solidFill>
              </a:rPr>
              <a:t>knowledge about VCA</a:t>
            </a:r>
            <a:r>
              <a:rPr lang="en-GB" sz="1800" dirty="0" smtClean="0">
                <a:solidFill>
                  <a:srgbClr val="FF0000"/>
                </a:solidFill>
              </a:rPr>
              <a:t>.)</a:t>
            </a:r>
            <a:endParaRPr lang="en-US" sz="1800" dirty="0">
              <a:solidFill>
                <a:srgbClr val="FF0000"/>
              </a:solidFill>
            </a:endParaRPr>
          </a:p>
          <a:p>
            <a:r>
              <a:rPr lang="en-GB" dirty="0" smtClean="0"/>
              <a:t>Develop </a:t>
            </a:r>
            <a:r>
              <a:rPr lang="en-GB" dirty="0"/>
              <a:t>a climate </a:t>
            </a:r>
            <a:r>
              <a:rPr lang="en-GB" dirty="0" smtClean="0"/>
              <a:t>smart community action plan.</a:t>
            </a: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8"/>
          <a:stretch/>
        </p:blipFill>
        <p:spPr bwMode="auto">
          <a:xfrm>
            <a:off x="5436096" y="1916832"/>
            <a:ext cx="36809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7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1750988" y="555328"/>
            <a:ext cx="72152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cs typeface="Arial" panose="020B0604020202020204" pitchFamily="34" charset="0"/>
              </a:rPr>
              <a:t>A matrix to help the </a:t>
            </a:r>
            <a:r>
              <a:rPr lang="en-GB" altLang="en-US" sz="3200" b="1" i="1" dirty="0" smtClean="0">
                <a:cs typeface="Arial" panose="020B0604020202020204" pitchFamily="34" charset="0"/>
              </a:rPr>
              <a:t>risk analysis</a:t>
            </a:r>
            <a:endParaRPr lang="en-GB" altLang="en-US" sz="3200" b="1" i="1" dirty="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69057604"/>
              </p:ext>
            </p:extLst>
          </p:nvPr>
        </p:nvGraphicFramePr>
        <p:xfrm>
          <a:off x="613569" y="1412776"/>
          <a:ext cx="8015288" cy="1152525"/>
        </p:xfrm>
        <a:graphic>
          <a:graphicData uri="http://schemas.openxmlformats.org/drawingml/2006/table">
            <a:tbl>
              <a:tblPr firstRow="1" bandRow="1">
                <a:tableStyleId>{5C22544A-7EE6-4342-B048-85BDC9FD1C3A}</a:tableStyleId>
              </a:tblPr>
              <a:tblGrid>
                <a:gridCol w="1868488"/>
                <a:gridCol w="1823243"/>
                <a:gridCol w="1320324"/>
                <a:gridCol w="1670685"/>
                <a:gridCol w="1332548"/>
              </a:tblGrid>
              <a:tr h="733412">
                <a:tc>
                  <a:txBody>
                    <a:bodyPr/>
                    <a:lstStyle/>
                    <a:p>
                      <a:r>
                        <a:rPr lang="en-US" sz="1800" dirty="0" smtClean="0">
                          <a:latin typeface="Arial" panose="020B0604020202020204" pitchFamily="34" charset="0"/>
                          <a:cs typeface="Arial" panose="020B0604020202020204" pitchFamily="34" charset="0"/>
                        </a:rPr>
                        <a:t>Hazard/threats</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Impacts/Risks</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Elements at risk</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Vulnerability</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Capacity</a:t>
                      </a:r>
                      <a:endParaRPr lang="en-GB" sz="1800" dirty="0">
                        <a:latin typeface="Arial" panose="020B0604020202020204" pitchFamily="34" charset="0"/>
                        <a:cs typeface="Arial" panose="020B0604020202020204" pitchFamily="34" charset="0"/>
                      </a:endParaRPr>
                    </a:p>
                  </a:txBody>
                  <a:tcPr marL="91445" marR="91445" marT="45752" marB="45752"/>
                </a:tc>
              </a:tr>
              <a:tr h="419113">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dirty="0">
                        <a:latin typeface="Arial" panose="020B0604020202020204" pitchFamily="34" charset="0"/>
                        <a:cs typeface="Arial" panose="020B0604020202020204" pitchFamily="34" charset="0"/>
                      </a:endParaRPr>
                    </a:p>
                  </a:txBody>
                  <a:tcPr marL="91445" marR="91445" marT="45752" marB="45752"/>
                </a:tc>
              </a:tr>
            </a:tbl>
          </a:graphicData>
        </a:graphic>
      </p:graphicFrame>
      <p:sp>
        <p:nvSpPr>
          <p:cNvPr id="6" name="Rectangle 5"/>
          <p:cNvSpPr/>
          <p:nvPr/>
        </p:nvSpPr>
        <p:spPr>
          <a:xfrm>
            <a:off x="2771775" y="3502025"/>
            <a:ext cx="3600450" cy="5683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Problem Identification </a:t>
            </a:r>
            <a:endParaRPr lang="en-GB" sz="2400" b="1" dirty="0">
              <a:solidFill>
                <a:schemeClr val="bg1"/>
              </a:solidFill>
            </a:endParaRPr>
          </a:p>
          <a:p>
            <a:pPr algn="ctr">
              <a:defRPr/>
            </a:pPr>
            <a:endParaRPr lang="en-GB" sz="2400" b="1" dirty="0">
              <a:solidFill>
                <a:srgbClr val="FF0000"/>
              </a:solidFill>
            </a:endParaRPr>
          </a:p>
        </p:txBody>
      </p:sp>
      <p:sp>
        <p:nvSpPr>
          <p:cNvPr id="7" name="Rectangle 6"/>
          <p:cNvSpPr/>
          <p:nvPr/>
        </p:nvSpPr>
        <p:spPr>
          <a:xfrm>
            <a:off x="2790825" y="4286250"/>
            <a:ext cx="3600450" cy="5746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Problem  Tree Analyses</a:t>
            </a:r>
            <a:endParaRPr lang="en-GB" sz="2400" b="1" dirty="0">
              <a:solidFill>
                <a:schemeClr val="bg1"/>
              </a:solidFill>
            </a:endParaRPr>
          </a:p>
          <a:p>
            <a:pPr algn="ctr">
              <a:defRPr/>
            </a:pPr>
            <a:endParaRPr lang="en-GB" sz="2400" b="1" dirty="0">
              <a:solidFill>
                <a:schemeClr val="bg1"/>
              </a:solidFill>
            </a:endParaRPr>
          </a:p>
        </p:txBody>
      </p:sp>
      <p:sp>
        <p:nvSpPr>
          <p:cNvPr id="8" name="Rectangle 7"/>
          <p:cNvSpPr/>
          <p:nvPr/>
        </p:nvSpPr>
        <p:spPr>
          <a:xfrm>
            <a:off x="2755900" y="5076825"/>
            <a:ext cx="3600450" cy="5762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b="1" dirty="0">
              <a:solidFill>
                <a:srgbClr val="FF0000"/>
              </a:solidFill>
            </a:endParaRPr>
          </a:p>
          <a:p>
            <a:pPr algn="ctr">
              <a:defRPr/>
            </a:pPr>
            <a:r>
              <a:rPr lang="en-US" sz="2400" b="1" dirty="0">
                <a:solidFill>
                  <a:schemeClr val="bg1"/>
                </a:solidFill>
              </a:rPr>
              <a:t>Objective Tree Analysis</a:t>
            </a:r>
            <a:endParaRPr lang="en-GB" sz="2400" b="1" dirty="0">
              <a:solidFill>
                <a:schemeClr val="bg1"/>
              </a:solidFill>
            </a:endParaRPr>
          </a:p>
          <a:p>
            <a:pPr algn="ctr">
              <a:defRPr/>
            </a:pPr>
            <a:endParaRPr lang="en-GB" dirty="0">
              <a:solidFill>
                <a:srgbClr val="FF0000"/>
              </a:solidFill>
            </a:endParaRPr>
          </a:p>
        </p:txBody>
      </p:sp>
      <p:sp>
        <p:nvSpPr>
          <p:cNvPr id="9" name="Rectangle 8"/>
          <p:cNvSpPr/>
          <p:nvPr/>
        </p:nvSpPr>
        <p:spPr>
          <a:xfrm>
            <a:off x="1920875" y="5876925"/>
            <a:ext cx="5400675" cy="5762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solidFill>
                  <a:schemeClr val="tx1"/>
                </a:solidFill>
              </a:rPr>
              <a:t>Community </a:t>
            </a:r>
            <a:r>
              <a:rPr lang="en-US" sz="2200" b="1" dirty="0" smtClean="0">
                <a:solidFill>
                  <a:schemeClr val="tx1"/>
                </a:solidFill>
              </a:rPr>
              <a:t>Action Plan</a:t>
            </a:r>
            <a:endParaRPr lang="en-GB" sz="2200" b="1" dirty="0">
              <a:solidFill>
                <a:schemeClr val="tx1"/>
              </a:solidFill>
            </a:endParaRPr>
          </a:p>
        </p:txBody>
      </p:sp>
      <p:sp>
        <p:nvSpPr>
          <p:cNvPr id="10" name="Down Arrow 9"/>
          <p:cNvSpPr/>
          <p:nvPr/>
        </p:nvSpPr>
        <p:spPr>
          <a:xfrm>
            <a:off x="4329113" y="2933700"/>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own Arrow 10"/>
          <p:cNvSpPr/>
          <p:nvPr/>
        </p:nvSpPr>
        <p:spPr>
          <a:xfrm>
            <a:off x="4313238" y="4070350"/>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Down Arrow 11"/>
          <p:cNvSpPr/>
          <p:nvPr/>
        </p:nvSpPr>
        <p:spPr>
          <a:xfrm>
            <a:off x="4348163" y="48609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3" name="Down Arrow 12"/>
          <p:cNvSpPr/>
          <p:nvPr/>
        </p:nvSpPr>
        <p:spPr>
          <a:xfrm>
            <a:off x="4348163" y="56610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p:cNvSpPr/>
          <p:nvPr/>
        </p:nvSpPr>
        <p:spPr>
          <a:xfrm>
            <a:off x="2820988" y="2781300"/>
            <a:ext cx="3600450" cy="504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Risk Prioritization</a:t>
            </a:r>
            <a:endParaRPr lang="en-GB" sz="2400" b="1" dirty="0">
              <a:solidFill>
                <a:schemeClr val="bg1"/>
              </a:solidFill>
            </a:endParaRPr>
          </a:p>
          <a:p>
            <a:pPr algn="ctr">
              <a:defRPr/>
            </a:pPr>
            <a:endParaRPr lang="en-GB" sz="2400" b="1" dirty="0">
              <a:solidFill>
                <a:srgbClr val="FF0000"/>
              </a:solidFill>
            </a:endParaRPr>
          </a:p>
        </p:txBody>
      </p:sp>
      <p:sp>
        <p:nvSpPr>
          <p:cNvPr id="15" name="Down Arrow 14"/>
          <p:cNvSpPr/>
          <p:nvPr/>
        </p:nvSpPr>
        <p:spPr>
          <a:xfrm>
            <a:off x="4348163" y="32861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7" name="Down Arrow 16"/>
          <p:cNvSpPr/>
          <p:nvPr/>
        </p:nvSpPr>
        <p:spPr>
          <a:xfrm>
            <a:off x="4378325" y="26384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24546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1691680" y="548407"/>
            <a:ext cx="676875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ea typeface="+mj-ea"/>
                <a:cs typeface="Arial" pitchFamily="34" charset="0"/>
              </a:rPr>
              <a:t>A matrix to help the analysis</a:t>
            </a:r>
          </a:p>
        </p:txBody>
      </p:sp>
      <p:graphicFrame>
        <p:nvGraphicFramePr>
          <p:cNvPr id="16417" name="Group 33"/>
          <p:cNvGraphicFramePr>
            <a:graphicFrameLocks noGrp="1"/>
          </p:cNvGraphicFramePr>
          <p:nvPr>
            <p:extLst>
              <p:ext uri="{D42A27DB-BD31-4B8C-83A1-F6EECF244321}">
                <p14:modId xmlns:p14="http://schemas.microsoft.com/office/powerpoint/2010/main" val="1356236818"/>
              </p:ext>
            </p:extLst>
          </p:nvPr>
        </p:nvGraphicFramePr>
        <p:xfrm>
          <a:off x="1835696" y="1280965"/>
          <a:ext cx="5689600" cy="4625975"/>
        </p:xfrm>
        <a:graphic>
          <a:graphicData uri="http://schemas.openxmlformats.org/drawingml/2006/table">
            <a:tbl>
              <a:tblPr/>
              <a:tblGrid>
                <a:gridCol w="2016125"/>
                <a:gridCol w="1778000"/>
                <a:gridCol w="1895475"/>
              </a:tblGrid>
              <a:tr h="38255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Changes observed by the community </a:t>
                      </a:r>
                      <a:endParaRPr kumimoji="0" lang="da-DK"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Possible reasons for changes</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944884">
                <a:tc vMerge="1">
                  <a:txBody>
                    <a:bodyPr/>
                    <a:lstStyle/>
                    <a:p>
                      <a:endParaRPr lang="en-GB"/>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Evidence based on scientific information</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Other factors that may explain changes observed by communities</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809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1. </a:t>
                      </a:r>
                      <a:endParaRPr kumimoji="0" lang="da-DK"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Sea eroding the coastline</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Sea level rising 8 mm per year in XX island</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Some sand mining along coastline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87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2. </a:t>
                      </a:r>
                      <a:endParaRPr kumimoji="0" lang="da-DK"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Getting hotter in the summer</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Temperature rising</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endParaRPr kumimoji="0" lang="da-DK"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87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3. </a:t>
                      </a:r>
                      <a:b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b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Flooding more often</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Meteorological office reports that no change in extreme rainfall events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Logging present upstream, probably affecting flow</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75853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txBox="1">
            <a:spLocks/>
          </p:cNvSpPr>
          <p:nvPr/>
        </p:nvSpPr>
        <p:spPr bwMode="auto">
          <a:xfrm>
            <a:off x="1868297" y="667172"/>
            <a:ext cx="420704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3200" b="1" i="1" dirty="0">
                <a:ea typeface="+mj-ea"/>
                <a:cs typeface="Arial" pitchFamily="34" charset="0"/>
              </a:rPr>
              <a:t>Key messages </a:t>
            </a:r>
            <a:endParaRPr lang="en-GB" altLang="en-US" sz="3200" b="1" i="1" dirty="0">
              <a:ea typeface="+mj-ea"/>
              <a:cs typeface="Arial" pitchFamily="34" charset="0"/>
            </a:endParaRPr>
          </a:p>
          <a:p>
            <a:pPr eaLnBrk="1" hangingPunct="1">
              <a:spcBef>
                <a:spcPct val="20000"/>
              </a:spcBef>
            </a:pPr>
            <a:endParaRPr lang="en-US" altLang="en-US" sz="3200" b="1" i="1" dirty="0">
              <a:ea typeface="+mj-ea"/>
              <a:cs typeface="Arial" pitchFamily="34" charset="0"/>
            </a:endParaRPr>
          </a:p>
        </p:txBody>
      </p:sp>
      <p:sp>
        <p:nvSpPr>
          <p:cNvPr id="15363" name="Text Box 6"/>
          <p:cNvSpPr txBox="1">
            <a:spLocks noChangeArrowheads="1"/>
          </p:cNvSpPr>
          <p:nvPr/>
        </p:nvSpPr>
        <p:spPr bwMode="auto">
          <a:xfrm>
            <a:off x="414320" y="1844824"/>
            <a:ext cx="56610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Aft>
                <a:spcPct val="25000"/>
              </a:spcAft>
              <a:buFontTx/>
              <a:buChar char="•"/>
            </a:pPr>
            <a:r>
              <a:rPr lang="en-US" altLang="en-US" sz="2200" dirty="0">
                <a:latin typeface="Helvetica" pitchFamily="125" charset="0"/>
              </a:rPr>
              <a:t>Local knowledge vs. Scientific information </a:t>
            </a:r>
          </a:p>
          <a:p>
            <a:pPr defTabSz="914400" eaLnBrk="1" hangingPunct="1">
              <a:spcAft>
                <a:spcPct val="25000"/>
              </a:spcAft>
              <a:buFontTx/>
              <a:buChar char="•"/>
            </a:pPr>
            <a:r>
              <a:rPr lang="en-US" altLang="en-US" sz="2200" dirty="0" smtClean="0">
                <a:latin typeface="Helvetica" pitchFamily="125" charset="0"/>
              </a:rPr>
              <a:t>Multi-sector </a:t>
            </a:r>
            <a:r>
              <a:rPr lang="en-US" altLang="en-US" sz="2200" dirty="0">
                <a:latin typeface="Helvetica" pitchFamily="125" charset="0"/>
              </a:rPr>
              <a:t>assessment &amp; analysis -&gt; NOT a separate assessment for climate change </a:t>
            </a:r>
          </a:p>
          <a:p>
            <a:pPr defTabSz="914400" eaLnBrk="1" hangingPunct="1">
              <a:spcAft>
                <a:spcPct val="25000"/>
              </a:spcAft>
              <a:buFontTx/>
              <a:buChar char="•"/>
            </a:pPr>
            <a:r>
              <a:rPr lang="en-US" altLang="en-US" sz="2200" dirty="0">
                <a:latin typeface="Helvetica" pitchFamily="125" charset="0"/>
              </a:rPr>
              <a:t>CHANGES vs. Existing </a:t>
            </a:r>
            <a:endParaRPr lang="en-US" altLang="en-US" sz="2200" dirty="0" smtClean="0">
              <a:latin typeface="Helvetica" pitchFamily="125" charset="0"/>
            </a:endParaRPr>
          </a:p>
          <a:p>
            <a:pPr defTabSz="914400" eaLnBrk="1" hangingPunct="1">
              <a:spcAft>
                <a:spcPct val="25000"/>
              </a:spcAft>
              <a:buFontTx/>
              <a:buChar char="•"/>
            </a:pPr>
            <a:r>
              <a:rPr lang="en-US" altLang="en-US" sz="2200" dirty="0" smtClean="0">
                <a:latin typeface="Helvetica" pitchFamily="125" charset="0"/>
              </a:rPr>
              <a:t>Capacity </a:t>
            </a:r>
            <a:r>
              <a:rPr lang="en-US" altLang="en-US" sz="2200" dirty="0">
                <a:latin typeface="Helvetica" pitchFamily="125" charset="0"/>
              </a:rPr>
              <a:t>building of field staff/volunteers and local stakeholders is vital </a:t>
            </a:r>
          </a:p>
          <a:p>
            <a:pPr defTabSz="914400" eaLnBrk="1" hangingPunct="1">
              <a:spcAft>
                <a:spcPct val="25000"/>
              </a:spcAft>
              <a:buFontTx/>
              <a:buChar char="•"/>
            </a:pPr>
            <a:r>
              <a:rPr lang="en-US" altLang="en-US" sz="2200" dirty="0">
                <a:latin typeface="Helvetica" pitchFamily="125" charset="0"/>
              </a:rPr>
              <a:t>Awareness/Advocacy during &amp; after Assessment</a:t>
            </a:r>
            <a:endParaRPr lang="en-GB" altLang="en-US" sz="2200" dirty="0">
              <a:latin typeface="Helvetica" pitchFamily="125" charset="0"/>
            </a:endParaRPr>
          </a:p>
        </p:txBody>
      </p:sp>
      <p:grpSp>
        <p:nvGrpSpPr>
          <p:cNvPr id="15364" name="Group 10"/>
          <p:cNvGrpSpPr>
            <a:grpSpLocks/>
          </p:cNvGrpSpPr>
          <p:nvPr/>
        </p:nvGrpSpPr>
        <p:grpSpPr bwMode="auto">
          <a:xfrm>
            <a:off x="5676900" y="3175001"/>
            <a:ext cx="3363913" cy="2758684"/>
            <a:chOff x="3798" y="2095"/>
            <a:chExt cx="1849" cy="1358"/>
          </a:xfrm>
        </p:grpSpPr>
        <p:pic>
          <p:nvPicPr>
            <p:cNvPr id="1536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 y="2095"/>
              <a:ext cx="1814"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9"/>
            <p:cNvSpPr txBox="1">
              <a:spLocks noChangeArrowheads="1"/>
            </p:cNvSpPr>
            <p:nvPr/>
          </p:nvSpPr>
          <p:spPr bwMode="auto">
            <a:xfrm>
              <a:off x="3798" y="3301"/>
              <a:ext cx="121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da-DK" altLang="en-US" sz="1400"/>
                <a:t>Photo: Danish Red Cross</a:t>
              </a:r>
            </a:p>
          </p:txBody>
        </p:sp>
      </p:grpSp>
    </p:spTree>
    <p:extLst>
      <p:ext uri="{BB962C8B-B14F-4D97-AF65-F5344CB8AC3E}">
        <p14:creationId xmlns:p14="http://schemas.microsoft.com/office/powerpoint/2010/main" val="55682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Capacity and Assessment (VCA)</a:t>
            </a:r>
          </a:p>
        </p:txBody>
      </p:sp>
      <p:sp>
        <p:nvSpPr>
          <p:cNvPr id="3" name="Content Placeholder 2"/>
          <p:cNvSpPr>
            <a:spLocks noGrp="1"/>
          </p:cNvSpPr>
          <p:nvPr>
            <p:ph idx="1"/>
          </p:nvPr>
        </p:nvSpPr>
        <p:spPr>
          <a:xfrm>
            <a:off x="558140" y="1676400"/>
            <a:ext cx="8128660" cy="4191000"/>
          </a:xfrm>
        </p:spPr>
        <p:txBody>
          <a:bodyPr/>
          <a:lstStyle/>
          <a:p>
            <a:pPr marL="0" indent="0">
              <a:buNone/>
            </a:pPr>
            <a:r>
              <a:rPr lang="en-US" dirty="0"/>
              <a:t>Vulnerability and capacity assessment (VCA) was developed to</a:t>
            </a:r>
          </a:p>
          <a:p>
            <a:pPr marL="0" indent="0">
              <a:buNone/>
            </a:pPr>
            <a:r>
              <a:rPr lang="en-US" dirty="0"/>
              <a:t>enable National Societies to help communities understand the</a:t>
            </a:r>
          </a:p>
          <a:p>
            <a:pPr marL="0" indent="0">
              <a:buNone/>
            </a:pPr>
            <a:r>
              <a:rPr lang="en-US" dirty="0"/>
              <a:t>hazards that affect them and take appropriate measures to </a:t>
            </a:r>
            <a:r>
              <a:rPr lang="en-US" dirty="0" smtClean="0"/>
              <a:t>minimize their </a:t>
            </a:r>
            <a:r>
              <a:rPr lang="en-US" dirty="0"/>
              <a:t>potential impact. These measures are based on </a:t>
            </a:r>
            <a:r>
              <a:rPr lang="en-US" dirty="0" smtClean="0"/>
              <a:t>communities own </a:t>
            </a:r>
            <a:r>
              <a:rPr lang="en-US" dirty="0"/>
              <a:t>skills, knowledge and initiatives – thereby </a:t>
            </a:r>
            <a:r>
              <a:rPr lang="en-US" dirty="0" smtClean="0"/>
              <a:t>preventing these </a:t>
            </a:r>
            <a:r>
              <a:rPr lang="en-US" dirty="0"/>
              <a:t>hazards turning into disasters.</a:t>
            </a:r>
          </a:p>
          <a:p>
            <a:pPr marL="0" indent="0">
              <a:buNone/>
            </a:pPr>
            <a:endParaRPr lang="en-US" dirty="0"/>
          </a:p>
        </p:txBody>
      </p:sp>
    </p:spTree>
    <p:extLst>
      <p:ext uri="{BB962C8B-B14F-4D97-AF65-F5344CB8AC3E}">
        <p14:creationId xmlns:p14="http://schemas.microsoft.com/office/powerpoint/2010/main" val="426711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Capacity and Assessment (VCA)</a:t>
            </a:r>
          </a:p>
        </p:txBody>
      </p:sp>
      <p:sp>
        <p:nvSpPr>
          <p:cNvPr id="3" name="Content Placeholder 2"/>
          <p:cNvSpPr>
            <a:spLocks noGrp="1"/>
          </p:cNvSpPr>
          <p:nvPr>
            <p:ph idx="1"/>
          </p:nvPr>
        </p:nvSpPr>
        <p:spPr>
          <a:xfrm>
            <a:off x="451262" y="1688276"/>
            <a:ext cx="8443356" cy="4191000"/>
          </a:xfrm>
        </p:spPr>
        <p:txBody>
          <a:bodyPr/>
          <a:lstStyle/>
          <a:p>
            <a:pPr marL="0" indent="0">
              <a:buNone/>
            </a:pPr>
            <a:r>
              <a:rPr lang="en-US" dirty="0" smtClean="0"/>
              <a:t>IFRC </a:t>
            </a:r>
            <a:r>
              <a:rPr lang="en-US" dirty="0"/>
              <a:t>has been at the forefront in working </a:t>
            </a:r>
            <a:r>
              <a:rPr lang="en-US" dirty="0" smtClean="0"/>
              <a:t>with communities </a:t>
            </a:r>
            <a:r>
              <a:rPr lang="en-US" dirty="0"/>
              <a:t>to increase their resilience to hazards. </a:t>
            </a:r>
            <a:r>
              <a:rPr lang="en-US" dirty="0" smtClean="0"/>
              <a:t>Our vulnerability </a:t>
            </a:r>
            <a:r>
              <a:rPr lang="en-US" dirty="0"/>
              <a:t>and capacity assessment (VCA) </a:t>
            </a:r>
            <a:r>
              <a:rPr lang="en-US" dirty="0">
                <a:solidFill>
                  <a:srgbClr val="FF0000"/>
                </a:solidFill>
              </a:rPr>
              <a:t>is a process </a:t>
            </a:r>
            <a:r>
              <a:rPr lang="en-US" dirty="0" smtClean="0">
                <a:solidFill>
                  <a:srgbClr val="FF0000"/>
                </a:solidFill>
              </a:rPr>
              <a:t>of participatory </a:t>
            </a:r>
            <a:r>
              <a:rPr lang="en-US" dirty="0">
                <a:solidFill>
                  <a:srgbClr val="FF0000"/>
                </a:solidFill>
              </a:rPr>
              <a:t>investigation designed to assess, </a:t>
            </a:r>
            <a:r>
              <a:rPr lang="en-US" dirty="0" smtClean="0">
                <a:solidFill>
                  <a:srgbClr val="FF0000"/>
                </a:solidFill>
              </a:rPr>
              <a:t>analyze and address </a:t>
            </a:r>
            <a:r>
              <a:rPr lang="en-US" dirty="0">
                <a:solidFill>
                  <a:srgbClr val="FF0000"/>
                </a:solidFill>
              </a:rPr>
              <a:t>major risks affecting communities in a timely </a:t>
            </a:r>
            <a:r>
              <a:rPr lang="en-US" dirty="0" smtClean="0">
                <a:solidFill>
                  <a:srgbClr val="FF0000"/>
                </a:solidFill>
              </a:rPr>
              <a:t>manner</a:t>
            </a:r>
            <a:r>
              <a:rPr lang="en-US" dirty="0" smtClean="0"/>
              <a:t>. It </a:t>
            </a:r>
            <a:r>
              <a:rPr lang="en-US" dirty="0"/>
              <a:t>aims to determine the level of people’s vulnerability to </a:t>
            </a:r>
            <a:r>
              <a:rPr lang="en-US" dirty="0" smtClean="0"/>
              <a:t>those risks</a:t>
            </a:r>
            <a:r>
              <a:rPr lang="en-US" dirty="0"/>
              <a:t>, and their capacity to cope and recover from them. VCA </a:t>
            </a:r>
            <a:r>
              <a:rPr lang="en-US" dirty="0" smtClean="0"/>
              <a:t>has been </a:t>
            </a:r>
            <a:r>
              <a:rPr lang="en-US" dirty="0"/>
              <a:t>one of the prominent methodologies used by the IFRC </a:t>
            </a:r>
            <a:r>
              <a:rPr lang="en-US" dirty="0" smtClean="0"/>
              <a:t>and its </a:t>
            </a:r>
            <a:r>
              <a:rPr lang="en-US" dirty="0"/>
              <a:t>member National Societies since the 1990s.</a:t>
            </a:r>
            <a:endParaRPr lang="en-US" dirty="0"/>
          </a:p>
        </p:txBody>
      </p:sp>
    </p:spTree>
    <p:extLst>
      <p:ext uri="{BB962C8B-B14F-4D97-AF65-F5344CB8AC3E}">
        <p14:creationId xmlns:p14="http://schemas.microsoft.com/office/powerpoint/2010/main" val="350415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Capacity and Assessment (VCA)</a:t>
            </a:r>
            <a:endParaRPr lang="en-US" dirty="0"/>
          </a:p>
        </p:txBody>
      </p:sp>
      <p:sp>
        <p:nvSpPr>
          <p:cNvPr id="3" name="Content Placeholder 2"/>
          <p:cNvSpPr>
            <a:spLocks noGrp="1"/>
          </p:cNvSpPr>
          <p:nvPr>
            <p:ph sz="half" idx="1"/>
          </p:nvPr>
        </p:nvSpPr>
        <p:spPr>
          <a:xfrm>
            <a:off x="457199" y="1676400"/>
            <a:ext cx="7857067" cy="4191000"/>
          </a:xfrm>
        </p:spPr>
        <p:txBody>
          <a:bodyPr/>
          <a:lstStyle/>
          <a:p>
            <a:pPr lvl="0"/>
            <a:r>
              <a:rPr lang="en-US" dirty="0"/>
              <a:t>VCA is </a:t>
            </a:r>
            <a:r>
              <a:rPr lang="en-US" dirty="0">
                <a:solidFill>
                  <a:srgbClr val="FF0000"/>
                </a:solidFill>
              </a:rPr>
              <a:t>an investigation </a:t>
            </a:r>
            <a:r>
              <a:rPr lang="en-US" dirty="0"/>
              <a:t>that </a:t>
            </a:r>
            <a:r>
              <a:rPr lang="en-US" dirty="0">
                <a:solidFill>
                  <a:srgbClr val="FF0000"/>
                </a:solidFill>
              </a:rPr>
              <a:t>uses various participatory tools </a:t>
            </a:r>
            <a:r>
              <a:rPr lang="en-US" dirty="0" smtClean="0"/>
              <a:t>in order </a:t>
            </a:r>
            <a:r>
              <a:rPr lang="en-US" dirty="0"/>
              <a:t>to understand the level of people’s </a:t>
            </a:r>
            <a:r>
              <a:rPr lang="en-US" dirty="0" smtClean="0"/>
              <a:t>exposure </a:t>
            </a:r>
            <a:r>
              <a:rPr lang="en-US" dirty="0"/>
              <a:t>to (</a:t>
            </a:r>
            <a:r>
              <a:rPr lang="en-US" dirty="0" smtClean="0"/>
              <a:t>and capacity </a:t>
            </a:r>
            <a:r>
              <a:rPr lang="en-US" dirty="0"/>
              <a:t>to resist) natural hazards at the grass-roots </a:t>
            </a:r>
            <a:r>
              <a:rPr lang="en-US" dirty="0" smtClean="0"/>
              <a:t>level</a:t>
            </a:r>
          </a:p>
          <a:p>
            <a:pPr lvl="0"/>
            <a:r>
              <a:rPr lang="en-US" dirty="0"/>
              <a:t>It is </a:t>
            </a:r>
            <a:r>
              <a:rPr lang="en-US" dirty="0">
                <a:solidFill>
                  <a:srgbClr val="FF0000"/>
                </a:solidFill>
              </a:rPr>
              <a:t>an integral part </a:t>
            </a:r>
            <a:r>
              <a:rPr lang="en-US" dirty="0" smtClean="0">
                <a:solidFill>
                  <a:srgbClr val="FF0000"/>
                </a:solidFill>
              </a:rPr>
              <a:t>of </a:t>
            </a:r>
            <a:r>
              <a:rPr lang="en-US" dirty="0">
                <a:solidFill>
                  <a:srgbClr val="FF0000"/>
                </a:solidFill>
              </a:rPr>
              <a:t>disaster </a:t>
            </a:r>
            <a:r>
              <a:rPr lang="en-US" dirty="0" smtClean="0">
                <a:solidFill>
                  <a:srgbClr val="FF0000"/>
                </a:solidFill>
              </a:rPr>
              <a:t>preparedness</a:t>
            </a:r>
            <a:r>
              <a:rPr lang="en-US" dirty="0" smtClean="0"/>
              <a:t> and </a:t>
            </a:r>
            <a:r>
              <a:rPr lang="en-US" dirty="0"/>
              <a:t>can contribute to the creation of </a:t>
            </a:r>
            <a:r>
              <a:rPr lang="en-US" dirty="0" smtClean="0"/>
              <a:t>community based disaster </a:t>
            </a:r>
            <a:r>
              <a:rPr lang="en-US" dirty="0"/>
              <a:t>preparedness </a:t>
            </a:r>
            <a:r>
              <a:rPr lang="en-US" dirty="0" err="1"/>
              <a:t>programmes</a:t>
            </a:r>
            <a:r>
              <a:rPr lang="en-US" dirty="0"/>
              <a:t> at the rural and </a:t>
            </a:r>
            <a:r>
              <a:rPr lang="en-US" dirty="0" smtClean="0"/>
              <a:t>urban grass-roots </a:t>
            </a:r>
            <a:r>
              <a:rPr lang="en-US" dirty="0"/>
              <a:t>level.</a:t>
            </a:r>
          </a:p>
          <a:p>
            <a:pPr lvl="0"/>
            <a:r>
              <a:rPr lang="en-US" dirty="0"/>
              <a:t>As part of the </a:t>
            </a:r>
            <a:r>
              <a:rPr lang="en-US" dirty="0">
                <a:solidFill>
                  <a:srgbClr val="FF0000"/>
                </a:solidFill>
              </a:rPr>
              <a:t>process,</a:t>
            </a:r>
            <a:r>
              <a:rPr lang="en-US" dirty="0"/>
              <a:t> it allows the people to identify and</a:t>
            </a:r>
          </a:p>
          <a:p>
            <a:pPr marL="0" indent="0">
              <a:buNone/>
            </a:pPr>
            <a:r>
              <a:rPr lang="en-US" dirty="0"/>
              <a:t> </a:t>
            </a:r>
            <a:r>
              <a:rPr lang="en-US" dirty="0" smtClean="0"/>
              <a:t>   understand </a:t>
            </a:r>
            <a:r>
              <a:rPr lang="en-US" dirty="0"/>
              <a:t>the risk they consider should have priority, </a:t>
            </a:r>
            <a:r>
              <a:rPr lang="en-US" dirty="0" smtClean="0"/>
              <a:t>         even if these </a:t>
            </a:r>
            <a:r>
              <a:rPr lang="en-US" dirty="0"/>
              <a:t>are not the natural hazards</a:t>
            </a:r>
          </a:p>
          <a:p>
            <a:pPr lvl="0"/>
            <a:endParaRPr lang="en-US" dirty="0"/>
          </a:p>
        </p:txBody>
      </p:sp>
    </p:spTree>
    <p:extLst>
      <p:ext uri="{BB962C8B-B14F-4D97-AF65-F5344CB8AC3E}">
        <p14:creationId xmlns:p14="http://schemas.microsoft.com/office/powerpoint/2010/main" val="340183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VCA is?..............</a:t>
            </a:r>
          </a:p>
        </p:txBody>
      </p:sp>
      <p:sp>
        <p:nvSpPr>
          <p:cNvPr id="3" name="Content Placeholder 2"/>
          <p:cNvSpPr>
            <a:spLocks noGrp="1"/>
          </p:cNvSpPr>
          <p:nvPr>
            <p:ph idx="1"/>
          </p:nvPr>
        </p:nvSpPr>
        <p:spPr/>
        <p:txBody>
          <a:bodyPr/>
          <a:lstStyle/>
          <a:p>
            <a:pPr lvl="0"/>
            <a:r>
              <a:rPr lang="en-US" dirty="0"/>
              <a:t>It is a tool which enables local priorities to be identified </a:t>
            </a:r>
            <a:r>
              <a:rPr lang="en-US" dirty="0" smtClean="0"/>
              <a:t>and leads </a:t>
            </a:r>
            <a:r>
              <a:rPr lang="en-US" dirty="0"/>
              <a:t>to the design of actions that contribute to disaster </a:t>
            </a:r>
            <a:r>
              <a:rPr lang="en-US" dirty="0" smtClean="0"/>
              <a:t>reduction </a:t>
            </a:r>
          </a:p>
          <a:p>
            <a:pPr lvl="0"/>
            <a:r>
              <a:rPr lang="en-US" dirty="0" smtClean="0"/>
              <a:t>as </a:t>
            </a:r>
            <a:r>
              <a:rPr lang="en-US" dirty="0"/>
              <a:t>well as the design and development of </a:t>
            </a:r>
            <a:r>
              <a:rPr lang="en-US" dirty="0" err="1"/>
              <a:t>programmes</a:t>
            </a:r>
            <a:r>
              <a:rPr lang="en-US" dirty="0"/>
              <a:t> </a:t>
            </a:r>
            <a:r>
              <a:rPr lang="en-US" dirty="0" smtClean="0"/>
              <a:t>in each </a:t>
            </a:r>
            <a:r>
              <a:rPr lang="en-US" dirty="0"/>
              <a:t>of the International Federation’s priority areas that </a:t>
            </a:r>
            <a:r>
              <a:rPr lang="en-US" dirty="0" smtClean="0"/>
              <a:t>are mutually </a:t>
            </a:r>
            <a:r>
              <a:rPr lang="en-US" dirty="0"/>
              <a:t>supportive and responsive to the needs identified </a:t>
            </a:r>
            <a:r>
              <a:rPr lang="en-US" dirty="0" smtClean="0"/>
              <a:t>by people </a:t>
            </a:r>
            <a:r>
              <a:rPr lang="en-US" dirty="0"/>
              <a:t>at the grass-roots level</a:t>
            </a:r>
            <a:r>
              <a:rPr lang="en-US" dirty="0" smtClean="0"/>
              <a:t>.</a:t>
            </a:r>
            <a:r>
              <a:rPr lang="en-US" dirty="0"/>
              <a:t> </a:t>
            </a:r>
          </a:p>
          <a:p>
            <a:endParaRPr lang="en-US" dirty="0"/>
          </a:p>
        </p:txBody>
      </p:sp>
    </p:spTree>
    <p:extLst>
      <p:ext uri="{BB962C8B-B14F-4D97-AF65-F5344CB8AC3E}">
        <p14:creationId xmlns:p14="http://schemas.microsoft.com/office/powerpoint/2010/main" val="94475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hoek 5"/>
          <p:cNvSpPr>
            <a:spLocks noChangeArrowheads="1"/>
          </p:cNvSpPr>
          <p:nvPr/>
        </p:nvSpPr>
        <p:spPr bwMode="auto">
          <a:xfrm>
            <a:off x="1756065" y="404664"/>
            <a:ext cx="70242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2763" indent="-5127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rtl="1" eaLnBrk="1" hangingPunct="1">
              <a:spcBef>
                <a:spcPct val="20000"/>
              </a:spcBef>
              <a:spcAft>
                <a:spcPts val="1200"/>
              </a:spcAft>
            </a:pPr>
            <a:r>
              <a:rPr lang="en-US" altLang="en-US" sz="3200" b="1" i="1" dirty="0">
                <a:solidFill>
                  <a:srgbClr val="FF0000"/>
                </a:solidFill>
                <a:ea typeface="+mj-ea"/>
                <a:cs typeface="Arial" pitchFamily="34" charset="0"/>
              </a:rPr>
              <a:t>Why</a:t>
            </a:r>
            <a:r>
              <a:rPr lang="en-US" altLang="en-US" sz="3200" b="1" i="1" dirty="0">
                <a:ea typeface="+mj-ea"/>
                <a:cs typeface="Arial" pitchFamily="34" charset="0"/>
              </a:rPr>
              <a:t> </a:t>
            </a:r>
            <a:r>
              <a:rPr lang="en-US" altLang="en-US" sz="3200" b="1" i="1" dirty="0" smtClean="0">
                <a:ea typeface="+mj-ea"/>
                <a:cs typeface="Arial" pitchFamily="34" charset="0"/>
              </a:rPr>
              <a:t>integrate </a:t>
            </a:r>
            <a:r>
              <a:rPr lang="en-US" altLang="en-US" sz="3200" b="1" i="1" dirty="0">
                <a:ea typeface="+mj-ea"/>
                <a:cs typeface="Arial" pitchFamily="34" charset="0"/>
              </a:rPr>
              <a:t>climate change </a:t>
            </a:r>
            <a:r>
              <a:rPr lang="en-US" altLang="en-US" sz="3200" b="1" i="1" dirty="0" smtClean="0">
                <a:ea typeface="+mj-ea"/>
                <a:cs typeface="Arial" pitchFamily="34" charset="0"/>
              </a:rPr>
              <a:t>into </a:t>
            </a:r>
            <a:r>
              <a:rPr lang="en-US" altLang="ja-JP" sz="3200" b="1" i="1" dirty="0" smtClean="0">
                <a:ea typeface="+mj-ea"/>
                <a:cs typeface="Arial" pitchFamily="34" charset="0"/>
              </a:rPr>
              <a:t>community assessments?</a:t>
            </a:r>
            <a:endParaRPr lang="en-US" altLang="ja-JP" sz="3200" b="1" i="1" dirty="0">
              <a:ea typeface="+mj-ea"/>
              <a:cs typeface="Arial" pitchFamily="34" charset="0"/>
            </a:endParaRPr>
          </a:p>
        </p:txBody>
      </p:sp>
      <p:sp>
        <p:nvSpPr>
          <p:cNvPr id="4099" name="Text Box 9"/>
          <p:cNvSpPr txBox="1">
            <a:spLocks noChangeArrowheads="1"/>
          </p:cNvSpPr>
          <p:nvPr/>
        </p:nvSpPr>
        <p:spPr bwMode="auto">
          <a:xfrm>
            <a:off x="4133850" y="5119688"/>
            <a:ext cx="760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da-DK" altLang="en-US" sz="400">
                <a:solidFill>
                  <a:schemeClr val="bg1"/>
                </a:solidFill>
              </a:rPr>
              <a:t>Photo: Danish Red Cross</a:t>
            </a:r>
          </a:p>
        </p:txBody>
      </p:sp>
      <p:sp>
        <p:nvSpPr>
          <p:cNvPr id="4100" name="TextBox 6"/>
          <p:cNvSpPr txBox="1">
            <a:spLocks noChangeArrowheads="1"/>
          </p:cNvSpPr>
          <p:nvPr/>
        </p:nvSpPr>
        <p:spPr bwMode="auto">
          <a:xfrm>
            <a:off x="395536" y="1773238"/>
            <a:ext cx="849694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eaLnBrk="1" hangingPunct="1">
              <a:buFont typeface="Arial" panose="020B0604020202020204" pitchFamily="34" charset="0"/>
              <a:buChar char="•"/>
            </a:pPr>
            <a:r>
              <a:rPr lang="en-US" altLang="en-US" sz="2400" dirty="0" smtClean="0">
                <a:ea typeface="+mn-ea"/>
                <a:cs typeface="Arial" pitchFamily="34" charset="0"/>
              </a:rPr>
              <a:t>To ensure that additional risks (</a:t>
            </a:r>
            <a:r>
              <a:rPr lang="en-US" altLang="en-US" sz="2400" i="1" dirty="0" smtClean="0">
                <a:ea typeface="+mn-ea"/>
                <a:cs typeface="Arial" pitchFamily="34" charset="0"/>
              </a:rPr>
              <a:t>already changed and future risks</a:t>
            </a:r>
            <a:r>
              <a:rPr lang="en-US" altLang="en-US" sz="2400" dirty="0" smtClean="0">
                <a:ea typeface="+mn-ea"/>
                <a:cs typeface="Arial" pitchFamily="34" charset="0"/>
              </a:rPr>
              <a:t>) caused by a changing climate will be included in risk reduction strategies determined based on people´s priorities.</a:t>
            </a:r>
          </a:p>
          <a:p>
            <a:pPr marL="457200" indent="-457200" eaLnBrk="1" hangingPunct="1">
              <a:buFont typeface="Arial" panose="020B0604020202020204" pitchFamily="34" charset="0"/>
              <a:buChar char="•"/>
            </a:pPr>
            <a:r>
              <a:rPr lang="en-US" altLang="en-US" sz="2400" dirty="0" smtClean="0">
                <a:ea typeface="+mn-ea"/>
                <a:cs typeface="Arial" pitchFamily="34" charset="0"/>
              </a:rPr>
              <a:t>A well-managed VCA can detect these changes that are already occurring and having an impact on people´s lives. </a:t>
            </a:r>
            <a:endParaRPr lang="en-US" altLang="en-US" sz="2400" dirty="0">
              <a:ea typeface="+mn-ea"/>
              <a:cs typeface="Arial" pitchFamily="34" charset="0"/>
            </a:endParaRPr>
          </a:p>
          <a:p>
            <a:pPr marL="457200" indent="-457200" eaLnBrk="1" hangingPunct="1">
              <a:buFont typeface="Arial" panose="020B0604020202020204" pitchFamily="34" charset="0"/>
              <a:buChar char="•"/>
            </a:pPr>
            <a:r>
              <a:rPr lang="en-US" altLang="en-US" sz="2400" dirty="0" smtClean="0">
                <a:ea typeface="+mn-ea"/>
                <a:cs typeface="Arial" pitchFamily="34" charset="0"/>
              </a:rPr>
              <a:t>Outcome underscores need for partnerships. </a:t>
            </a:r>
          </a:p>
          <a:p>
            <a:pPr marL="457200" indent="-457200" eaLnBrk="1" hangingPunct="1">
              <a:buFont typeface="Arial" panose="020B0604020202020204" pitchFamily="34" charset="0"/>
              <a:buChar char="•"/>
            </a:pPr>
            <a:r>
              <a:rPr lang="en-US" altLang="en-US" sz="2400" dirty="0" smtClean="0">
                <a:ea typeface="+mn-ea"/>
                <a:cs typeface="Arial" pitchFamily="34" charset="0"/>
              </a:rPr>
              <a:t>Highlights synergies and opportunities for </a:t>
            </a:r>
            <a:r>
              <a:rPr lang="en-US" altLang="en-US" sz="2400" dirty="0">
                <a:ea typeface="+mn-ea"/>
                <a:cs typeface="Arial" pitchFamily="34" charset="0"/>
              </a:rPr>
              <a:t>resource </a:t>
            </a:r>
            <a:r>
              <a:rPr lang="en-US" altLang="en-US" sz="2400" dirty="0" smtClean="0">
                <a:ea typeface="+mn-ea"/>
                <a:cs typeface="Arial" pitchFamily="34" charset="0"/>
              </a:rPr>
              <a:t>mobilization.</a:t>
            </a:r>
            <a:endParaRPr lang="en-US" altLang="en-US" sz="2400" dirty="0">
              <a:ea typeface="+mn-ea"/>
              <a:cs typeface="Arial" pitchFamily="34" charset="0"/>
            </a:endParaRPr>
          </a:p>
          <a:p>
            <a:pPr marL="457200" indent="-457200" eaLnBrk="1" hangingPunct="1">
              <a:buFont typeface="Arial" panose="020B0604020202020204" pitchFamily="34" charset="0"/>
              <a:buChar char="•"/>
            </a:pPr>
            <a:r>
              <a:rPr lang="en-US" altLang="en-US" sz="2400" dirty="0" smtClean="0">
                <a:cs typeface="Arial" pitchFamily="34" charset="0"/>
              </a:rPr>
              <a:t>Multi-purpose </a:t>
            </a:r>
            <a:r>
              <a:rPr lang="en-US" altLang="en-US" sz="2400" dirty="0">
                <a:cs typeface="Arial" pitchFamily="34" charset="0"/>
              </a:rPr>
              <a:t>approach NOT only assessment (Awareness, Advocacy and </a:t>
            </a:r>
            <a:r>
              <a:rPr lang="en-US" altLang="en-US" sz="2400" dirty="0" smtClean="0">
                <a:cs typeface="Arial" pitchFamily="34" charset="0"/>
              </a:rPr>
              <a:t>Action).</a:t>
            </a:r>
          </a:p>
          <a:p>
            <a:pPr eaLnBrk="1" hangingPunct="1"/>
            <a:endParaRPr lang="en-GB" altLang="en-US" sz="2000" dirty="0">
              <a:ea typeface="+mn-ea"/>
              <a:cs typeface="Arial" pitchFamily="34" charset="0"/>
            </a:endParaRPr>
          </a:p>
        </p:txBody>
      </p:sp>
    </p:spTree>
    <p:extLst>
      <p:ext uri="{BB962C8B-B14F-4D97-AF65-F5344CB8AC3E}">
        <p14:creationId xmlns:p14="http://schemas.microsoft.com/office/powerpoint/2010/main" val="42200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490" y="3061061"/>
            <a:ext cx="2109822"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TextBox 1"/>
          <p:cNvSpPr txBox="1">
            <a:spLocks noChangeArrowheads="1"/>
          </p:cNvSpPr>
          <p:nvPr/>
        </p:nvSpPr>
        <p:spPr bwMode="auto">
          <a:xfrm>
            <a:off x="113580" y="1772816"/>
            <a:ext cx="6167437"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271463" indent="-1841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Aft>
                <a:spcPct val="25000"/>
              </a:spcAft>
            </a:pPr>
            <a:r>
              <a:rPr lang="en-GB" altLang="en-US" sz="3200" b="1" dirty="0"/>
              <a:t> </a:t>
            </a:r>
            <a:endParaRPr lang="en-GB" altLang="en-US" sz="2800" dirty="0">
              <a:latin typeface="Helvetica" pitchFamily="125" charset="0"/>
            </a:endParaRPr>
          </a:p>
        </p:txBody>
      </p:sp>
      <p:sp>
        <p:nvSpPr>
          <p:cNvPr id="5123" name="TextBox 1"/>
          <p:cNvSpPr txBox="1">
            <a:spLocks noChangeArrowheads="1"/>
          </p:cNvSpPr>
          <p:nvPr/>
        </p:nvSpPr>
        <p:spPr bwMode="auto">
          <a:xfrm>
            <a:off x="3779912" y="548680"/>
            <a:ext cx="468052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pitchFamily="34" charset="0"/>
                <a:ea typeface="ＭＳ Ｐゴシック" pitchFamily="34" charset="-128"/>
              </a:defRPr>
            </a:lvl1pPr>
            <a:lvl2pPr marL="742950" indent="-285750" defTabSz="822325" eaLnBrk="0" hangingPunct="0">
              <a:defRPr>
                <a:solidFill>
                  <a:schemeClr val="tx1"/>
                </a:solidFill>
                <a:latin typeface="Arial" pitchFamily="34" charset="0"/>
                <a:ea typeface="ＭＳ Ｐゴシック" pitchFamily="34" charset="-128"/>
              </a:defRPr>
            </a:lvl2pPr>
            <a:lvl3pPr marL="1143000" indent="-228600" defTabSz="822325" eaLnBrk="0" hangingPunct="0">
              <a:defRPr>
                <a:solidFill>
                  <a:schemeClr val="tx1"/>
                </a:solidFill>
                <a:latin typeface="Arial" pitchFamily="34" charset="0"/>
                <a:ea typeface="ＭＳ Ｐゴシック" pitchFamily="34" charset="-128"/>
              </a:defRPr>
            </a:lvl3pPr>
            <a:lvl4pPr marL="1600200" indent="-228600" defTabSz="822325" eaLnBrk="0" hangingPunct="0">
              <a:defRPr>
                <a:solidFill>
                  <a:schemeClr val="tx1"/>
                </a:solidFill>
                <a:latin typeface="Arial" pitchFamily="34" charset="0"/>
                <a:ea typeface="ＭＳ Ｐゴシック" pitchFamily="34" charset="-128"/>
              </a:defRPr>
            </a:lvl4pPr>
            <a:lvl5pPr marL="2057400" indent="-228600" defTabSz="822325" eaLnBrk="0" hangingPunct="0">
              <a:defRPr>
                <a:solidFill>
                  <a:schemeClr val="tx1"/>
                </a:solidFill>
                <a:latin typeface="Arial" pitchFamily="34" charset="0"/>
                <a:ea typeface="ＭＳ Ｐゴシック" pitchFamily="34" charset="-128"/>
              </a:defRPr>
            </a:lvl5pPr>
            <a:lvl6pPr marL="2514600" indent="-228600" defTabSz="822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22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22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22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3200" b="1" i="1" dirty="0" smtClean="0">
                <a:solidFill>
                  <a:srgbClr val="FF0000"/>
                </a:solidFill>
                <a:ea typeface="+mj-ea"/>
                <a:cs typeface="Arial" pitchFamily="34" charset="0"/>
              </a:rPr>
              <a:t>HOW?</a:t>
            </a:r>
            <a:r>
              <a:rPr lang="en-GB" altLang="en-US" sz="3200" b="1" i="1" dirty="0" smtClean="0">
                <a:ea typeface="+mj-ea"/>
                <a:cs typeface="Arial" pitchFamily="34" charset="0"/>
              </a:rPr>
              <a:t> </a:t>
            </a:r>
          </a:p>
          <a:p>
            <a:pPr eaLnBrk="1" hangingPunct="1"/>
            <a:r>
              <a:rPr lang="en-GB" altLang="en-US" sz="2000" b="1" i="1" dirty="0" smtClean="0">
                <a:ea typeface="+mj-ea"/>
                <a:cs typeface="Arial" pitchFamily="34" charset="0"/>
              </a:rPr>
              <a:t>Starting point…  </a:t>
            </a:r>
            <a:endParaRPr lang="en-GB" altLang="en-US" sz="2000" b="1" i="1" dirty="0">
              <a:ea typeface="+mj-ea"/>
              <a:cs typeface="Arial" pitchFamily="34" charset="0"/>
            </a:endParaRPr>
          </a:p>
        </p:txBody>
      </p:sp>
      <p:pic>
        <p:nvPicPr>
          <p:cNvPr id="207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043" y="541971"/>
            <a:ext cx="1645920" cy="230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25" name="Group 6"/>
          <p:cNvGrpSpPr>
            <a:grpSpLocks/>
          </p:cNvGrpSpPr>
          <p:nvPr/>
        </p:nvGrpSpPr>
        <p:grpSpPr bwMode="auto">
          <a:xfrm>
            <a:off x="1007618" y="1833249"/>
            <a:ext cx="1656184" cy="2089438"/>
            <a:chOff x="2794" y="836"/>
            <a:chExt cx="1199" cy="1596"/>
          </a:xfrm>
        </p:grpSpPr>
        <p:sp>
          <p:nvSpPr>
            <p:cNvPr id="5126" name="Rectangle 7"/>
            <p:cNvSpPr>
              <a:spLocks noChangeArrowheads="1"/>
            </p:cNvSpPr>
            <p:nvPr/>
          </p:nvSpPr>
          <p:spPr bwMode="auto">
            <a:xfrm rot="-600000">
              <a:off x="2995" y="935"/>
              <a:ext cx="998" cy="14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da-DK" altLang="en-US" sz="2400" b="1">
                <a:latin typeface="Times New Roman" pitchFamily="18" charset="0"/>
              </a:endParaRPr>
            </a:p>
          </p:txBody>
        </p:sp>
        <p:pic>
          <p:nvPicPr>
            <p:cNvPr id="512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000">
              <a:off x="2794" y="836"/>
              <a:ext cx="115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78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65826"/>
            <a:ext cx="252630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8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633" y="1567645"/>
            <a:ext cx="1733054" cy="244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8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2708" y="1855004"/>
            <a:ext cx="1719635" cy="243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00000">
            <a:off x="6090248" y="3206430"/>
            <a:ext cx="1706306" cy="20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txBox="1">
            <a:spLocks/>
          </p:cNvSpPr>
          <p:nvPr/>
        </p:nvSpPr>
        <p:spPr bwMode="auto">
          <a:xfrm>
            <a:off x="1739900" y="404664"/>
            <a:ext cx="7080572" cy="105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ea typeface="+mj-ea"/>
                <a:cs typeface="Arial" pitchFamily="34" charset="0"/>
              </a:rPr>
              <a:t>Considering climate change in VCA/CBHFA </a:t>
            </a:r>
            <a:r>
              <a:rPr lang="en-GB" altLang="en-US" sz="3200" b="1" i="1" dirty="0" smtClean="0">
                <a:ea typeface="+mj-ea"/>
                <a:cs typeface="Arial" pitchFamily="34" charset="0"/>
              </a:rPr>
              <a:t>tools</a:t>
            </a:r>
            <a:endParaRPr lang="en-GB" altLang="en-US" sz="3200" b="1" i="1" dirty="0">
              <a:ea typeface="+mj-ea"/>
              <a:cs typeface="Arial" pitchFamily="34" charset="0"/>
            </a:endParaRPr>
          </a:p>
        </p:txBody>
      </p:sp>
      <p:pic>
        <p:nvPicPr>
          <p:cNvPr id="61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988840"/>
            <a:ext cx="895032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80112" y="5184685"/>
            <a:ext cx="288032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Ex1: Which tools to use to assess also climate risks?</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212</TotalTime>
  <Words>1874</Words>
  <Application>Microsoft Office PowerPoint</Application>
  <PresentationFormat>On-screen Show (4:3)</PresentationFormat>
  <Paragraphs>183</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 IFRC SEA Climate Change Training</vt:lpstr>
      <vt:lpstr>Assessing climate risks at community level and  mainstreaming adaptation into community activities </vt:lpstr>
      <vt:lpstr>Key objectives of this session </vt:lpstr>
      <vt:lpstr>Vulnerability Capacity and Assessment (VCA)</vt:lpstr>
      <vt:lpstr>Vulnerability Capacity and Assessment (VCA)</vt:lpstr>
      <vt:lpstr>Vulnerability Capacity and Assessment (VCA)</vt:lpstr>
      <vt:lpstr>What VCA is?..............</vt:lpstr>
      <vt:lpstr>PowerPoint Presentation</vt:lpstr>
      <vt:lpstr>PowerPoint Presentation</vt:lpstr>
      <vt:lpstr>PowerPoint Presentation</vt:lpstr>
      <vt:lpstr>12 tools to consider…</vt:lpstr>
      <vt:lpstr>Ex1: Which tools to use to assess also climate risk? </vt:lpstr>
      <vt:lpstr>In groups, answer the following questions:</vt:lpstr>
      <vt:lpstr>Which tools need changes? (Ex2)</vt:lpstr>
      <vt:lpstr>Communicating climate change for risk reduction action during VCA</vt:lpstr>
      <vt:lpstr>PowerPoint Presentation</vt:lpstr>
      <vt:lpstr>Discuss changes with the community (2) </vt:lpstr>
      <vt:lpstr>Discuss changes with the community (3)</vt:lpstr>
      <vt:lpstr>PowerPoint Presentation</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climate risks at community level and  mainstreaming adaptation into community activities</dc:title>
  <dc:creator>User</dc:creator>
  <cp:lastModifiedBy>rommanee klaeotanong</cp:lastModifiedBy>
  <cp:revision>14</cp:revision>
  <dcterms:created xsi:type="dcterms:W3CDTF">2014-10-22T09:51:16Z</dcterms:created>
  <dcterms:modified xsi:type="dcterms:W3CDTF">2015-03-15T15:12:47Z</dcterms:modified>
</cp:coreProperties>
</file>