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 id="29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65" autoAdjust="0"/>
  </p:normalViewPr>
  <p:slideViewPr>
    <p:cSldViewPr snapToGrid="0" snapToObjects="1">
      <p:cViewPr varScale="1">
        <p:scale>
          <a:sx n="56" d="100"/>
          <a:sy n="56" d="100"/>
        </p:scale>
        <p:origin x="-17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B5E2F-41BB-D849-B898-E4437043221E}" type="datetimeFigureOut">
              <a:rPr lang="en-US" smtClean="0"/>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31C3A-7760-AD4B-8F78-B3337FBC53C0}" type="slidenum">
              <a:rPr lang="en-US" smtClean="0"/>
              <a:t>‹#›</a:t>
            </a:fld>
            <a:endParaRPr lang="en-US"/>
          </a:p>
        </p:txBody>
      </p:sp>
    </p:spTree>
    <p:extLst>
      <p:ext uri="{BB962C8B-B14F-4D97-AF65-F5344CB8AC3E}">
        <p14:creationId xmlns:p14="http://schemas.microsoft.com/office/powerpoint/2010/main" val="28760665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100" dirty="0" smtClean="0">
                <a:solidFill>
                  <a:srgbClr val="000000"/>
                </a:solidFill>
                <a:latin typeface="Arial" charset="0"/>
                <a:ea typeface="ＭＳ Ｐゴシック" pitchFamily="34" charset="-128"/>
              </a:rPr>
              <a:t>To the left on the slide you’ll find the formal definition, but to put it simply: making use of climate and weather information before a disaster strikes and act sooner than you would do without this information. This concept will explain itself better in the coming slides.</a:t>
            </a:r>
          </a:p>
          <a:p>
            <a:pPr>
              <a:spcBef>
                <a:spcPct val="0"/>
              </a:spcBef>
            </a:pPr>
            <a:endParaRPr lang="en-US" sz="1100" dirty="0" smtClean="0">
              <a:latin typeface="Arial" charset="0"/>
              <a:ea typeface="ＭＳ Ｐゴシック" pitchFamily="34" charset="-128"/>
            </a:endParaRPr>
          </a:p>
          <a:p>
            <a:pPr>
              <a:spcBef>
                <a:spcPct val="0"/>
              </a:spcBef>
            </a:pPr>
            <a:endParaRPr lang="en-US" sz="1100" dirty="0" smtClean="0">
              <a:latin typeface="Arial" charset="0"/>
              <a:ea typeface="ＭＳ Ｐゴシック" pitchFamily="34" charset="-128"/>
            </a:endParaRPr>
          </a:p>
          <a:p>
            <a:pPr>
              <a:spcBef>
                <a:spcPct val="0"/>
              </a:spcBef>
            </a:pPr>
            <a:endParaRPr lang="en-US" sz="1100" dirty="0" smtClean="0">
              <a:latin typeface="Arial" charset="0"/>
              <a:ea typeface="ＭＳ Ｐゴシック" pitchFamily="34" charset="-128"/>
            </a:endParaRPr>
          </a:p>
          <a:p>
            <a:pPr>
              <a:spcBef>
                <a:spcPct val="0"/>
              </a:spcBef>
            </a:pPr>
            <a:endParaRPr lang="en-US" sz="1100" dirty="0" smtClean="0">
              <a:latin typeface="Times New Roman" pitchFamily="18" charset="0"/>
              <a:ea typeface="ＭＳ Ｐゴシック" pitchFamily="34" charset="-128"/>
            </a:endParaRPr>
          </a:p>
          <a:p>
            <a:pPr>
              <a:spcBef>
                <a:spcPct val="0"/>
              </a:spcBef>
            </a:pPr>
            <a:endParaRPr lang="en-US" sz="1100" dirty="0" smtClean="0">
              <a:latin typeface="Times New Roman" pitchFamily="18" charset="0"/>
              <a:ea typeface="ＭＳ Ｐゴシック" pitchFamily="34" charset="-128"/>
            </a:endParaRPr>
          </a:p>
          <a:p>
            <a:pPr>
              <a:spcBef>
                <a:spcPct val="0"/>
              </a:spcBef>
            </a:pPr>
            <a:endParaRPr lang="en-US" sz="1100" dirty="0" smtClean="0">
              <a:latin typeface="Times New Roman" pitchFamily="18" charset="0"/>
              <a:ea typeface="ＭＳ Ｐゴシック" pitchFamily="34" charset="-128"/>
            </a:endParaRPr>
          </a:p>
          <a:p>
            <a:pPr>
              <a:spcBef>
                <a:spcPct val="0"/>
              </a:spcBef>
            </a:pPr>
            <a:endParaRPr lang="en-US" sz="1100"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defTabSz="912813">
              <a:defRPr/>
            </a:pPr>
            <a:fld id="{F35B2D9F-9357-439D-8A18-AA0E409E320D}" type="slidenum">
              <a:rPr lang="en-GB" sz="1200">
                <a:latin typeface="+mn-lt"/>
                <a:ea typeface="+mn-ea"/>
              </a:rPr>
              <a:pPr algn="r" defTabSz="912813">
                <a:defRPr/>
              </a:pPr>
              <a:t>16</a:t>
            </a:fld>
            <a:endParaRPr lang="en-GB" sz="1200">
              <a:latin typeface="+mn-lt"/>
              <a:ea typeface="+mn-ea"/>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2813" eaLnBrk="1" hangingPunct="1">
              <a:spcBef>
                <a:spcPct val="0"/>
              </a:spcBef>
            </a:pPr>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When considering forecast information, it is important to understand the benefits and limitations of forecasts in order to manage our own expectations and inform our decision-making. </a:t>
            </a:r>
          </a:p>
          <a:p>
            <a:pPr eaLnBrk="1" hangingPunct="1"/>
            <a:endParaRPr lang="en-US" dirty="0" smtClean="0"/>
          </a:p>
          <a:p>
            <a:pPr eaLnBrk="1" hangingPunct="1"/>
            <a:r>
              <a:rPr lang="en-US" dirty="0" smtClean="0"/>
              <a:t>Forecasts on 3-, 7- and 10-day timescales are examples of ‘short’ lead-time forecasts, but they are very specific in terms of location and predicted outcomes, such as amount or duration of rainfall. </a:t>
            </a:r>
            <a:endParaRPr lang="da-DK"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Monthly and seasonal forecasts are longer lead time forecasts that have the benefit of providing more time to take early action. But they are less specific in terms of location – possibly covering regions of a country or regions of multiple countries as shown – and they are also less specific in terms of outcome. </a:t>
            </a:r>
          </a:p>
          <a:p>
            <a:pPr eaLnBrk="1" hangingPunct="1"/>
            <a:endParaRPr lang="en-US" smtClean="0"/>
          </a:p>
          <a:p>
            <a:pPr eaLnBrk="1" hangingPunct="1"/>
            <a:r>
              <a:rPr lang="en-US" smtClean="0"/>
              <a:t>They can predict that an area is more likely to have extra rain over a season, but not specifically say how much or which exact locations in the region will receive extra rainfall. This information is still very useful in helping to manage risks. </a:t>
            </a:r>
          </a:p>
          <a:p>
            <a:pPr eaLnBrk="1" hangingPunct="1"/>
            <a:endParaRPr lang="en-US" smtClean="0"/>
          </a:p>
          <a:p>
            <a:pPr eaLnBrk="1" hangingPunct="1"/>
            <a:r>
              <a:rPr lang="en-US" smtClean="0"/>
              <a:t>When seasonal forecasts project a likely change in the normal (like more rain or drought), they are also an incentive to pay more attention to shorter-term weather forecasts (weeks/days), alerting us to upcoming hazardous events like emerging and approaching strong cyclones and associated rainfall and storm surges.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Climate change projections provide the longest lead time, but they are very general, often covering wide regions including many countries. They can say if a region is likely to receive more rain over the course of years, but not give specific information regarding exact locations, year-to-year fluctuations, or how much more rain is likely. </a:t>
            </a:r>
          </a:p>
          <a:p>
            <a:pPr eaLnBrk="1" hangingPunct="1"/>
            <a:endParaRPr 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latin typeface="Arial" charset="0"/>
                <a:ea typeface="MS PGothic" pitchFamily="34" charset="-128"/>
              </a:rPr>
              <a:t>Climate change gradually increases the risks to weather-related disasters over long time scales, but it is difficult to predict exactly where, how and how much. </a:t>
            </a:r>
          </a:p>
          <a:p>
            <a:pPr eaLnBrk="1" hangingPunct="1">
              <a:spcBef>
                <a:spcPct val="0"/>
              </a:spcBef>
            </a:pPr>
            <a:endParaRPr lang="en-US" smtClean="0"/>
          </a:p>
          <a:p>
            <a:pPr eaLnBrk="1" hangingPunct="1">
              <a:spcBef>
                <a:spcPct val="0"/>
              </a:spcBef>
            </a:pPr>
            <a:r>
              <a:rPr lang="en-US" smtClean="0"/>
              <a:t>Long-term forecasts are not precise – they can only tell what is more</a:t>
            </a:r>
            <a:r>
              <a:rPr lang="en-US" i="1" smtClean="0"/>
              <a:t> likely </a:t>
            </a:r>
            <a:r>
              <a:rPr lang="en-US" smtClean="0"/>
              <a:t>to happen in general. But long-term forecasts can help preparing for contingency planning for more extreme events and prepare for long-term changes in health risks etc.</a:t>
            </a:r>
          </a:p>
          <a:p>
            <a:pPr eaLnBrk="1" hangingPunct="1">
              <a:spcBef>
                <a:spcPct val="0"/>
              </a:spcBef>
            </a:pPr>
            <a:endParaRPr lang="en-US" smtClean="0"/>
          </a:p>
          <a:p>
            <a:pPr eaLnBrk="1" hangingPunct="1">
              <a:spcBef>
                <a:spcPct val="0"/>
              </a:spcBef>
            </a:pPr>
            <a:r>
              <a:rPr lang="en-US" smtClean="0"/>
              <a:t>So we still need to pay attention to shorter-term weather forecasts (weeks/days) alerting us to upcoming hazardous events like emerging and approaching strong cyclones and associated rainfall and storm surges. </a:t>
            </a:r>
          </a:p>
          <a:p>
            <a:pPr eaLnBrk="1" hangingPunct="1"/>
            <a:endParaRPr lang="da-DK"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charset="0"/>
                <a:ea typeface="MS PGothic" pitchFamily="34" charset="-128"/>
              </a:rPr>
              <a:t>2010 was a La Nina year. This forecast from October predicts that the blue areas are likely to have above-normal rainfall, and the brown/yellow areas are likely have below-normal rainfall over the November-January season.</a:t>
            </a:r>
          </a:p>
          <a:p>
            <a:pPr eaLnBrk="1" hangingPunct="1">
              <a:spcBef>
                <a:spcPct val="0"/>
              </a:spcBef>
            </a:pPr>
            <a:endParaRPr lang="en-US" dirty="0" smtClean="0">
              <a:latin typeface="Arial" charset="0"/>
              <a:ea typeface="MS PGothic" pitchFamily="34" charset="-128"/>
            </a:endParaRPr>
          </a:p>
          <a:p>
            <a:pPr eaLnBrk="1" hangingPunct="1">
              <a:spcBef>
                <a:spcPct val="0"/>
              </a:spcBef>
            </a:pPr>
            <a:r>
              <a:rPr lang="en-US" dirty="0" smtClean="0">
                <a:latin typeface="Arial" charset="0"/>
                <a:ea typeface="MS PGothic" pitchFamily="34" charset="-128"/>
              </a:rPr>
              <a:t>Send to IFRC every month</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ea typeface="MS PGothic" pitchFamily="34" charset="-128"/>
              </a:rPr>
              <a:t>In many of these places, above-normal or below-normal rainfall did occur, and this was important for Red Cross Red Crescent work around the world. In several of the below-normal rainfall areas there were droughts (for example, the East Africa drought was linked to famine in Somalia), and in several of the above-normal areas, there were floods. You can see all those areas circled here in red.</a:t>
            </a:r>
          </a:p>
          <a:p>
            <a:pPr eaLnBrk="1" hangingPunct="1">
              <a:spcBef>
                <a:spcPct val="0"/>
              </a:spcBef>
            </a:pPr>
            <a:endParaRPr lang="en-US" smtClean="0">
              <a:latin typeface="Arial" charset="0"/>
              <a:ea typeface="MS PGothic" pitchFamily="34" charset="-128"/>
            </a:endParaRPr>
          </a:p>
          <a:p>
            <a:pPr eaLnBrk="1" hangingPunct="1">
              <a:spcBef>
                <a:spcPct val="0"/>
              </a:spcBef>
            </a:pPr>
            <a:r>
              <a:rPr lang="en-US" smtClean="0">
                <a:latin typeface="Arial" charset="0"/>
                <a:ea typeface="MS PGothic" pitchFamily="34" charset="-128"/>
              </a:rPr>
              <a:t>From the rainfall forecast in October, we knew we could anticipate heightened flood risk in northern South America, South Africa, South-East Asia and Australia.</a:t>
            </a:r>
          </a:p>
          <a:p>
            <a:pPr eaLnBrk="1" hangingPunct="1">
              <a:spcBef>
                <a:spcPct val="0"/>
              </a:spcBef>
            </a:pPr>
            <a:endParaRPr lang="en-US" smtClean="0">
              <a:latin typeface="Arial" charset="0"/>
              <a:ea typeface="MS PGothic" pitchFamily="34" charset="-128"/>
            </a:endParaRPr>
          </a:p>
          <a:p>
            <a:pPr eaLnBrk="1" hangingPunct="1">
              <a:spcBef>
                <a:spcPct val="0"/>
              </a:spcBef>
            </a:pPr>
            <a:r>
              <a:rPr lang="en-US" smtClean="0">
                <a:latin typeface="Arial" charset="0"/>
                <a:ea typeface="MS PGothic" pitchFamily="34" charset="-128"/>
              </a:rPr>
              <a:t>Note: this slide indicates where disasters occurred, not where early action was taken.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defTabSz="912813" eaLnBrk="1" hangingPunct="1">
              <a:spcBef>
                <a:spcPct val="0"/>
              </a:spcBef>
            </a:pPr>
            <a:endParaRPr lang="da-DK" sz="1800" dirty="0" smtClean="0">
              <a:latin typeface="Arial" charset="0"/>
              <a:ea typeface="MS PGothic" pitchFamily="34" charset="-128"/>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lIns="87740" tIns="43869" rIns="87740" bIns="43869" anchor="b"/>
          <a:lstStyle/>
          <a:p>
            <a:pPr algn="r" defTabSz="876300">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fld id="{0B3F25DB-A129-4819-A0E7-8E4D50BAF998}" type="slidenum">
              <a:rPr lang="en-GB" sz="1100">
                <a:solidFill>
                  <a:srgbClr val="000000"/>
                </a:solidFill>
              </a:rPr>
              <a:pPr algn="r" defTabSz="876300">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t>25</a:t>
            </a:fld>
            <a:endParaRPr lang="en-GB" sz="1100">
              <a:solidFill>
                <a:srgbClr val="000000"/>
              </a:solidFill>
            </a:endParaRPr>
          </a:p>
        </p:txBody>
      </p:sp>
      <p:sp>
        <p:nvSpPr>
          <p:cNvPr id="52227"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28" name="Text Box 2"/>
          <p:cNvSpPr>
            <a:spLocks noGrp="1" noChangeArrowheads="1"/>
          </p:cNvSpPr>
          <p:nvPr>
            <p:ph type="body" idx="1"/>
          </p:nvPr>
        </p:nvSpPr>
        <p:spPr bwMode="auto">
          <a:xfrm>
            <a:off x="914400" y="4373563"/>
            <a:ext cx="5027613" cy="4116387"/>
          </a:xfrm>
          <a:noFill/>
        </p:spPr>
        <p:txBody>
          <a:bodyPr wrap="square" numCol="1" anchor="t" anchorCtr="0" compatLnSpc="1">
            <a:prstTxWarp prst="textNoShape">
              <a:avLst/>
            </a:prstTxWarp>
          </a:bodyPr>
          <a:lstStyle/>
          <a:p>
            <a:pPr>
              <a:lnSpc>
                <a:spcPct val="80000"/>
              </a:lnSpc>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da-DK" sz="900" b="1" dirty="0" smtClean="0"/>
              <a:t>This is the intro to the ”scenario exercise” based on the separate word file with four scenarios</a:t>
            </a:r>
          </a:p>
          <a:p>
            <a:pPr eaLnBrk="1" hangingPunct="1">
              <a:lnSpc>
                <a:spcPct val="8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endParaRPr lang="en-GB" sz="900" b="1" dirty="0" smtClean="0">
              <a:ea typeface="MS PGothic" pitchFamily="34" charset="-128"/>
            </a:endParaRPr>
          </a:p>
          <a:p>
            <a:pPr eaLnBrk="1" hangingPunct="1">
              <a:lnSpc>
                <a:spcPct val="8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endParaRPr lang="en-GB" sz="900" dirty="0" smtClean="0">
              <a:ea typeface="MS PGothic" pitchFamily="34" charset="-128"/>
            </a:endParaRPr>
          </a:p>
          <a:p>
            <a:pPr eaLnBrk="1" hangingPunct="1">
              <a:lnSpc>
                <a:spcPct val="80000"/>
              </a:lnSpc>
              <a:spcBef>
                <a:spcPts val="388"/>
              </a:spcBef>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GB" sz="900" dirty="0" smtClean="0">
                <a:ea typeface="MS PGothic" pitchFamily="34" charset="-128"/>
              </a:rPr>
              <a:t>Matching the early warnings (at all timescales) with appropriate early actions (at all timescales) is the crux of an efficient Early warning, Early Action approach. For example, it does not make sense to plant trees against landslides when there is a short term cyclone warning, nor to evacuate today a low lying region because of warnings of rises in sea levels. The next slide will give some concrete examples.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0" dirty="0" smtClean="0">
                <a:latin typeface="Arial" charset="0"/>
                <a:ea typeface="ＭＳ Ｐゴシック" pitchFamily="34" charset="-128"/>
              </a:rPr>
              <a:t>Early actions, when forecast uncertainty is still high, should be </a:t>
            </a:r>
            <a:r>
              <a:rPr lang="en-US" b="0" i="1" dirty="0" smtClean="0">
                <a:latin typeface="Arial" charset="0"/>
                <a:ea typeface="ＭＳ Ｐゴシック" pitchFamily="34" charset="-128"/>
              </a:rPr>
              <a:t>low-cost</a:t>
            </a:r>
            <a:r>
              <a:rPr lang="en-US" b="0" dirty="0" smtClean="0">
                <a:latin typeface="Arial" charset="0"/>
                <a:ea typeface="ＭＳ Ｐゴシック" pitchFamily="34" charset="-128"/>
              </a:rPr>
              <a:t>  but beneficial, even if a particular disaster does not happen (‘no- or low-regrets options). These actions lay the groundwork for enhanced preparedness and response, which can be scaled up/intensified according to forecasts on shorter timescales.</a:t>
            </a:r>
          </a:p>
          <a:p>
            <a:pPr>
              <a:spcBef>
                <a:spcPct val="0"/>
              </a:spcBef>
            </a:pPr>
            <a:endParaRPr lang="en-US" b="0" dirty="0" smtClean="0">
              <a:latin typeface="Arial" charset="0"/>
              <a:ea typeface="ＭＳ Ｐゴシック" pitchFamily="34" charset="-128"/>
            </a:endParaRPr>
          </a:p>
          <a:p>
            <a:pPr>
              <a:spcBef>
                <a:spcPct val="0"/>
              </a:spcBef>
            </a:pPr>
            <a:r>
              <a:rPr lang="en-US" b="0" dirty="0" smtClean="0">
                <a:latin typeface="Arial" charset="0"/>
                <a:ea typeface="ＭＳ Ｐゴシック" pitchFamily="34" charset="-128"/>
              </a:rPr>
              <a:t>(Table source:</a:t>
            </a:r>
            <a:r>
              <a:rPr lang="en-US" b="0" baseline="0" dirty="0" smtClean="0">
                <a:latin typeface="Arial" charset="0"/>
                <a:ea typeface="ＭＳ Ｐゴシック" pitchFamily="34" charset="-128"/>
              </a:rPr>
              <a:t> </a:t>
            </a:r>
            <a:r>
              <a:rPr lang="en-US" b="0" i="1" baseline="0" dirty="0" smtClean="0">
                <a:latin typeface="Arial" charset="0"/>
                <a:ea typeface="ＭＳ Ｐゴシック" pitchFamily="34" charset="-128"/>
              </a:rPr>
              <a:t>2009 World Disasters Report</a:t>
            </a:r>
            <a:r>
              <a:rPr lang="en-US" b="0" baseline="0" dirty="0" smtClean="0">
                <a:latin typeface="Arial" charset="0"/>
                <a:ea typeface="ＭＳ Ｐゴシック" pitchFamily="34" charset="-128"/>
              </a:rPr>
              <a:t>)</a:t>
            </a:r>
            <a:endParaRPr lang="en-US" b="0" dirty="0" smtClean="0">
              <a:latin typeface="Arial"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dirty="0" smtClean="0">
                <a:ea typeface="ＭＳ Ｐゴシック" pitchFamily="34" charset="-128"/>
              </a:rPr>
              <a:t>These events can have implications </a:t>
            </a:r>
            <a:r>
              <a:rPr lang="en-US" b="0" dirty="0" smtClean="0">
                <a:ea typeface="ＭＳ Ｐゴシック" pitchFamily="34" charset="-128"/>
              </a:rPr>
              <a:t>for safety, health, livelihoods, food security, water and sanitation, etc.</a:t>
            </a:r>
          </a:p>
          <a:p>
            <a:pPr>
              <a:lnSpc>
                <a:spcPct val="90000"/>
              </a:lnSpc>
              <a:spcBef>
                <a:spcPct val="0"/>
              </a:spcBef>
            </a:pPr>
            <a:endParaRPr lang="en-US" dirty="0" smtClean="0">
              <a:ea typeface="ＭＳ Ｐゴシック" pitchFamily="34" charset="-128"/>
            </a:endParaRPr>
          </a:p>
          <a:p>
            <a:pPr>
              <a:spcBef>
                <a:spcPct val="0"/>
              </a:spcBef>
            </a:pPr>
            <a:endParaRPr lang="en-US" sz="1400" dirty="0" smtClean="0">
              <a:solidFill>
                <a:srgbClr val="000000"/>
              </a:solidFill>
              <a:latin typeface="Arial"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It’s important</a:t>
            </a:r>
            <a:r>
              <a:rPr lang="en-US" baseline="0" dirty="0" smtClean="0"/>
              <a:t> to monitor forecasts across timescales (i.e. with each category of time to take action as well as specificity). Focusing only on the long term is like focusing on reaching your home during a long drive while failing to see the potholes immediately in front of you. Failing to see the potholes can cause damage to the car and prevent you from reaching home!</a:t>
            </a:r>
          </a:p>
          <a:p>
            <a:endParaRPr lang="en-US" baseline="0" dirty="0" smtClean="0"/>
          </a:p>
          <a:p>
            <a:r>
              <a:rPr lang="en-US" baseline="0" dirty="0" smtClean="0"/>
              <a:t>Similarly, preparing only for medium- or long-term projections for more drought in an area can cause you to miss heavy rains and flooding that can occur in between. Preparing only for the short term means we will fail to adapt to the increasing extremes hazards and changing risks of the future. </a:t>
            </a:r>
          </a:p>
          <a:p>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smtClean="0"/>
              <a:t>The best strategies will find</a:t>
            </a:r>
            <a:r>
              <a:rPr lang="en-US" baseline="0" dirty="0" smtClean="0"/>
              <a:t> balance between the needs of the present and the needs of the future, without neglecting either.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endParaRPr lang="en-US" baseline="0" dirty="0" smtClean="0"/>
          </a:p>
          <a:p>
            <a:endParaRPr lang="en-US"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Partner</a:t>
            </a:r>
            <a:r>
              <a:rPr lang="en-US" baseline="0" dirty="0" smtClean="0"/>
              <a:t>ships are critical, as the Red Cross Red Crescent Movement our strength lies in mobilizing communities and taking action. While it is important to have a basic understanding of forecasts, it is equally if not more important, to work with local knowledge and information </a:t>
            </a:r>
            <a:r>
              <a:rPr lang="en-US" baseline="0" dirty="0" err="1" smtClean="0"/>
              <a:t>centres</a:t>
            </a:r>
            <a:r>
              <a:rPr lang="en-US" baseline="0" dirty="0" smtClean="0"/>
              <a:t>, such as the national meteorological service, to help in monitoring and interpreting forecast information. </a:t>
            </a:r>
            <a:endParaRPr lang="da-DK" dirty="0" smtClean="0"/>
          </a:p>
          <a:p>
            <a:pPr>
              <a:spcBef>
                <a:spcPct val="0"/>
              </a:spcBef>
            </a:pPr>
            <a:endParaRPr lang="en-US" dirty="0" smtClean="0">
              <a:latin typeface="Arial" charset="0"/>
              <a:ea typeface="ＭＳ Ｐゴシック" pitchFamily="34" charset="-128"/>
            </a:endParaRPr>
          </a:p>
          <a:p>
            <a:pPr>
              <a:spcBef>
                <a:spcPct val="0"/>
              </a:spcBef>
            </a:pPr>
            <a:r>
              <a:rPr lang="en-US" dirty="0" smtClean="0">
                <a:latin typeface="Arial" charset="0"/>
                <a:ea typeface="ＭＳ Ｐゴシック" pitchFamily="34" charset="-128"/>
              </a:rPr>
              <a:t>We need to work on partnerships with meteorological offices to improve the communication of complex climate and weather information so that end users can better understand – and are able to act on – the early warning messages issued.</a:t>
            </a:r>
          </a:p>
          <a:p>
            <a:pPr>
              <a:spcBef>
                <a:spcPct val="0"/>
              </a:spcBef>
            </a:pPr>
            <a:endParaRPr lang="en-US" dirty="0" smtClean="0">
              <a:latin typeface="Arial" charset="0"/>
              <a:ea typeface="ＭＳ Ｐゴシック" pitchFamily="34" charset="-128"/>
            </a:endParaRPr>
          </a:p>
          <a:p>
            <a:pPr>
              <a:spcBef>
                <a:spcPct val="0"/>
              </a:spcBef>
            </a:pPr>
            <a:r>
              <a:rPr lang="en-US" dirty="0" smtClean="0">
                <a:latin typeface="Arial" charset="0"/>
                <a:ea typeface="ＭＳ Ｐゴシック" pitchFamily="34" charset="-128"/>
              </a:rPr>
              <a:t>It will be key to explain to the met offices what you do and don’t understand. There is no such thing as a silly question! Remember:</a:t>
            </a:r>
            <a:r>
              <a:rPr lang="en-US" baseline="0" dirty="0" smtClean="0">
                <a:latin typeface="Arial" charset="0"/>
                <a:ea typeface="ＭＳ Ｐゴシック" pitchFamily="34" charset="-128"/>
              </a:rPr>
              <a:t> having a dialogue with your met office should be ongoing. </a:t>
            </a:r>
            <a:r>
              <a:rPr lang="en-US" sz="1200" kern="1200" dirty="0" smtClean="0">
                <a:solidFill>
                  <a:schemeClr val="tx1"/>
                </a:solidFill>
                <a:effectLst/>
                <a:latin typeface="+mn-lt"/>
                <a:ea typeface="+mn-ea"/>
                <a:cs typeface="+mn-cs"/>
              </a:rPr>
              <a:t>Building the foundation for a flow of relevant information takes time, and is difficult to do once a crisis situation is underway.</a:t>
            </a:r>
          </a:p>
          <a:p>
            <a:pPr>
              <a:spcBef>
                <a:spcPct val="0"/>
              </a:spcBef>
            </a:pPr>
            <a:endParaRPr lang="en-US" sz="1200" kern="1200" baseline="0" dirty="0" smtClean="0">
              <a:solidFill>
                <a:schemeClr val="tx1"/>
              </a:solidFill>
              <a:effectLst/>
              <a:latin typeface="+mn-lt"/>
              <a:ea typeface="+mn-ea"/>
              <a:cs typeface="+mn-cs"/>
            </a:endParaRPr>
          </a:p>
          <a:p>
            <a:pPr>
              <a:spcBef>
                <a:spcPct val="0"/>
              </a:spcBef>
            </a:pPr>
            <a:r>
              <a:rPr lang="en-US" baseline="0" dirty="0" smtClean="0">
                <a:latin typeface="Arial" charset="0"/>
                <a:ea typeface="ＭＳ Ｐゴシック" pitchFamily="34" charset="-128"/>
              </a:rPr>
              <a:t>It requires an investment form both ends to make sure you understand each others needs and language. Quite often met offices want to show their complex data sets and assume everybody will understand it. This is absolutely not the case. You have to explain them what you need and how you would like to have it communicated. For a list of sample questions that you can ask your met office, please visit the relevant reading section of the Networks and Partnership module of the CTK.  </a:t>
            </a:r>
            <a:r>
              <a:rPr lang="en-US" sz="1200" kern="1200" dirty="0" smtClean="0">
                <a:solidFill>
                  <a:schemeClr val="tx1"/>
                </a:solidFill>
                <a:effectLst/>
                <a:latin typeface="+mn-lt"/>
                <a:ea typeface="+mn-ea"/>
                <a:cs typeface="+mn-cs"/>
              </a:rPr>
              <a:t> </a:t>
            </a:r>
            <a:endParaRPr lang="en-US" dirty="0" smtClean="0">
              <a:latin typeface="Arial"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if</a:t>
            </a:r>
            <a:r>
              <a:rPr lang="en-US" baseline="0" dirty="0" smtClean="0"/>
              <a:t> the disaster never comes, take actions that will still benefit the community or the organization</a:t>
            </a:r>
          </a:p>
          <a:p>
            <a:endParaRPr lang="en-US" baseline="0" dirty="0" smtClean="0"/>
          </a:p>
          <a:p>
            <a:r>
              <a:rPr lang="en-US" baseline="0" dirty="0" smtClean="0"/>
              <a:t>(This would be a good time to run the exercise that helps participants brainstorm which actions they would take based on higher and lower certainty.) </a:t>
            </a:r>
            <a:endParaRPr lang="en-US" dirty="0"/>
          </a:p>
        </p:txBody>
      </p:sp>
      <p:sp>
        <p:nvSpPr>
          <p:cNvPr id="4" name="Slide Number Placeholder 3"/>
          <p:cNvSpPr>
            <a:spLocks noGrp="1"/>
          </p:cNvSpPr>
          <p:nvPr>
            <p:ph type="sldNum" sz="quarter" idx="10"/>
          </p:nvPr>
        </p:nvSpPr>
        <p:spPr/>
        <p:txBody>
          <a:bodyPr/>
          <a:lstStyle/>
          <a:p>
            <a:pPr>
              <a:defRPr/>
            </a:pPr>
            <a:fld id="{5B4B7FA3-6494-4DB3-B458-FB0BB7250839}" type="slidenum">
              <a:rPr lang="en-US" smtClean="0"/>
              <a:pPr>
                <a:defRPr/>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ea typeface="ＭＳ Ｐゴシック" pitchFamily="34" charset="-128"/>
              </a:rPr>
              <a:t>Triggers</a:t>
            </a:r>
            <a:r>
              <a:rPr lang="en-US" baseline="0" dirty="0" smtClean="0">
                <a:latin typeface="Arial" charset="0"/>
                <a:ea typeface="ＭＳ Ｐゴシック" pitchFamily="34" charset="-128"/>
              </a:rPr>
              <a:t> can be a percentage chance of heavy rain similar to the previous slide; they</a:t>
            </a:r>
            <a:r>
              <a:rPr lang="en-US" dirty="0" smtClean="0">
                <a:latin typeface="Arial" charset="0"/>
                <a:ea typeface="ＭＳ Ｐゴシック" pitchFamily="34" charset="-128"/>
              </a:rPr>
              <a:t> need to be decided and</a:t>
            </a:r>
            <a:r>
              <a:rPr lang="en-US" baseline="0" dirty="0" smtClean="0">
                <a:latin typeface="Arial" charset="0"/>
                <a:ea typeface="ＭＳ Ｐゴシック" pitchFamily="34" charset="-128"/>
              </a:rPr>
              <a:t> documented well before a hazard is pending. It is critical to be sure that internal support and external partnerships are in place so that early action can be taken immediately.</a:t>
            </a:r>
            <a:br>
              <a:rPr lang="en-US" baseline="0" dirty="0" smtClean="0">
                <a:latin typeface="Arial" charset="0"/>
                <a:ea typeface="ＭＳ Ｐゴシック" pitchFamily="34" charset="-128"/>
              </a:rPr>
            </a:br>
            <a:endParaRPr lang="en-US" baseline="0" dirty="0" smtClean="0">
              <a:latin typeface="Arial" charset="0"/>
              <a:ea typeface="ＭＳ Ｐゴシック" pitchFamily="34" charset="-128"/>
            </a:endParaRPr>
          </a:p>
          <a:p>
            <a:pPr>
              <a:spcBef>
                <a:spcPct val="0"/>
              </a:spcBef>
            </a:pPr>
            <a:r>
              <a:rPr lang="en-US" baseline="0" dirty="0" smtClean="0">
                <a:latin typeface="Arial" charset="0"/>
                <a:ea typeface="ＭＳ Ｐゴシック" pitchFamily="34" charset="-128"/>
              </a:rPr>
              <a:t>Actions need to focus on low-cost, no-regrets, beneficial solutions that are tailored to the likelihood of the pending hazard. It is important to draw on past knowledge of when disasters have struck to inform early action decision making, and for everyone involved to understand and accept the risks of taking action, if a hazard does not materialize. If well planned and discussed however, these risks should be far less than failing to take action when a hazard does materialize.</a:t>
            </a:r>
            <a:br>
              <a:rPr lang="en-US" baseline="0" dirty="0" smtClean="0">
                <a:latin typeface="Arial" charset="0"/>
                <a:ea typeface="ＭＳ Ｐゴシック" pitchFamily="34" charset="-128"/>
              </a:rPr>
            </a:br>
            <a:r>
              <a:rPr lang="en-US" baseline="0" dirty="0" smtClean="0">
                <a:latin typeface="Arial" charset="0"/>
                <a:ea typeface="ＭＳ Ｐゴシック" pitchFamily="34" charset="-128"/>
              </a:rPr>
              <a:t> </a:t>
            </a:r>
          </a:p>
          <a:p>
            <a:pPr>
              <a:spcBef>
                <a:spcPct val="0"/>
              </a:spcBef>
            </a:pPr>
            <a:r>
              <a:rPr lang="en-US" baseline="0" dirty="0" smtClean="0">
                <a:latin typeface="Arial" charset="0"/>
                <a:ea typeface="ＭＳ Ｐゴシック" pitchFamily="34" charset="-128"/>
              </a:rPr>
              <a:t>This is not an easy process, please feel free to reach out to the Climate Centre for more guidance and support.</a:t>
            </a:r>
          </a:p>
          <a:p>
            <a:pPr>
              <a:spcBef>
                <a:spcPct val="0"/>
              </a:spcBef>
            </a:pPr>
            <a:endParaRPr lang="en-US" baseline="0" dirty="0" smtClean="0">
              <a:latin typeface="Arial" charset="0"/>
              <a:ea typeface="ＭＳ Ｐゴシック" pitchFamily="34" charset="-128"/>
            </a:endParaRPr>
          </a:p>
          <a:p>
            <a:pPr>
              <a:spcBef>
                <a:spcPct val="0"/>
              </a:spcBef>
            </a:pPr>
            <a:r>
              <a:rPr lang="en-US" baseline="0" dirty="0" smtClean="0">
                <a:latin typeface="Arial" charset="0"/>
                <a:ea typeface="ＭＳ Ｐゴシック" pitchFamily="34" charset="-128"/>
              </a:rPr>
              <a:t>NOTE: if actions include warnings to communities, it </a:t>
            </a:r>
            <a:r>
              <a:rPr lang="en-US" i="1" baseline="0" dirty="0" smtClean="0">
                <a:latin typeface="Arial" charset="0"/>
                <a:ea typeface="ＭＳ Ｐゴシック" pitchFamily="34" charset="-128"/>
              </a:rPr>
              <a:t>must </a:t>
            </a:r>
            <a:r>
              <a:rPr lang="en-US" baseline="0" dirty="0" smtClean="0">
                <a:latin typeface="Arial" charset="0"/>
                <a:ea typeface="ＭＳ Ｐゴシック" pitchFamily="34" charset="-128"/>
              </a:rPr>
              <a:t>be for the government to issues those warnings. </a:t>
            </a:r>
            <a:endParaRPr lang="en-US" dirty="0" smtClean="0">
              <a:latin typeface="Arial"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smtClean="0">
                <a:latin typeface="Arial" charset="0"/>
                <a:ea typeface="ＭＳ Ｐゴシック" pitchFamily="34" charset="-128"/>
              </a:rPr>
              <a:t>This is not an easy process, please feel free to reach out to the Climate Centre for more guidance and support.</a:t>
            </a:r>
          </a:p>
          <a:p>
            <a:pPr>
              <a:spcBef>
                <a:spcPct val="0"/>
              </a:spcBef>
            </a:pPr>
            <a:endParaRPr lang="en-US" baseline="0" dirty="0" smtClean="0">
              <a:latin typeface="Arial" charset="0"/>
              <a:ea typeface="ＭＳ Ｐゴシック" pitchFamily="34" charset="-128"/>
            </a:endParaRPr>
          </a:p>
          <a:p>
            <a:pPr>
              <a:spcBef>
                <a:spcPct val="0"/>
              </a:spcBef>
            </a:pPr>
            <a:r>
              <a:rPr lang="en-US" baseline="0" dirty="0" smtClean="0">
                <a:latin typeface="Arial" charset="0"/>
                <a:ea typeface="ＭＳ Ｐゴシック" pitchFamily="34" charset="-128"/>
              </a:rPr>
              <a:t>NOTE: if actions include warnings to communities, it </a:t>
            </a:r>
            <a:r>
              <a:rPr lang="en-US" i="1" baseline="0" dirty="0" smtClean="0">
                <a:latin typeface="Arial" charset="0"/>
                <a:ea typeface="ＭＳ Ｐゴシック" pitchFamily="34" charset="-128"/>
              </a:rPr>
              <a:t>must </a:t>
            </a:r>
            <a:r>
              <a:rPr lang="en-US" baseline="0" dirty="0" smtClean="0">
                <a:latin typeface="Arial" charset="0"/>
                <a:ea typeface="ＭＳ Ｐゴシック" pitchFamily="34" charset="-128"/>
              </a:rPr>
              <a:t>be for the government to issues those warnings. </a:t>
            </a:r>
            <a:endParaRPr lang="en-US" dirty="0" smtClean="0">
              <a:latin typeface="Arial" charset="0"/>
              <a:ea typeface="ＭＳ Ｐゴシック" pitchFamily="34" charset="-128"/>
            </a:endParaRPr>
          </a:p>
          <a:p>
            <a:pPr>
              <a:spcBef>
                <a:spcPct val="0"/>
              </a:spcBef>
            </a:pPr>
            <a:endParaRPr lang="en-US" dirty="0" smtClean="0">
              <a:latin typeface="Arial"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The Bangladesh Red Crescent worked with the government using megaphones to issue evacuation warnings to communities in preparation for a pending cyclone. As a result 4,500 people died compared to 138,000 deaths during a similar cyclone in 1991.</a:t>
            </a:r>
            <a:endParaRPr lang="da-DK"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jdelijke aanduiding voor dia-afbeelding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44034" name="Tijdelijke aanduiding voor notities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nl-NL" dirty="0" smtClean="0">
              <a:latin typeface="Times New Roman" pitchFamily="18" charset="0"/>
              <a:ea typeface="ＭＳ Ｐゴシック" pitchFamily="34" charset="-128"/>
            </a:endParaRPr>
          </a:p>
        </p:txBody>
      </p:sp>
      <p:sp>
        <p:nvSpPr>
          <p:cNvPr id="44035" name="Tijdelijke aanduiding voor dianummer 3"/>
          <p:cNvSpPr txBox="1">
            <a:spLocks noGrp="1"/>
          </p:cNvSpPr>
          <p:nvPr/>
        </p:nvSpPr>
        <p:spPr bwMode="auto">
          <a:xfrm>
            <a:off x="3884613" y="8686800"/>
            <a:ext cx="2973387" cy="457200"/>
          </a:xfrm>
          <a:prstGeom prst="rect">
            <a:avLst/>
          </a:prstGeom>
          <a:noFill/>
          <a:ln w="9525">
            <a:noFill/>
            <a:miter lim="800000"/>
            <a:headEnd/>
            <a:tailEnd/>
          </a:ln>
        </p:spPr>
        <p:txBody>
          <a:bodyPr lIns="87740" tIns="43869" rIns="87740" bIns="43869" anchor="b"/>
          <a:lstStyle/>
          <a:p>
            <a:pPr algn="r" defTabSz="876300"/>
            <a:fld id="{51EC2678-4E0D-4A41-A4A8-67C6DC0864BE}" type="slidenum">
              <a:rPr lang="en-GB" sz="1100"/>
              <a:pPr algn="r" defTabSz="876300"/>
              <a:t>33</a:t>
            </a:fld>
            <a:endParaRPr lang="en-GB" sz="11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jdelijke aanduiding voor dia-afbeelding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46082" name="Tijdelijke aanduiding voor notities 2"/>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nl-NL" dirty="0" smtClean="0">
              <a:latin typeface="Times New Roman" pitchFamily="18" charset="0"/>
              <a:ea typeface="ＭＳ Ｐゴシック" pitchFamily="34" charset="-128"/>
            </a:endParaRPr>
          </a:p>
        </p:txBody>
      </p:sp>
      <p:sp>
        <p:nvSpPr>
          <p:cNvPr id="46083" name="Tijdelijke aanduiding voor dianummer 3"/>
          <p:cNvSpPr txBox="1">
            <a:spLocks noGrp="1"/>
          </p:cNvSpPr>
          <p:nvPr/>
        </p:nvSpPr>
        <p:spPr bwMode="auto">
          <a:xfrm>
            <a:off x="3884613" y="8686800"/>
            <a:ext cx="2973387" cy="457200"/>
          </a:xfrm>
          <a:prstGeom prst="rect">
            <a:avLst/>
          </a:prstGeom>
          <a:noFill/>
          <a:ln w="9525">
            <a:noFill/>
            <a:miter lim="800000"/>
            <a:headEnd/>
            <a:tailEnd/>
          </a:ln>
        </p:spPr>
        <p:txBody>
          <a:bodyPr lIns="87740" tIns="43869" rIns="87740" bIns="43869" anchor="b"/>
          <a:lstStyle/>
          <a:p>
            <a:pPr algn="r" defTabSz="876300"/>
            <a:fld id="{1EE5E7C6-4F13-49D1-B84B-565899993C98}" type="slidenum">
              <a:rPr lang="en-GB" sz="1100"/>
              <a:pPr algn="r" defTabSz="876300"/>
              <a:t>34</a:t>
            </a:fld>
            <a:endParaRPr lang="en-GB" sz="1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42" name="Rectangle 3"/>
          <p:cNvSpPr>
            <a:spLocks noGrp="1" noChangeArrowheads="1"/>
          </p:cNvSpPr>
          <p:nvPr>
            <p:ph type="body" idx="1"/>
          </p:nvPr>
        </p:nvSpPr>
        <p:spPr bwMode="auto">
          <a:xfrm>
            <a:off x="914400" y="4343400"/>
            <a:ext cx="5105400" cy="4114800"/>
          </a:xfrm>
          <a:noFill/>
          <a:ln>
            <a:solidFill>
              <a:srgbClr val="000000"/>
            </a:solidFill>
            <a:miter lim="800000"/>
            <a:headEnd/>
            <a:tailEnd/>
          </a:ln>
        </p:spPr>
        <p:txBody>
          <a:bodyPr wrap="square" lIns="91436" tIns="45718" rIns="91436" bIns="45718" numCol="1" anchor="t" anchorCtr="0" compatLnSpc="1">
            <a:prstTxWarp prst="textNoShape">
              <a:avLst/>
            </a:prstTxWarp>
          </a:bodyPr>
          <a:lstStyle/>
          <a:p>
            <a:pPr>
              <a:spcBef>
                <a:spcPct val="0"/>
              </a:spcBef>
            </a:pPr>
            <a:endParaRPr lang="da-DK" dirty="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latin typeface="Times New Roman" pitchFamily="18" charset="0"/>
                <a:ea typeface="ＭＳ Ｐゴシック" pitchFamily="34" charset="-128"/>
              </a:rPr>
              <a:t>In the standard approach, humanitarian organizations are reactive: they start emergency relief operations once the disasters have struck and assistance is needed.</a:t>
            </a:r>
          </a:p>
          <a:p>
            <a:pPr>
              <a:spcBef>
                <a:spcPct val="0"/>
              </a:spcBef>
            </a:pPr>
            <a:endParaRPr lang="en-US" dirty="0" smtClean="0">
              <a:latin typeface="Times New Roman" pitchFamily="18" charset="0"/>
              <a:ea typeface="ＭＳ Ｐゴシック" pitchFamily="34" charset="-128"/>
            </a:endParaRP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E164DF-97C2-48E9-B15D-45AADBA9F7CC}" type="slidenum">
              <a:rPr lang="en-GB">
                <a:latin typeface="Arial" charset="0"/>
                <a:ea typeface="ＭＳ Ｐゴシック" pitchFamily="34" charset="-128"/>
              </a:rPr>
              <a:pPr/>
              <a:t>7</a:t>
            </a:fld>
            <a:endParaRPr lang="en-GB">
              <a:latin typeface="Arial"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nl-NL" dirty="0" smtClean="0">
                <a:latin typeface="Times New Roman" pitchFamily="18" charset="0"/>
                <a:ea typeface="ＭＳ Ｐゴシック" pitchFamily="34" charset="-128"/>
              </a:rPr>
              <a:t>But </a:t>
            </a:r>
            <a:r>
              <a:rPr lang="nl-NL" dirty="0" err="1" smtClean="0">
                <a:latin typeface="Times New Roman" pitchFamily="18" charset="0"/>
                <a:ea typeface="ＭＳ Ｐゴシック" pitchFamily="34" charset="-128"/>
              </a:rPr>
              <a:t>usually</a:t>
            </a:r>
            <a:r>
              <a:rPr lang="nl-NL" dirty="0" smtClean="0">
                <a:latin typeface="Times New Roman" pitchFamily="18" charset="0"/>
                <a:ea typeface="ＭＳ Ｐゴシック" pitchFamily="34" charset="-128"/>
              </a:rPr>
              <a:t> – at </a:t>
            </a:r>
            <a:r>
              <a:rPr lang="nl-NL" dirty="0" err="1" smtClean="0">
                <a:latin typeface="Times New Roman" pitchFamily="18" charset="0"/>
                <a:ea typeface="ＭＳ Ｐゴシック" pitchFamily="34" charset="-128"/>
              </a:rPr>
              <a:t>least</a:t>
            </a:r>
            <a:r>
              <a:rPr lang="nl-NL" dirty="0" smtClean="0">
                <a:latin typeface="Times New Roman" pitchFamily="18" charset="0"/>
                <a:ea typeface="ＭＳ Ｐゴシック" pitchFamily="34" charset="-128"/>
              </a:rPr>
              <a:t> in </a:t>
            </a:r>
            <a:r>
              <a:rPr lang="nl-NL" dirty="0" err="1" smtClean="0">
                <a:latin typeface="Times New Roman" pitchFamily="18" charset="0"/>
                <a:ea typeface="ＭＳ Ｐゴシック" pitchFamily="34" charset="-128"/>
              </a:rPr>
              <a:t>relation</a:t>
            </a:r>
            <a:r>
              <a:rPr lang="nl-NL" dirty="0" smtClean="0">
                <a:latin typeface="Times New Roman" pitchFamily="18" charset="0"/>
                <a:ea typeface="ＭＳ Ｐゴシック" pitchFamily="34" charset="-128"/>
              </a:rPr>
              <a:t> to </a:t>
            </a:r>
            <a:r>
              <a:rPr lang="nl-NL" dirty="0" err="1" smtClean="0">
                <a:latin typeface="Times New Roman" pitchFamily="18" charset="0"/>
                <a:ea typeface="ＭＳ Ｐゴシック" pitchFamily="34" charset="-128"/>
              </a:rPr>
              <a:t>weather-related</a:t>
            </a:r>
            <a:r>
              <a:rPr lang="nl-NL" dirty="0" smtClean="0">
                <a:latin typeface="Times New Roman" pitchFamily="18" charset="0"/>
                <a:ea typeface="ＭＳ Ｐゴシック" pitchFamily="34" charset="-128"/>
              </a:rPr>
              <a:t> hazards – we </a:t>
            </a:r>
            <a:r>
              <a:rPr lang="nl-NL" dirty="0" err="1" smtClean="0">
                <a:latin typeface="Times New Roman" pitchFamily="18" charset="0"/>
                <a:ea typeface="ＭＳ Ｐゴシック" pitchFamily="34" charset="-128"/>
              </a:rPr>
              <a:t>often</a:t>
            </a:r>
            <a:r>
              <a:rPr lang="nl-NL" dirty="0" smtClean="0">
                <a:latin typeface="Times New Roman" pitchFamily="18" charset="0"/>
                <a:ea typeface="ＭＳ Ｐゴシック" pitchFamily="34" charset="-128"/>
              </a:rPr>
              <a:t> have </a:t>
            </a:r>
            <a:r>
              <a:rPr lang="nl-NL" dirty="0" err="1" smtClean="0">
                <a:latin typeface="Times New Roman" pitchFamily="18" charset="0"/>
                <a:ea typeface="ＭＳ Ｐゴシック" pitchFamily="34" charset="-128"/>
              </a:rPr>
              <a:t>some</a:t>
            </a:r>
            <a:r>
              <a:rPr lang="nl-NL" dirty="0" smtClean="0">
                <a:latin typeface="Times New Roman" pitchFamily="18" charset="0"/>
                <a:ea typeface="ＭＳ Ｐゴシック" pitchFamily="34" charset="-128"/>
              </a:rPr>
              <a:t> information </a:t>
            </a:r>
            <a:r>
              <a:rPr lang="nl-NL" dirty="0" err="1" smtClean="0">
                <a:latin typeface="Times New Roman" pitchFamily="18" charset="0"/>
                <a:ea typeface="ＭＳ Ｐゴシック" pitchFamily="34" charset="-128"/>
              </a:rPr>
              <a:t>ahead</a:t>
            </a:r>
            <a:r>
              <a:rPr lang="nl-NL" dirty="0" smtClean="0">
                <a:latin typeface="Times New Roman" pitchFamily="18" charset="0"/>
                <a:ea typeface="ＭＳ Ｐゴシック" pitchFamily="34" charset="-128"/>
              </a:rPr>
              <a:t> of the </a:t>
            </a:r>
            <a:r>
              <a:rPr lang="nl-NL" dirty="0" err="1" smtClean="0">
                <a:latin typeface="Times New Roman" pitchFamily="18" charset="0"/>
                <a:ea typeface="ＭＳ Ｐゴシック" pitchFamily="34" charset="-128"/>
              </a:rPr>
              <a:t>upcoming</a:t>
            </a:r>
            <a:r>
              <a:rPr lang="nl-NL" dirty="0" smtClean="0">
                <a:latin typeface="Times New Roman" pitchFamily="18" charset="0"/>
                <a:ea typeface="ＭＳ Ｐゴシック" pitchFamily="34" charset="-128"/>
              </a:rPr>
              <a:t> disaster event, and </a:t>
            </a:r>
            <a:r>
              <a:rPr lang="nl-NL" dirty="0" err="1" smtClean="0">
                <a:latin typeface="Times New Roman" pitchFamily="18" charset="0"/>
                <a:ea typeface="ＭＳ Ｐゴシック" pitchFamily="34" charset="-128"/>
              </a:rPr>
              <a:t>that</a:t>
            </a:r>
            <a:r>
              <a:rPr lang="nl-NL" dirty="0" smtClean="0">
                <a:latin typeface="Times New Roman" pitchFamily="18" charset="0"/>
                <a:ea typeface="ＭＳ Ｐゴシック" pitchFamily="34" charset="-128"/>
              </a:rPr>
              <a:t> information </a:t>
            </a:r>
            <a:r>
              <a:rPr lang="nl-NL" dirty="0" err="1" smtClean="0">
                <a:latin typeface="Times New Roman" pitchFamily="18" charset="0"/>
                <a:ea typeface="ＭＳ Ｐゴシック" pitchFamily="34" charset="-128"/>
              </a:rPr>
              <a:t>can</a:t>
            </a:r>
            <a:r>
              <a:rPr lang="nl-NL" dirty="0" smtClean="0">
                <a:latin typeface="Times New Roman" pitchFamily="18" charset="0"/>
                <a:ea typeface="ＭＳ Ｐゴシック" pitchFamily="34" charset="-128"/>
              </a:rPr>
              <a:t> </a:t>
            </a:r>
            <a:r>
              <a:rPr lang="nl-NL" dirty="0" err="1" smtClean="0">
                <a:latin typeface="Times New Roman" pitchFamily="18" charset="0"/>
                <a:ea typeface="ＭＳ Ｐゴシック" pitchFamily="34" charset="-128"/>
              </a:rPr>
              <a:t>be</a:t>
            </a:r>
            <a:r>
              <a:rPr lang="nl-NL" dirty="0" smtClean="0">
                <a:latin typeface="Times New Roman" pitchFamily="18" charset="0"/>
                <a:ea typeface="ＭＳ Ｐゴシック" pitchFamily="34" charset="-128"/>
              </a:rPr>
              <a:t> </a:t>
            </a:r>
            <a:r>
              <a:rPr lang="nl-NL" dirty="0" err="1" smtClean="0">
                <a:latin typeface="Times New Roman" pitchFamily="18" charset="0"/>
                <a:ea typeface="ＭＳ Ｐゴシック" pitchFamily="34" charset="-128"/>
              </a:rPr>
              <a:t>interpreted</a:t>
            </a:r>
            <a:r>
              <a:rPr lang="nl-NL" dirty="0" smtClean="0">
                <a:latin typeface="Times New Roman" pitchFamily="18" charset="0"/>
                <a:ea typeface="ＭＳ Ｐゴシック" pitchFamily="34" charset="-128"/>
              </a:rPr>
              <a:t> and </a:t>
            </a:r>
            <a:r>
              <a:rPr lang="nl-NL" dirty="0" err="1" smtClean="0">
                <a:latin typeface="Times New Roman" pitchFamily="18" charset="0"/>
                <a:ea typeface="ＭＳ Ｐゴシック" pitchFamily="34" charset="-128"/>
              </a:rPr>
              <a:t>used</a:t>
            </a:r>
            <a:r>
              <a:rPr lang="nl-NL" dirty="0" smtClean="0">
                <a:latin typeface="Times New Roman" pitchFamily="18" charset="0"/>
                <a:ea typeface="ＭＳ Ｐゴシック" pitchFamily="34" charset="-128"/>
              </a:rPr>
              <a:t> to prepare the </a:t>
            </a:r>
            <a:r>
              <a:rPr lang="nl-NL" dirty="0" err="1" smtClean="0">
                <a:latin typeface="Times New Roman" pitchFamily="18" charset="0"/>
                <a:ea typeface="ＭＳ Ｐゴシック" pitchFamily="34" charset="-128"/>
              </a:rPr>
              <a:t>emergency</a:t>
            </a:r>
            <a:r>
              <a:rPr lang="nl-NL" dirty="0" smtClean="0">
                <a:latin typeface="Times New Roman" pitchFamily="18" charset="0"/>
                <a:ea typeface="ＭＳ Ｐゴシック" pitchFamily="34" charset="-128"/>
              </a:rPr>
              <a:t> </a:t>
            </a:r>
            <a:r>
              <a:rPr lang="nl-NL" dirty="0" err="1" smtClean="0">
                <a:latin typeface="Times New Roman" pitchFamily="18" charset="0"/>
                <a:ea typeface="ＭＳ Ｐゴシック" pitchFamily="34" charset="-128"/>
              </a:rPr>
              <a:t>operation</a:t>
            </a:r>
            <a:r>
              <a:rPr lang="nl-NL" dirty="0" smtClean="0">
                <a:latin typeface="Times New Roman" pitchFamily="18" charset="0"/>
                <a:ea typeface="ＭＳ Ｐゴシック" pitchFamily="34" charset="-128"/>
              </a:rPr>
              <a:t> </a:t>
            </a:r>
            <a:r>
              <a:rPr lang="nl-NL" dirty="0" err="1" smtClean="0">
                <a:latin typeface="Times New Roman" pitchFamily="18" charset="0"/>
                <a:ea typeface="ＭＳ Ｐゴシック" pitchFamily="34" charset="-128"/>
              </a:rPr>
              <a:t>better</a:t>
            </a:r>
            <a:r>
              <a:rPr lang="nl-NL" dirty="0" smtClean="0">
                <a:latin typeface="Times New Roman" pitchFamily="18" charset="0"/>
                <a:ea typeface="ＭＳ Ｐゴシック" pitchFamily="34" charset="-128"/>
              </a:rPr>
              <a:t>.</a:t>
            </a:r>
          </a:p>
          <a:p>
            <a:pPr>
              <a:spcBef>
                <a:spcPct val="0"/>
              </a:spcBef>
            </a:pPr>
            <a:endParaRPr lang="nl-NL" dirty="0" smtClean="0">
              <a:latin typeface="Times New Roman" pitchFamily="18" charset="0"/>
              <a:ea typeface="ＭＳ Ｐゴシック" pitchFamily="34" charset="-128"/>
            </a:endParaRPr>
          </a:p>
          <a:p>
            <a:pPr>
              <a:spcBef>
                <a:spcPct val="0"/>
              </a:spcBef>
            </a:pPr>
            <a:r>
              <a:rPr lang="nl-NL" dirty="0" smtClean="0">
                <a:latin typeface="Times New Roman" pitchFamily="18" charset="0"/>
                <a:ea typeface="ＭＳ Ｐゴシック" pitchFamily="34" charset="-128"/>
              </a:rPr>
              <a:t>So in the ‘Early Warning, Early Action’ approach we make full use of climate information, and we act in a way that prepares us better as a whole, but also </a:t>
            </a:r>
            <a:r>
              <a:rPr lang="fr-FR" dirty="0" err="1" smtClean="0">
                <a:latin typeface="Arial" charset="0"/>
                <a:ea typeface="ＭＳ Ｐゴシック" pitchFamily="34" charset="-128"/>
                <a:cs typeface="Arial" charset="0"/>
              </a:rPr>
              <a:t>with</a:t>
            </a:r>
            <a:r>
              <a:rPr lang="fr-FR" dirty="0" smtClean="0">
                <a:latin typeface="Arial" charset="0"/>
                <a:ea typeface="ＭＳ Ｐゴシック" pitchFamily="34" charset="-128"/>
                <a:cs typeface="Arial" charset="0"/>
              </a:rPr>
              <a:t> a more </a:t>
            </a:r>
            <a:r>
              <a:rPr lang="fr-FR" dirty="0" err="1" smtClean="0">
                <a:latin typeface="Arial" charset="0"/>
                <a:ea typeface="ＭＳ Ｐゴシック" pitchFamily="34" charset="-128"/>
                <a:cs typeface="Arial" charset="0"/>
              </a:rPr>
              <a:t>strategic</a:t>
            </a:r>
            <a:r>
              <a:rPr lang="fr-FR" dirty="0" smtClean="0">
                <a:latin typeface="Arial" charset="0"/>
                <a:ea typeface="ＭＳ Ｐゴシック" pitchFamily="34" charset="-128"/>
                <a:cs typeface="Arial" charset="0"/>
              </a:rPr>
              <a:t> </a:t>
            </a:r>
            <a:r>
              <a:rPr lang="fr-FR" dirty="0" err="1" smtClean="0">
                <a:latin typeface="Arial" charset="0"/>
                <a:ea typeface="ＭＳ Ｐゴシック" pitchFamily="34" charset="-128"/>
                <a:cs typeface="Arial" charset="0"/>
              </a:rPr>
              <a:t>approach</a:t>
            </a:r>
            <a:r>
              <a:rPr lang="fr-FR" dirty="0" smtClean="0">
                <a:latin typeface="Arial" charset="0"/>
                <a:ea typeface="ＭＳ Ｐゴシック" pitchFamily="34" charset="-128"/>
                <a:cs typeface="Arial" charset="0"/>
              </a:rPr>
              <a:t> to </a:t>
            </a:r>
            <a:r>
              <a:rPr lang="fr-FR" dirty="0" err="1" smtClean="0">
                <a:latin typeface="Arial" charset="0"/>
                <a:ea typeface="ＭＳ Ｐゴシック" pitchFamily="34" charset="-128"/>
                <a:cs typeface="Arial" charset="0"/>
              </a:rPr>
              <a:t>disaster</a:t>
            </a:r>
            <a:r>
              <a:rPr lang="fr-FR" dirty="0" smtClean="0">
                <a:latin typeface="Arial" charset="0"/>
                <a:ea typeface="ＭＳ Ｐゴシック" pitchFamily="34" charset="-128"/>
                <a:cs typeface="Arial" charset="0"/>
              </a:rPr>
              <a:t> </a:t>
            </a:r>
            <a:r>
              <a:rPr lang="fr-FR" dirty="0" err="1" smtClean="0">
                <a:latin typeface="Arial" charset="0"/>
                <a:ea typeface="ＭＳ Ｐゴシック" pitchFamily="34" charset="-128"/>
                <a:cs typeface="Arial" charset="0"/>
              </a:rPr>
              <a:t>response</a:t>
            </a:r>
            <a:r>
              <a:rPr lang="fr-FR" dirty="0" smtClean="0">
                <a:latin typeface="Arial" charset="0"/>
                <a:ea typeface="ＭＳ Ｐゴシック" pitchFamily="34" charset="-128"/>
                <a:cs typeface="Arial" charset="0"/>
              </a:rPr>
              <a:t>.</a:t>
            </a:r>
            <a:endParaRPr lang="en-US" dirty="0" smtClean="0">
              <a:solidFill>
                <a:srgbClr val="000000"/>
              </a:solidFill>
              <a:latin typeface="Arial" charset="0"/>
              <a:ea typeface="ＭＳ Ｐゴシック" pitchFamily="34" charset="-128"/>
            </a:endParaRPr>
          </a:p>
          <a:p>
            <a:pPr>
              <a:spcBef>
                <a:spcPct val="0"/>
              </a:spcBef>
            </a:pPr>
            <a:endParaRPr lang="en-US" dirty="0" smtClean="0">
              <a:latin typeface="Times New Roman" pitchFamily="18" charset="0"/>
              <a:ea typeface="ＭＳ Ｐゴシック" pitchFamily="34" charset="-128"/>
            </a:endParaRP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523854-6305-4E31-A816-62124CB219DD}" type="slidenum">
              <a:rPr lang="en-GB">
                <a:latin typeface="Arial" charset="0"/>
                <a:ea typeface="ＭＳ Ｐゴシック" pitchFamily="34" charset="-128"/>
              </a:rPr>
              <a:pPr/>
              <a:t>8</a:t>
            </a:fld>
            <a:endParaRPr lang="en-GB">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3" name="Rectangle 3"/>
          <p:cNvSpPr>
            <a:spLocks noGrp="1" noChangeArrowheads="1"/>
          </p:cNvSpPr>
          <p:nvPr>
            <p:ph type="body" idx="1"/>
          </p:nvPr>
        </p:nvSpPr>
        <p:spPr>
          <a:ln>
            <a:solidFill>
              <a:srgbClr val="000000"/>
            </a:solidFill>
          </a:ln>
        </p:spPr>
        <p:txBody>
          <a:bodyPr wrap="square" numCol="1" anchor="t" anchorCtr="0" compatLnSpc="1">
            <a:prstTxWarp prst="textNoShape">
              <a:avLst/>
            </a:prstTxWarp>
          </a:bodyPr>
          <a:lstStyle/>
          <a:p>
            <a:pPr lvl="1">
              <a:lnSpc>
                <a:spcPct val="85000"/>
              </a:lnSpc>
              <a:spcBef>
                <a:spcPct val="0"/>
              </a:spcBef>
              <a:buClr>
                <a:srgbClr val="000000"/>
              </a:buClr>
              <a:buFont typeface="Calibri" pitchFamily="34" charset="0"/>
              <a:buNone/>
            </a:pPr>
            <a:r>
              <a:rPr lang="en-US" dirty="0" smtClean="0">
                <a:latin typeface="Times New Roman" pitchFamily="18" charset="0"/>
                <a:ea typeface="ＭＳ Ｐゴシック" pitchFamily="34" charset="-128"/>
              </a:rPr>
              <a:t>We will dive deeper into early warnings and early actions in the next slides, but in brief:</a:t>
            </a:r>
          </a:p>
          <a:p>
            <a:pPr lvl="1">
              <a:lnSpc>
                <a:spcPct val="85000"/>
              </a:lnSpc>
              <a:spcBef>
                <a:spcPct val="0"/>
              </a:spcBef>
            </a:pPr>
            <a:r>
              <a:rPr lang="en-US" sz="2500" dirty="0" smtClean="0">
                <a:solidFill>
                  <a:srgbClr val="000000"/>
                </a:solidFill>
                <a:latin typeface="Arial" charset="0"/>
                <a:ea typeface="ＭＳ Ｐゴシック" pitchFamily="34" charset="-128"/>
              </a:rPr>
              <a:t/>
            </a:r>
            <a:br>
              <a:rPr lang="en-US" sz="2500" dirty="0" smtClean="0">
                <a:solidFill>
                  <a:srgbClr val="000000"/>
                </a:solidFill>
                <a:latin typeface="Arial" charset="0"/>
                <a:ea typeface="ＭＳ Ｐゴシック" pitchFamily="34" charset="-128"/>
              </a:rPr>
            </a:br>
            <a:r>
              <a:rPr lang="en-US" sz="2500" dirty="0" smtClean="0">
                <a:solidFill>
                  <a:srgbClr val="000000"/>
                </a:solidFill>
                <a:latin typeface="Arial" charset="0"/>
                <a:ea typeface="ＭＳ Ｐゴシック" pitchFamily="34" charset="-128"/>
              </a:rPr>
              <a:t>* Using relevant warning climate and weather information (at all timescales) comes down to </a:t>
            </a:r>
            <a:r>
              <a:rPr lang="en-US" sz="1400" dirty="0" smtClean="0">
                <a:solidFill>
                  <a:srgbClr val="000000"/>
                </a:solidFill>
                <a:latin typeface="Arial" charset="0"/>
                <a:ea typeface="ＭＳ Ｐゴシック" pitchFamily="34" charset="-128"/>
              </a:rPr>
              <a:t>establishing good working relationships with partners and stakeholders</a:t>
            </a:r>
            <a:r>
              <a:rPr lang="en-US" sz="1400" baseline="0" dirty="0" smtClean="0">
                <a:solidFill>
                  <a:srgbClr val="000000"/>
                </a:solidFill>
                <a:latin typeface="Arial" charset="0"/>
                <a:ea typeface="ＭＳ Ｐゴシック" pitchFamily="34" charset="-128"/>
              </a:rPr>
              <a:t> (such as meteorological offices and knowledge </a:t>
            </a:r>
            <a:r>
              <a:rPr lang="en-US" sz="1400" baseline="0" dirty="0" err="1" smtClean="0">
                <a:solidFill>
                  <a:srgbClr val="000000"/>
                </a:solidFill>
                <a:latin typeface="Arial" charset="0"/>
                <a:ea typeface="ＭＳ Ｐゴシック" pitchFamily="34" charset="-128"/>
              </a:rPr>
              <a:t>centres</a:t>
            </a:r>
            <a:r>
              <a:rPr lang="en-US" sz="1400" baseline="0" dirty="0" smtClean="0">
                <a:solidFill>
                  <a:srgbClr val="000000"/>
                </a:solidFill>
                <a:latin typeface="Arial" charset="0"/>
                <a:ea typeface="ＭＳ Ｐゴシック" pitchFamily="34" charset="-128"/>
              </a:rPr>
              <a:t>)</a:t>
            </a:r>
            <a:r>
              <a:rPr lang="en-US" sz="1400" dirty="0" smtClean="0">
                <a:solidFill>
                  <a:srgbClr val="000000"/>
                </a:solidFill>
                <a:latin typeface="Arial" charset="0"/>
                <a:ea typeface="ＭＳ Ｐゴシック" pitchFamily="34" charset="-128"/>
              </a:rPr>
              <a:t> in your country. Through this partnership the National Society can develop a systematic and comprehensive flow of relevant information on upcoming extreme weather events. </a:t>
            </a:r>
            <a:endParaRPr lang="en-US" dirty="0" smtClean="0">
              <a:latin typeface="Times New Roman" pitchFamily="18" charset="0"/>
              <a:ea typeface="ＭＳ Ｐゴシック" pitchFamily="34" charset="-128"/>
            </a:endParaRPr>
          </a:p>
          <a:p>
            <a:pPr lvl="1">
              <a:lnSpc>
                <a:spcPct val="85000"/>
              </a:lnSpc>
              <a:spcBef>
                <a:spcPct val="0"/>
              </a:spcBef>
            </a:pPr>
            <a:r>
              <a:rPr lang="en-US" sz="1400" dirty="0" smtClean="0">
                <a:solidFill>
                  <a:srgbClr val="000000"/>
                </a:solidFill>
                <a:latin typeface="Arial" charset="0"/>
                <a:ea typeface="ＭＳ Ｐゴシック" pitchFamily="34" charset="-128"/>
                <a:cs typeface="Arial" charset="0"/>
              </a:rPr>
              <a:t/>
            </a:r>
            <a:br>
              <a:rPr lang="en-US" sz="1400" dirty="0" smtClean="0">
                <a:solidFill>
                  <a:srgbClr val="000000"/>
                </a:solidFill>
                <a:latin typeface="Arial" charset="0"/>
                <a:ea typeface="ＭＳ Ｐゴシック" pitchFamily="34" charset="-128"/>
                <a:cs typeface="Arial" charset="0"/>
              </a:rPr>
            </a:br>
            <a:r>
              <a:rPr lang="en-US" sz="1400" dirty="0" smtClean="0">
                <a:solidFill>
                  <a:srgbClr val="000000"/>
                </a:solidFill>
                <a:latin typeface="Arial" charset="0"/>
                <a:ea typeface="ＭＳ Ｐゴシック" pitchFamily="34" charset="-128"/>
                <a:cs typeface="Arial" charset="0"/>
              </a:rPr>
              <a:t>* Alerts can be given at different timescales – from decades, to seasons, weeks</a:t>
            </a:r>
            <a:r>
              <a:rPr lang="en-US" sz="1400" baseline="0" dirty="0" smtClean="0">
                <a:solidFill>
                  <a:srgbClr val="000000"/>
                </a:solidFill>
                <a:latin typeface="Arial" charset="0"/>
                <a:ea typeface="ＭＳ Ｐゴシック" pitchFamily="34" charset="-128"/>
                <a:cs typeface="Arial" charset="0"/>
              </a:rPr>
              <a:t> and hours ahead – and provide opportunities to take early action. </a:t>
            </a:r>
            <a:r>
              <a:rPr lang="en-US" sz="2500" dirty="0" smtClean="0">
                <a:latin typeface="Arial" charset="0"/>
                <a:ea typeface="ＭＳ Ｐゴシック" pitchFamily="34" charset="-128"/>
                <a:cs typeface="Arial" charset="0"/>
              </a:rPr>
              <a:t>Then it comes down to making the right decisions after a warning is issued, </a:t>
            </a:r>
            <a:r>
              <a:rPr lang="en-US" sz="2500" dirty="0" smtClean="0">
                <a:solidFill>
                  <a:srgbClr val="000000"/>
                </a:solidFill>
                <a:latin typeface="Arial" charset="0"/>
                <a:ea typeface="ＭＳ Ｐゴシック" pitchFamily="34" charset="-128"/>
                <a:cs typeface="Arial" charset="0"/>
              </a:rPr>
              <a:t>improving response time an</a:t>
            </a:r>
            <a:r>
              <a:rPr lang="en-US" sz="2500" dirty="0" smtClean="0">
                <a:solidFill>
                  <a:srgbClr val="000000"/>
                </a:solidFill>
                <a:latin typeface="Arial" charset="0"/>
                <a:ea typeface="ＭＳ Ｐゴシック" pitchFamily="34" charset="-128"/>
              </a:rPr>
              <a:t>d quality by acting in advance.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sz="800" dirty="0" smtClean="0"/>
              <a:t>Now, let’s consider early warning, the trickier side of Early Warning, Early action. </a:t>
            </a:r>
            <a:r>
              <a:rPr lang="da-DK" sz="800" dirty="0" smtClean="0"/>
              <a:t>Questions to consider when designing an Early Warning, Early Action Plan:</a:t>
            </a:r>
            <a:br>
              <a:rPr lang="da-DK" sz="800" dirty="0" smtClean="0"/>
            </a:br>
            <a:endParaRPr lang="da-DK" sz="700" dirty="0" smtClean="0"/>
          </a:p>
          <a:p>
            <a:pPr eaLnBrk="1" hangingPunct="1">
              <a:lnSpc>
                <a:spcPct val="80000"/>
              </a:lnSpc>
            </a:pPr>
            <a:r>
              <a:rPr lang="en-US" sz="1400" b="1" dirty="0" smtClean="0">
                <a:latin typeface="Arial "/>
                <a:ea typeface="Arial "/>
                <a:cs typeface="Arial "/>
              </a:rPr>
              <a:t>Risk knowledge:</a:t>
            </a:r>
            <a:endParaRPr lang="en-US" sz="1400" dirty="0" smtClean="0">
              <a:latin typeface="Arial "/>
              <a:ea typeface="Arial "/>
              <a:cs typeface="Arial "/>
            </a:endParaRPr>
          </a:p>
          <a:p>
            <a:pPr lvl="1" eaLnBrk="1" hangingPunct="1">
              <a:lnSpc>
                <a:spcPct val="80000"/>
              </a:lnSpc>
            </a:pPr>
            <a:r>
              <a:rPr lang="en-US" sz="1400" dirty="0" smtClean="0">
                <a:latin typeface="Arial "/>
                <a:ea typeface="Arial "/>
                <a:cs typeface="Arial "/>
              </a:rPr>
              <a:t>Are hazards and vulnerabilities well known?</a:t>
            </a:r>
          </a:p>
          <a:p>
            <a:pPr lvl="1" eaLnBrk="1" hangingPunct="1">
              <a:lnSpc>
                <a:spcPct val="80000"/>
              </a:lnSpc>
            </a:pPr>
            <a:r>
              <a:rPr lang="en-US" sz="1400" dirty="0" smtClean="0">
                <a:latin typeface="Arial "/>
                <a:ea typeface="Arial "/>
                <a:cs typeface="Arial "/>
              </a:rPr>
              <a:t>What are their patterns and trends?</a:t>
            </a:r>
          </a:p>
          <a:p>
            <a:pPr lvl="1" eaLnBrk="1" hangingPunct="1">
              <a:lnSpc>
                <a:spcPct val="80000"/>
              </a:lnSpc>
            </a:pPr>
            <a:r>
              <a:rPr lang="en-US" sz="1400" dirty="0" smtClean="0">
                <a:latin typeface="Arial "/>
                <a:ea typeface="Arial "/>
                <a:cs typeface="Arial "/>
              </a:rPr>
              <a:t>Are risks maps and data available? </a:t>
            </a:r>
          </a:p>
          <a:p>
            <a:pPr eaLnBrk="1" hangingPunct="1">
              <a:lnSpc>
                <a:spcPct val="80000"/>
              </a:lnSpc>
            </a:pPr>
            <a:r>
              <a:rPr lang="en-US" sz="1400" b="1" dirty="0" smtClean="0">
                <a:latin typeface="Arial "/>
                <a:ea typeface="Arial "/>
                <a:cs typeface="Arial "/>
              </a:rPr>
              <a:t>Monitoring:</a:t>
            </a:r>
            <a:endParaRPr lang="en-US" sz="1400" dirty="0" smtClean="0">
              <a:latin typeface="Arial "/>
              <a:ea typeface="Arial "/>
              <a:cs typeface="Arial "/>
            </a:endParaRPr>
          </a:p>
          <a:p>
            <a:pPr lvl="1" eaLnBrk="1" hangingPunct="1">
              <a:lnSpc>
                <a:spcPct val="80000"/>
              </a:lnSpc>
            </a:pPr>
            <a:r>
              <a:rPr lang="en-US" sz="1400" dirty="0" smtClean="0">
                <a:latin typeface="Arial "/>
                <a:ea typeface="Arial "/>
                <a:cs typeface="Arial "/>
              </a:rPr>
              <a:t>Are the right indicators of the hazard being monitored? </a:t>
            </a:r>
          </a:p>
          <a:p>
            <a:pPr lvl="1" eaLnBrk="1" hangingPunct="1">
              <a:lnSpc>
                <a:spcPct val="80000"/>
              </a:lnSpc>
            </a:pPr>
            <a:r>
              <a:rPr lang="en-US" sz="1400" dirty="0" smtClean="0">
                <a:latin typeface="Arial "/>
                <a:ea typeface="Arial "/>
                <a:cs typeface="Arial "/>
              </a:rPr>
              <a:t>Can accurate and timely warnings be issued?</a:t>
            </a:r>
            <a:r>
              <a:rPr lang="en-US" sz="1400" b="1" dirty="0" smtClean="0">
                <a:latin typeface="Arial "/>
                <a:ea typeface="Arial "/>
                <a:cs typeface="Arial "/>
              </a:rPr>
              <a:t> </a:t>
            </a:r>
            <a:endParaRPr lang="en-US" sz="1400" dirty="0" smtClean="0">
              <a:latin typeface="Arial "/>
              <a:ea typeface="Arial "/>
              <a:cs typeface="Arial "/>
            </a:endParaRPr>
          </a:p>
          <a:p>
            <a:pPr eaLnBrk="1" hangingPunct="1">
              <a:lnSpc>
                <a:spcPct val="80000"/>
              </a:lnSpc>
            </a:pPr>
            <a:r>
              <a:rPr lang="en-US" sz="1400" b="1" dirty="0" smtClean="0">
                <a:latin typeface="Arial "/>
                <a:ea typeface="Arial "/>
                <a:cs typeface="Arial "/>
              </a:rPr>
              <a:t>Communication:</a:t>
            </a:r>
            <a:endParaRPr lang="en-US" sz="1400" dirty="0" smtClean="0">
              <a:latin typeface="Arial "/>
              <a:ea typeface="Arial "/>
              <a:cs typeface="Arial "/>
            </a:endParaRPr>
          </a:p>
          <a:p>
            <a:pPr eaLnBrk="1" hangingPunct="1">
              <a:lnSpc>
                <a:spcPct val="80000"/>
              </a:lnSpc>
            </a:pPr>
            <a:r>
              <a:rPr lang="en-US" sz="1400" dirty="0" smtClean="0">
                <a:latin typeface="Arial "/>
                <a:ea typeface="Arial "/>
                <a:cs typeface="Arial "/>
              </a:rPr>
              <a:t>         Do warnings reach everyone?</a:t>
            </a:r>
          </a:p>
          <a:p>
            <a:pPr eaLnBrk="1" hangingPunct="1">
              <a:lnSpc>
                <a:spcPct val="80000"/>
              </a:lnSpc>
            </a:pPr>
            <a:r>
              <a:rPr lang="en-US" sz="1400" dirty="0" smtClean="0">
                <a:latin typeface="Arial "/>
                <a:ea typeface="Arial "/>
                <a:cs typeface="Arial "/>
              </a:rPr>
              <a:t>         Is warning information clear and usable? </a:t>
            </a:r>
          </a:p>
          <a:p>
            <a:pPr eaLnBrk="1" hangingPunct="1">
              <a:lnSpc>
                <a:spcPct val="80000"/>
              </a:lnSpc>
            </a:pPr>
            <a:r>
              <a:rPr lang="en-US" sz="1400" b="1" dirty="0" smtClean="0">
                <a:latin typeface="Arial "/>
                <a:ea typeface="Arial "/>
                <a:cs typeface="Arial "/>
              </a:rPr>
              <a:t>Action:</a:t>
            </a:r>
            <a:endParaRPr lang="en-US" sz="1400" dirty="0" smtClean="0">
              <a:latin typeface="Arial "/>
              <a:ea typeface="Arial "/>
              <a:cs typeface="Arial "/>
            </a:endParaRPr>
          </a:p>
          <a:p>
            <a:pPr eaLnBrk="1" hangingPunct="1">
              <a:lnSpc>
                <a:spcPct val="80000"/>
              </a:lnSpc>
            </a:pPr>
            <a:r>
              <a:rPr lang="en-US" sz="1400" dirty="0" smtClean="0">
                <a:latin typeface="Arial "/>
                <a:ea typeface="Arial "/>
                <a:cs typeface="Arial "/>
              </a:rPr>
              <a:t>         Are people at risk prepared and trained in reacting on the warnings?</a:t>
            </a:r>
          </a:p>
          <a:p>
            <a:pPr eaLnBrk="1" hangingPunct="1">
              <a:lnSpc>
                <a:spcPct val="80000"/>
              </a:lnSpc>
            </a:pPr>
            <a:r>
              <a:rPr lang="en-US" sz="1400" dirty="0" smtClean="0">
                <a:latin typeface="Arial "/>
                <a:ea typeface="Arial "/>
                <a:cs typeface="Arial "/>
              </a:rPr>
              <a:t>	Are proper facilities in place to protect people – evacuation </a:t>
            </a:r>
            <a:r>
              <a:rPr lang="en-US" sz="1400" dirty="0" err="1" smtClean="0">
                <a:latin typeface="Arial "/>
                <a:ea typeface="Arial "/>
                <a:cs typeface="Arial "/>
              </a:rPr>
              <a:t>centres</a:t>
            </a:r>
            <a:r>
              <a:rPr lang="en-US" sz="1400" dirty="0" smtClean="0">
                <a:latin typeface="Arial "/>
                <a:ea typeface="Arial "/>
                <a:cs typeface="Arial "/>
              </a:rPr>
              <a:t>, </a:t>
            </a:r>
            <a:r>
              <a:rPr lang="en-US" sz="1400" dirty="0" err="1" smtClean="0">
                <a:latin typeface="Arial "/>
                <a:ea typeface="Arial "/>
                <a:cs typeface="Arial "/>
              </a:rPr>
              <a:t>potected</a:t>
            </a:r>
            <a:r>
              <a:rPr lang="en-US" sz="1400" dirty="0" smtClean="0">
                <a:latin typeface="Arial "/>
                <a:ea typeface="Arial "/>
                <a:cs typeface="Arial "/>
              </a:rPr>
              <a:t>/safe water?</a:t>
            </a:r>
            <a:endParaRPr lang="en-US" sz="700" dirty="0" smtClean="0"/>
          </a:p>
          <a:p>
            <a:endParaRPr lang="en-GB" dirty="0"/>
          </a:p>
        </p:txBody>
      </p:sp>
      <p:sp>
        <p:nvSpPr>
          <p:cNvPr id="4" name="Slide Number Placeholder 3"/>
          <p:cNvSpPr>
            <a:spLocks noGrp="1"/>
          </p:cNvSpPr>
          <p:nvPr>
            <p:ph type="sldNum" sz="quarter" idx="10"/>
          </p:nvPr>
        </p:nvSpPr>
        <p:spPr/>
        <p:txBody>
          <a:bodyPr/>
          <a:lstStyle/>
          <a:p>
            <a:pPr>
              <a:defRPr/>
            </a:pPr>
            <a:fld id="{81450E30-3A24-40DB-925E-650F80B830ED}" type="slidenum">
              <a:rPr lang="en-US" smtClean="0"/>
              <a:pPr>
                <a:defRPr/>
              </a:pPr>
              <a:t>10</a:t>
            </a:fld>
            <a:endParaRPr lang="en-US"/>
          </a:p>
        </p:txBody>
      </p:sp>
    </p:spTree>
    <p:extLst>
      <p:ext uri="{BB962C8B-B14F-4D97-AF65-F5344CB8AC3E}">
        <p14:creationId xmlns:p14="http://schemas.microsoft.com/office/powerpoint/2010/main" val="122462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2400" dirty="0" smtClean="0">
                <a:latin typeface="Arial "/>
                <a:ea typeface="Arial "/>
                <a:cs typeface="Arial "/>
              </a:rPr>
              <a:t>Now, let’s go back to the beginning and take the steps in order. To implement the most effective Early Warning, Early Action plans, it is important to have in-depth risk knowledge. </a:t>
            </a:r>
          </a:p>
          <a:p>
            <a:pPr eaLnBrk="1" hangingPunct="1"/>
            <a:endParaRPr lang="en-US" sz="2400" b="1" dirty="0" smtClean="0">
              <a:latin typeface="Arial "/>
              <a:ea typeface="Arial "/>
              <a:cs typeface="Arial "/>
            </a:endParaRPr>
          </a:p>
          <a:p>
            <a:pPr eaLnBrk="1" hangingPunct="1">
              <a:buFontTx/>
              <a:buChar char="•"/>
            </a:pPr>
            <a:r>
              <a:rPr lang="en-US" sz="2400" dirty="0" smtClean="0">
                <a:latin typeface="Arial "/>
                <a:ea typeface="Arial "/>
                <a:cs typeface="Arial "/>
              </a:rPr>
              <a:t> Are hazards and vulnerabilities well known?</a:t>
            </a:r>
          </a:p>
          <a:p>
            <a:pPr eaLnBrk="1" hangingPunct="1">
              <a:buFontTx/>
              <a:buChar char="•"/>
            </a:pPr>
            <a:r>
              <a:rPr lang="en-US" sz="2400" dirty="0" smtClean="0">
                <a:latin typeface="Arial "/>
                <a:ea typeface="Arial "/>
                <a:cs typeface="Arial "/>
              </a:rPr>
              <a:t> What are their patterns and trends?</a:t>
            </a:r>
          </a:p>
          <a:p>
            <a:pPr eaLnBrk="1" hangingPunct="1">
              <a:buFontTx/>
              <a:buChar char="•"/>
            </a:pPr>
            <a:r>
              <a:rPr lang="en-US" sz="2400" dirty="0" smtClean="0">
                <a:latin typeface="Arial "/>
                <a:ea typeface="Arial "/>
                <a:cs typeface="Arial "/>
              </a:rPr>
              <a:t> Are risks maps and data available? </a:t>
            </a:r>
          </a:p>
          <a:p>
            <a:pPr eaLnBrk="1" hangingPunct="1"/>
            <a:endParaRPr lang="en-US" sz="2400" b="1" dirty="0" smtClean="0">
              <a:latin typeface="Arial "/>
              <a:ea typeface="Arial "/>
              <a:cs typeface="Arial "/>
            </a:endParaRPr>
          </a:p>
          <a:p>
            <a:pPr eaLnBrk="1" hangingPunct="1"/>
            <a:r>
              <a:rPr lang="en-US" sz="1100" dirty="0" smtClean="0">
                <a:latin typeface="Arial "/>
                <a:ea typeface="Arial "/>
                <a:cs typeface="Arial "/>
              </a:rPr>
              <a:t>Risks could be at regional</a:t>
            </a:r>
            <a:r>
              <a:rPr lang="en-US" sz="2400" dirty="0" smtClean="0">
                <a:latin typeface="Arial "/>
                <a:ea typeface="Arial "/>
                <a:cs typeface="Arial "/>
              </a:rPr>
              <a:t>, national, sub-national and local levels.</a:t>
            </a:r>
          </a:p>
          <a:p>
            <a:pPr eaLnBrk="1" hangingPunct="1"/>
            <a:endParaRPr lang="en-US" sz="2400" b="1" dirty="0" smtClean="0">
              <a:latin typeface="Arial "/>
              <a:ea typeface="Arial "/>
              <a:cs typeface="Arial "/>
            </a:endParaRPr>
          </a:p>
          <a:p>
            <a:pPr eaLnBrk="1" hangingPunct="1"/>
            <a:r>
              <a:rPr lang="en-US" sz="2400" dirty="0" smtClean="0">
                <a:latin typeface="Arial "/>
                <a:ea typeface="Arial "/>
                <a:cs typeface="Arial "/>
              </a:rPr>
              <a:t>For help incorporating climate information into a Vulnerability and Capacity Assessment, please see the Climate Centre’s “VCA and Climate Change: A summary for practitioners.”</a:t>
            </a:r>
          </a:p>
          <a:p>
            <a:pPr eaLnBrk="1" hangingPunct="1"/>
            <a:endParaRPr lang="en-US" sz="2400" dirty="0" smtClean="0">
              <a:latin typeface="Arial "/>
              <a:ea typeface="Arial "/>
              <a:cs typeface="Arial "/>
            </a:endParaRPr>
          </a:p>
          <a:p>
            <a:pPr eaLnBrk="1" hangingPunct="1"/>
            <a:r>
              <a:rPr lang="en-US" dirty="0" smtClean="0">
                <a:latin typeface="Arial "/>
                <a:ea typeface="Arial "/>
                <a:cs typeface="Arial "/>
              </a:rPr>
              <a:t>Map source: Yusuf and Francisco, 2009, </a:t>
            </a:r>
            <a:r>
              <a:rPr lang="en-US" i="1" dirty="0" smtClean="0">
                <a:latin typeface="Arial "/>
                <a:ea typeface="Arial "/>
                <a:cs typeface="Arial "/>
              </a:rPr>
              <a:t>Climate change vulnerability mapping for Southeast Asia.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da-DK" dirty="0" smtClean="0"/>
              <a:t>Questions to consider when designing an Early Warning Early Action Plan:</a:t>
            </a:r>
          </a:p>
          <a:p>
            <a:pPr eaLnBrk="1" hangingPunct="1"/>
            <a:endParaRPr lang="da-DK" sz="2400" dirty="0" smtClean="0">
              <a:latin typeface="Arial "/>
              <a:ea typeface="Arial "/>
              <a:cs typeface="Arial "/>
            </a:endParaRPr>
          </a:p>
          <a:p>
            <a:pPr eaLnBrk="1" hangingPunct="1">
              <a:buFontTx/>
              <a:buChar char="•"/>
            </a:pPr>
            <a:r>
              <a:rPr lang="en-US" sz="2400" dirty="0" smtClean="0">
                <a:latin typeface="Arial "/>
                <a:ea typeface="Arial "/>
                <a:cs typeface="Arial "/>
              </a:rPr>
              <a:t> Are the right indicators of the hazard being monitored?</a:t>
            </a:r>
          </a:p>
          <a:p>
            <a:pPr eaLnBrk="1" hangingPunct="1">
              <a:buFontTx/>
              <a:buChar char="•"/>
            </a:pPr>
            <a:r>
              <a:rPr lang="en-US" sz="2400" dirty="0" smtClean="0">
                <a:latin typeface="Arial "/>
                <a:ea typeface="Arial "/>
                <a:cs typeface="Arial "/>
              </a:rPr>
              <a:t> Can accurate and timely warnings be issued?</a:t>
            </a:r>
            <a:r>
              <a:rPr lang="en-US" sz="2400" b="1" dirty="0" smtClean="0">
                <a:latin typeface="Arial "/>
                <a:ea typeface="Arial "/>
                <a:cs typeface="Arial "/>
              </a:rPr>
              <a:t> </a:t>
            </a:r>
          </a:p>
          <a:p>
            <a:pPr lvl="1" eaLnBrk="1" hangingPunct="1"/>
            <a:endParaRPr lang="en-US" sz="2400" dirty="0" smtClean="0">
              <a:latin typeface="Arial "/>
              <a:ea typeface="Arial "/>
              <a:cs typeface="Arial "/>
            </a:endParaRPr>
          </a:p>
          <a:p>
            <a:pPr eaLnBrk="1" hangingPunct="1"/>
            <a:r>
              <a:rPr lang="en-US" dirty="0" smtClean="0"/>
              <a:t>Collaboration is crucial. While National Society disaster managers should have a basic understanding of forecasts, in order for the most efficient and effective results strong collaboration with information centers such as the national meteorological services and national disaster management offices is crucial.</a:t>
            </a:r>
          </a:p>
          <a:p>
            <a:pPr eaLnBrk="1" hangingPunct="1"/>
            <a:endParaRPr lang="da-DK"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solidFill>
                  <a:srgbClr val="000000"/>
                </a:solidFill>
                <a:latin typeface="Arial" charset="0"/>
                <a:ea typeface="MS PGothic" pitchFamily="34" charset="-128"/>
              </a:rPr>
              <a:t>To the left on the slide you’ll find the formal definition, but to put it simply: making use of climate and weather information before a disaster strikes and act sooner than you would do without this information. This concept will explain itself better in the coming slides.</a:t>
            </a:r>
          </a:p>
          <a:p>
            <a:pPr eaLnBrk="1" hangingPunct="1">
              <a:spcBef>
                <a:spcPct val="0"/>
              </a:spcBef>
            </a:pPr>
            <a:endParaRPr lang="en-US" sz="1100" dirty="0" smtClean="0">
              <a:latin typeface="Arial" charset="0"/>
              <a:ea typeface="MS PGothic" pitchFamily="34" charset="-128"/>
            </a:endParaRPr>
          </a:p>
          <a:p>
            <a:pPr eaLnBrk="1" hangingPunct="1">
              <a:spcBef>
                <a:spcPct val="0"/>
              </a:spcBef>
            </a:pPr>
            <a:endParaRPr lang="en-US" sz="1100" dirty="0" smtClean="0">
              <a:latin typeface="Arial" charset="0"/>
              <a:ea typeface="MS PGothic" pitchFamily="34" charset="-128"/>
            </a:endParaRPr>
          </a:p>
          <a:p>
            <a:pPr eaLnBrk="1" hangingPunct="1">
              <a:spcBef>
                <a:spcPct val="0"/>
              </a:spcBef>
            </a:pPr>
            <a:endParaRPr lang="en-US" sz="1100" dirty="0" smtClean="0">
              <a:latin typeface="Arial" charset="0"/>
              <a:ea typeface="MS PGothic" pitchFamily="34" charset="-128"/>
            </a:endParaRPr>
          </a:p>
          <a:p>
            <a:pPr eaLnBrk="1" hangingPunct="1">
              <a:spcBef>
                <a:spcPct val="0"/>
              </a:spcBef>
            </a:pPr>
            <a:endParaRPr lang="en-US" sz="1100" dirty="0" smtClean="0">
              <a:latin typeface="Times New Roman" pitchFamily="18" charset="0"/>
              <a:ea typeface="MS PGothic" pitchFamily="34" charset="-128"/>
            </a:endParaRPr>
          </a:p>
          <a:p>
            <a:pPr eaLnBrk="1" hangingPunct="1">
              <a:spcBef>
                <a:spcPct val="0"/>
              </a:spcBef>
            </a:pPr>
            <a:endParaRPr lang="en-US" sz="1100" dirty="0" smtClean="0">
              <a:latin typeface="Times New Roman" pitchFamily="18" charset="0"/>
              <a:ea typeface="MS PGothic" pitchFamily="34" charset="-128"/>
            </a:endParaRPr>
          </a:p>
          <a:p>
            <a:pPr eaLnBrk="1" hangingPunct="1">
              <a:spcBef>
                <a:spcPct val="0"/>
              </a:spcBef>
            </a:pPr>
            <a:endParaRPr lang="en-US" sz="1100" dirty="0" smtClean="0">
              <a:latin typeface="Times New Roman" pitchFamily="18" charset="0"/>
              <a:ea typeface="MS PGothic" pitchFamily="34" charset="-128"/>
            </a:endParaRPr>
          </a:p>
          <a:p>
            <a:pPr eaLnBrk="1" hangingPunct="1">
              <a:spcBef>
                <a:spcPct val="0"/>
              </a:spcBef>
            </a:pPr>
            <a:endParaRPr lang="en-US" sz="1100" dirty="0" smtClean="0">
              <a:latin typeface="Times New Roman" pitchFamily="18"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a:solidFill>
                  <a:schemeClr val="bg1"/>
                </a:solidFill>
              </a:rPr>
              <a:t>SEA 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45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21713" cy="1143000"/>
          </a:xfrm>
          <a:prstGeom prst="rect">
            <a:avLst/>
          </a:prstGeom>
        </p:spPr>
        <p:txBody>
          <a:bodyPr/>
          <a:lstStyle/>
          <a:p>
            <a:r>
              <a:rPr lang="en-US"/>
              <a:t>Click to edit Master title style</a:t>
            </a:r>
            <a:endParaRPr lang="da-DK"/>
          </a:p>
        </p:txBody>
      </p:sp>
    </p:spTree>
    <p:extLst>
      <p:ext uri="{BB962C8B-B14F-4D97-AF65-F5344CB8AC3E}">
        <p14:creationId xmlns:p14="http://schemas.microsoft.com/office/powerpoint/2010/main" val="153411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Climate </a:t>
            </a:r>
            <a:r>
              <a:rPr lang="en-US" sz="1200" b="1" dirty="0">
                <a:solidFill>
                  <a:schemeClr val="bg1"/>
                </a:solidFill>
              </a:rPr>
              <a:t>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4.em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Hbne3q9Xers&amp;feature=youtu.b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4.emf"/><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noChangeArrowheads="1"/>
          </p:cNvSpPr>
          <p:nvPr>
            <p:ph type="ctrTitle"/>
          </p:nvPr>
        </p:nvSpPr>
        <p:spPr bwMode="auto">
          <a:xfrm>
            <a:off x="865909" y="2850812"/>
            <a:ext cx="7811630" cy="584767"/>
          </a:xfrm>
          <a:prstGeom prst="rect">
            <a:avLst/>
          </a:prstGeom>
          <a:noFill/>
          <a:ln w="9525">
            <a:noFill/>
            <a:miter lim="800000"/>
            <a:headEnd/>
            <a:tailEnd/>
          </a:ln>
        </p:spPr>
        <p:txBody>
          <a:bodyPr wrap="square" lIns="91431" tIns="45716" rIns="91431" bIns="45716">
            <a:spAutoFit/>
          </a:bodyPr>
          <a:lstStyle/>
          <a:p>
            <a:r>
              <a:rPr lang="en-GB" sz="3200" b="1" dirty="0"/>
              <a:t>         Early Warning, Early Action</a:t>
            </a:r>
          </a:p>
        </p:txBody>
      </p:sp>
    </p:spTree>
    <p:extLst>
      <p:ext uri="{BB962C8B-B14F-4D97-AF65-F5344CB8AC3E}">
        <p14:creationId xmlns:p14="http://schemas.microsoft.com/office/powerpoint/2010/main" val="3538529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63688" y="332656"/>
            <a:ext cx="7086625" cy="1143000"/>
          </a:xfrm>
          <a:prstGeom prst="rect">
            <a:avLst/>
          </a:prstGeom>
        </p:spPr>
        <p:txBody>
          <a:bodyPr/>
          <a:lstStyle>
            <a:lvl1pPr algn="ctr" defTabSz="457200" rtl="0" eaLnBrk="0" fontAlgn="base" hangingPunct="0">
              <a:spcBef>
                <a:spcPct val="0"/>
              </a:spcBef>
              <a:spcAft>
                <a:spcPct val="0"/>
              </a:spcAft>
              <a:defRPr sz="2000" kern="1200">
                <a:solidFill>
                  <a:srgbClr val="FF0000"/>
                </a:solidFill>
                <a:latin typeface="Arial Black"/>
                <a:ea typeface="MS PGothic" pitchFamily="34" charset="-128"/>
                <a:cs typeface="Arial Black"/>
              </a:defRPr>
            </a:lvl1pPr>
            <a:lvl2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pitchFamily="34" charset="0"/>
              </a:defRPr>
            </a:lvl2pPr>
            <a:lvl3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pitchFamily="34" charset="0"/>
              </a:defRPr>
            </a:lvl3pPr>
            <a:lvl4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pitchFamily="34" charset="0"/>
              </a:defRPr>
            </a:lvl4pPr>
            <a:lvl5pPr algn="ctr" defTabSz="457200" rtl="0" eaLnBrk="0" fontAlgn="base" hangingPunct="0">
              <a:spcBef>
                <a:spcPct val="0"/>
              </a:spcBef>
              <a:spcAft>
                <a:spcPct val="0"/>
              </a:spcAft>
              <a:defRPr sz="2000">
                <a:solidFill>
                  <a:srgbClr val="FF0000"/>
                </a:solidFill>
                <a:latin typeface="Arial Black" pitchFamily="-65" charset="0"/>
                <a:ea typeface="MS PGothic" pitchFamily="34" charset="-128"/>
                <a:cs typeface="Arial Black" pitchFamily="34"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eaLnBrk="1" hangingPunct="1"/>
            <a:r>
              <a:rPr lang="en-US" sz="3200" b="1" i="1" dirty="0" smtClean="0">
                <a:solidFill>
                  <a:schemeClr val="tx1"/>
                </a:solidFill>
                <a:latin typeface="Arial "/>
                <a:ea typeface="Arial "/>
                <a:cs typeface="Arial "/>
              </a:rPr>
              <a:t>The elements of </a:t>
            </a:r>
            <a:br>
              <a:rPr lang="en-US" sz="3200" b="1" i="1" dirty="0" smtClean="0">
                <a:solidFill>
                  <a:schemeClr val="tx1"/>
                </a:solidFill>
                <a:latin typeface="Arial "/>
                <a:ea typeface="Arial "/>
                <a:cs typeface="Arial "/>
              </a:rPr>
            </a:br>
            <a:r>
              <a:rPr lang="en-US" sz="3200" b="1" i="1" dirty="0" smtClean="0">
                <a:solidFill>
                  <a:schemeClr val="tx1"/>
                </a:solidFill>
                <a:latin typeface="Arial" charset="0"/>
                <a:cs typeface="Arial Black" pitchFamily="34" charset="0"/>
              </a:rPr>
              <a:t>Early Warning, Early Action</a:t>
            </a:r>
            <a:br>
              <a:rPr lang="en-US" sz="3200" b="1" i="1" dirty="0" smtClean="0">
                <a:solidFill>
                  <a:schemeClr val="tx1"/>
                </a:solidFill>
                <a:latin typeface="Arial" charset="0"/>
                <a:cs typeface="Arial Black" pitchFamily="34" charset="0"/>
              </a:rPr>
            </a:br>
            <a:endParaRPr lang="en-US" sz="3200" b="1" i="1" dirty="0" smtClean="0">
              <a:solidFill>
                <a:schemeClr val="tx1"/>
              </a:solidFill>
              <a:latin typeface="Arial Black" pitchFamily="34" charset="0"/>
              <a:cs typeface="Arial Black" pitchFamily="34" charset="0"/>
            </a:endParaRPr>
          </a:p>
        </p:txBody>
      </p:sp>
      <p:sp>
        <p:nvSpPr>
          <p:cNvPr id="3" name="Content Placeholder 5"/>
          <p:cNvSpPr txBox="1">
            <a:spLocks/>
          </p:cNvSpPr>
          <p:nvPr/>
        </p:nvSpPr>
        <p:spPr>
          <a:xfrm>
            <a:off x="4067944" y="1475029"/>
            <a:ext cx="4786400" cy="3585554"/>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1000" kern="1200">
                <a:solidFill>
                  <a:schemeClr val="tx1"/>
                </a:solidFill>
                <a:latin typeface="Arial Black"/>
                <a:ea typeface="MS PGothic" pitchFamily="34" charset="-128"/>
                <a:cs typeface="Arial Black"/>
              </a:defRPr>
            </a:lvl1pPr>
            <a:lvl2pPr marL="742950" indent="-285750" algn="l" defTabSz="457200" rtl="0" eaLnBrk="0" fontAlgn="base" hangingPunct="0">
              <a:spcBef>
                <a:spcPct val="20000"/>
              </a:spcBef>
              <a:spcAft>
                <a:spcPct val="0"/>
              </a:spcAft>
              <a:buFont typeface="Arial" charset="0"/>
              <a:buChar char="–"/>
              <a:defRPr sz="1000" b="1" kern="1200">
                <a:solidFill>
                  <a:schemeClr val="tx1"/>
                </a:solidFill>
                <a:latin typeface="Arial CE"/>
                <a:ea typeface="MS PGothic" pitchFamily="34" charset="-128"/>
                <a:cs typeface="Arial CE"/>
              </a:defRPr>
            </a:lvl2pPr>
            <a:lvl3pPr marL="1143000" indent="-228600" algn="l" defTabSz="457200" rtl="0" eaLnBrk="0" fontAlgn="base" hangingPunct="0">
              <a:spcBef>
                <a:spcPct val="20000"/>
              </a:spcBef>
              <a:spcAft>
                <a:spcPct val="0"/>
              </a:spcAft>
              <a:buFont typeface="Arial" charset="0"/>
              <a:buChar char="•"/>
              <a:defRPr sz="1000" i="1" kern="1200">
                <a:solidFill>
                  <a:schemeClr val="tx1"/>
                </a:solidFill>
                <a:latin typeface="Arial CE"/>
                <a:ea typeface="MS PGothic" pitchFamily="34" charset="-128"/>
                <a:cs typeface="Arial CE"/>
              </a:defRPr>
            </a:lvl3pPr>
            <a:lvl4pPr marL="16002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MS PGothic" pitchFamily="34" charset="-128"/>
                <a:cs typeface="Arial CE"/>
              </a:defRPr>
            </a:lvl4pPr>
            <a:lvl5pPr marL="2057400" indent="-228600" algn="l" defTabSz="457200" rtl="0" eaLnBrk="0" fontAlgn="base" hangingPunct="0">
              <a:spcBef>
                <a:spcPct val="20000"/>
              </a:spcBef>
              <a:spcAft>
                <a:spcPct val="0"/>
              </a:spcAft>
              <a:buFont typeface="Arial" charset="0"/>
              <a:buChar char="»"/>
              <a:defRPr sz="1000" kern="1200">
                <a:solidFill>
                  <a:schemeClr val="tx1"/>
                </a:solidFill>
                <a:latin typeface="Arial CE"/>
                <a:ea typeface="MS PGothic" pitchFamily="34" charset="-128"/>
                <a:cs typeface="Arial C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r>
              <a:rPr lang="en-US" sz="2400" b="1" dirty="0" smtClean="0">
                <a:latin typeface="Arial "/>
                <a:ea typeface="Arial "/>
                <a:cs typeface="Arial "/>
              </a:rPr>
              <a:t>Knowledge: </a:t>
            </a:r>
            <a:r>
              <a:rPr lang="en-US" sz="2400" dirty="0" smtClean="0">
                <a:latin typeface="Arial "/>
                <a:ea typeface="Arial "/>
                <a:cs typeface="Arial "/>
              </a:rPr>
              <a:t>Collecting data to understand risks</a:t>
            </a:r>
          </a:p>
          <a:p>
            <a:pPr eaLnBrk="1" hangingPunct="1"/>
            <a:r>
              <a:rPr lang="en-US" sz="2400" b="1" dirty="0" smtClean="0">
                <a:latin typeface="Arial "/>
                <a:ea typeface="Arial "/>
                <a:cs typeface="Arial "/>
              </a:rPr>
              <a:t>Monitoring: </a:t>
            </a:r>
            <a:r>
              <a:rPr lang="en-US" sz="2400" dirty="0" smtClean="0">
                <a:latin typeface="Arial "/>
                <a:ea typeface="Arial "/>
                <a:cs typeface="Arial "/>
              </a:rPr>
              <a:t>Collaboration with hazard monitoring services</a:t>
            </a:r>
          </a:p>
          <a:p>
            <a:pPr eaLnBrk="1" hangingPunct="1"/>
            <a:r>
              <a:rPr lang="en-US" sz="2400" b="1" dirty="0" smtClean="0">
                <a:latin typeface="Arial "/>
                <a:ea typeface="Arial "/>
                <a:cs typeface="Arial "/>
              </a:rPr>
              <a:t>Communication: </a:t>
            </a:r>
            <a:r>
              <a:rPr lang="en-US" sz="2400" dirty="0" smtClean="0">
                <a:latin typeface="Arial "/>
                <a:ea typeface="Arial "/>
                <a:cs typeface="Arial "/>
              </a:rPr>
              <a:t>Sharing information about hazards</a:t>
            </a:r>
          </a:p>
          <a:p>
            <a:pPr eaLnBrk="1" hangingPunct="1"/>
            <a:r>
              <a:rPr lang="en-US" sz="2400" b="1" dirty="0" smtClean="0">
                <a:latin typeface="Arial "/>
                <a:ea typeface="Arial "/>
                <a:cs typeface="Arial "/>
              </a:rPr>
              <a:t>Action: </a:t>
            </a:r>
            <a:r>
              <a:rPr lang="en-US" sz="2400" dirty="0" smtClean="0">
                <a:latin typeface="Arial "/>
                <a:ea typeface="Arial "/>
                <a:cs typeface="Arial "/>
              </a:rPr>
              <a:t>building response capability</a:t>
            </a:r>
            <a:r>
              <a:rPr lang="en-US" sz="2400" b="1" dirty="0" smtClean="0">
                <a:latin typeface="Arial "/>
                <a:ea typeface="Arial "/>
                <a:cs typeface="Arial "/>
              </a:rPr>
              <a:t> </a:t>
            </a:r>
            <a:r>
              <a:rPr lang="en-US" sz="2400" dirty="0" smtClean="0">
                <a:latin typeface="Arial "/>
                <a:ea typeface="Arial "/>
                <a:cs typeface="Arial "/>
              </a:rPr>
              <a:t>Preparing for pending hazards.</a:t>
            </a:r>
          </a:p>
          <a:p>
            <a:pPr eaLnBrk="1" hangingPunct="1">
              <a:buFont typeface="Arial" charset="0"/>
              <a:buNone/>
            </a:pPr>
            <a:endParaRPr lang="en-US" dirty="0" smtClean="0">
              <a:latin typeface="Arial Black" pitchFamily="34" charset="0"/>
              <a:cs typeface="Arial Black" pitchFamily="34" charset="0"/>
            </a:endParaRPr>
          </a:p>
        </p:txBody>
      </p:sp>
      <p:pic>
        <p:nvPicPr>
          <p:cNvPr id="4" name="Picture 21" descr="Early Warning Early Action.png"/>
          <p:cNvPicPr>
            <a:picLocks noChangeAspect="1"/>
          </p:cNvPicPr>
          <p:nvPr/>
        </p:nvPicPr>
        <p:blipFill>
          <a:blip r:embed="rId3"/>
          <a:srcRect/>
          <a:stretch>
            <a:fillRect/>
          </a:stretch>
        </p:blipFill>
        <p:spPr bwMode="auto">
          <a:xfrm>
            <a:off x="827584" y="5042441"/>
            <a:ext cx="7010400" cy="914476"/>
          </a:xfrm>
          <a:prstGeom prst="rect">
            <a:avLst/>
          </a:prstGeom>
          <a:noFill/>
          <a:ln w="9525">
            <a:noFill/>
            <a:miter lim="800000"/>
            <a:headEnd/>
            <a:tailEnd/>
          </a:ln>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9" y="1369920"/>
            <a:ext cx="4143375" cy="383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84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05150" y="207083"/>
            <a:ext cx="4331968" cy="1289474"/>
          </a:xfrm>
        </p:spPr>
        <p:txBody>
          <a:bodyPr/>
          <a:lstStyle/>
          <a:p>
            <a:pPr eaLnBrk="1" hangingPunct="1"/>
            <a:r>
              <a:rPr lang="en-US" sz="3200" b="1" dirty="0" smtClean="0">
                <a:solidFill>
                  <a:schemeClr val="tx1"/>
                </a:solidFill>
                <a:latin typeface="Arial"/>
                <a:cs typeface="Arial"/>
              </a:rPr>
              <a:t>Risk Knowledge</a:t>
            </a:r>
            <a:endParaRPr lang="en-US" sz="3200" dirty="0" smtClean="0">
              <a:solidFill>
                <a:schemeClr val="tx1"/>
              </a:solidFill>
              <a:latin typeface="Arial"/>
              <a:cs typeface="Arial"/>
            </a:endParaRPr>
          </a:p>
        </p:txBody>
      </p:sp>
      <p:pic>
        <p:nvPicPr>
          <p:cNvPr id="17412" name="Picture 1"/>
          <p:cNvPicPr>
            <a:picLocks noChangeAspect="1"/>
          </p:cNvPicPr>
          <p:nvPr/>
        </p:nvPicPr>
        <p:blipFill>
          <a:blip r:embed="rId3"/>
          <a:srcRect/>
          <a:stretch>
            <a:fillRect/>
          </a:stretch>
        </p:blipFill>
        <p:spPr bwMode="auto">
          <a:xfrm>
            <a:off x="179512" y="1628800"/>
            <a:ext cx="4968552" cy="4251680"/>
          </a:xfrm>
          <a:prstGeom prst="rect">
            <a:avLst/>
          </a:prstGeom>
          <a:noFill/>
          <a:ln w="9525">
            <a:noFill/>
            <a:miter lim="800000"/>
            <a:headEnd/>
            <a:tailEnd/>
          </a:ln>
        </p:spPr>
      </p:pic>
      <p:sp>
        <p:nvSpPr>
          <p:cNvPr id="2" name="TextBox 1"/>
          <p:cNvSpPr txBox="1"/>
          <p:nvPr/>
        </p:nvSpPr>
        <p:spPr>
          <a:xfrm>
            <a:off x="5148064" y="2758973"/>
            <a:ext cx="3823116" cy="2677656"/>
          </a:xfrm>
          <a:prstGeom prst="rect">
            <a:avLst/>
          </a:prstGeom>
          <a:noFill/>
        </p:spPr>
        <p:txBody>
          <a:bodyPr wrap="square" rtlCol="0">
            <a:spAutoFit/>
          </a:bodyPr>
          <a:lstStyle/>
          <a:p>
            <a:pPr marL="285750" indent="-285750">
              <a:buFont typeface="Arial" pitchFamily="34" charset="0"/>
              <a:buChar char="•"/>
            </a:pPr>
            <a:r>
              <a:rPr lang="en-GB" sz="2400" dirty="0" smtClean="0">
                <a:latin typeface="Arial"/>
                <a:cs typeface="Arial"/>
              </a:rPr>
              <a:t>Are hazards and vulnerabilities well known?</a:t>
            </a:r>
          </a:p>
          <a:p>
            <a:pPr marL="285750" indent="-285750">
              <a:buFont typeface="Arial" pitchFamily="34" charset="0"/>
              <a:buChar char="•"/>
            </a:pPr>
            <a:r>
              <a:rPr lang="en-GB" sz="2400" dirty="0" smtClean="0">
                <a:latin typeface="Arial"/>
                <a:cs typeface="Arial"/>
              </a:rPr>
              <a:t>What are their patterns and trends?</a:t>
            </a:r>
          </a:p>
          <a:p>
            <a:pPr marL="285750" indent="-285750">
              <a:buFont typeface="Arial" pitchFamily="34" charset="0"/>
              <a:buChar char="•"/>
            </a:pPr>
            <a:r>
              <a:rPr lang="en-GB" sz="2400" dirty="0" smtClean="0">
                <a:latin typeface="Arial"/>
                <a:cs typeface="Arial"/>
              </a:rPr>
              <a:t>Are risks maps and data available?</a:t>
            </a:r>
            <a:endParaRPr lang="en-GB" sz="2400" dirty="0">
              <a:latin typeface="Arial"/>
              <a:cs typeface="Arial"/>
            </a:endParaRPr>
          </a:p>
        </p:txBody>
      </p:sp>
      <p:sp>
        <p:nvSpPr>
          <p:cNvPr id="3" name="TextBox 2"/>
          <p:cNvSpPr txBox="1"/>
          <p:nvPr/>
        </p:nvSpPr>
        <p:spPr>
          <a:xfrm>
            <a:off x="5245158" y="1496557"/>
            <a:ext cx="3798758" cy="1200328"/>
          </a:xfrm>
          <a:prstGeom prst="rect">
            <a:avLst/>
          </a:prstGeom>
          <a:noFill/>
        </p:spPr>
        <p:txBody>
          <a:bodyPr wrap="square" rtlCol="0">
            <a:spAutoFit/>
          </a:bodyPr>
          <a:lstStyle/>
          <a:p>
            <a:r>
              <a:rPr lang="en-GB" sz="2400" b="1" dirty="0" smtClean="0">
                <a:solidFill>
                  <a:srgbClr val="FF0000"/>
                </a:solidFill>
                <a:latin typeface="Arial"/>
                <a:cs typeface="Arial"/>
              </a:rPr>
              <a:t>Key questions to consider when designing EW-EA Plan</a:t>
            </a:r>
            <a:endParaRPr lang="en-GB" sz="2400" b="1" dirty="0">
              <a:solidFill>
                <a:srgbClr val="FF0000"/>
              </a:solidFill>
              <a:latin typeface="Arial"/>
              <a:cs typeface="Arial"/>
            </a:endParaRPr>
          </a:p>
        </p:txBody>
      </p:sp>
    </p:spTree>
    <p:extLst>
      <p:ext uri="{BB962C8B-B14F-4D97-AF65-F5344CB8AC3E}">
        <p14:creationId xmlns:p14="http://schemas.microsoft.com/office/powerpoint/2010/main" val="241737972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8"/>
          <p:cNvGrpSpPr>
            <a:grpSpLocks/>
          </p:cNvGrpSpPr>
          <p:nvPr/>
        </p:nvGrpSpPr>
        <p:grpSpPr bwMode="auto">
          <a:xfrm>
            <a:off x="804977" y="4090535"/>
            <a:ext cx="7250113" cy="1566024"/>
            <a:chOff x="1436526" y="4419600"/>
            <a:chExt cx="7250274" cy="1903413"/>
          </a:xfrm>
        </p:grpSpPr>
        <p:pic>
          <p:nvPicPr>
            <p:cNvPr id="19462" name="Picture 29" descr="EW EA.png"/>
            <p:cNvPicPr>
              <a:picLocks noChangeAspect="1"/>
            </p:cNvPicPr>
            <p:nvPr/>
          </p:nvPicPr>
          <p:blipFill>
            <a:blip r:embed="rId3"/>
            <a:srcRect l="21565" r="68956"/>
            <a:stretch>
              <a:fillRect/>
            </a:stretch>
          </p:blipFill>
          <p:spPr bwMode="auto">
            <a:xfrm>
              <a:off x="2971800" y="4424945"/>
              <a:ext cx="533400" cy="1898068"/>
            </a:xfrm>
            <a:prstGeom prst="rect">
              <a:avLst/>
            </a:prstGeom>
            <a:noFill/>
            <a:ln w="9525">
              <a:noFill/>
              <a:miter lim="800000"/>
              <a:headEnd/>
              <a:tailEnd/>
            </a:ln>
          </p:spPr>
        </p:pic>
        <p:pic>
          <p:nvPicPr>
            <p:cNvPr id="19463" name="Picture 4" descr="plotaxislength+550+psdef+"/>
            <p:cNvPicPr>
              <a:picLocks noChangeAspect="1" noChangeArrowheads="1"/>
            </p:cNvPicPr>
            <p:nvPr/>
          </p:nvPicPr>
          <p:blipFill>
            <a:blip r:embed="rId4"/>
            <a:srcRect l="27106" t="33427" r="52029" b="20586"/>
            <a:stretch>
              <a:fillRect/>
            </a:stretch>
          </p:blipFill>
          <p:spPr bwMode="auto">
            <a:xfrm>
              <a:off x="3535680" y="4737700"/>
              <a:ext cx="1493520" cy="1544038"/>
            </a:xfrm>
            <a:prstGeom prst="rect">
              <a:avLst/>
            </a:prstGeom>
            <a:noFill/>
            <a:ln w="9525">
              <a:noFill/>
              <a:miter lim="800000"/>
              <a:headEnd/>
              <a:tailEnd/>
            </a:ln>
          </p:spPr>
        </p:pic>
        <p:grpSp>
          <p:nvGrpSpPr>
            <p:cNvPr id="19464" name="Group 18"/>
            <p:cNvGrpSpPr>
              <a:grpSpLocks/>
            </p:cNvGrpSpPr>
            <p:nvPr/>
          </p:nvGrpSpPr>
          <p:grpSpPr bwMode="auto">
            <a:xfrm>
              <a:off x="1436526" y="4571999"/>
              <a:ext cx="1306674" cy="1600201"/>
              <a:chOff x="1436526" y="4571999"/>
              <a:chExt cx="1306674" cy="1600201"/>
            </a:xfrm>
          </p:grpSpPr>
          <p:pic>
            <p:nvPicPr>
              <p:cNvPr id="19469" name="Picture 36"/>
              <p:cNvPicPr>
                <a:picLocks noChangeAspect="1"/>
              </p:cNvPicPr>
              <p:nvPr/>
            </p:nvPicPr>
            <p:blipFill>
              <a:blip r:embed="rId5"/>
              <a:srcRect/>
              <a:stretch>
                <a:fillRect/>
              </a:stretch>
            </p:blipFill>
            <p:spPr bwMode="auto">
              <a:xfrm>
                <a:off x="1436526" y="4737700"/>
                <a:ext cx="1306674" cy="1434500"/>
              </a:xfrm>
              <a:prstGeom prst="rect">
                <a:avLst/>
              </a:prstGeom>
              <a:noFill/>
              <a:ln w="9525">
                <a:noFill/>
                <a:miter lim="800000"/>
                <a:headEnd/>
                <a:tailEnd/>
              </a:ln>
            </p:spPr>
          </p:pic>
          <p:pic>
            <p:nvPicPr>
              <p:cNvPr id="19470" name="Picture 37" descr="EW EA.png"/>
              <p:cNvPicPr>
                <a:picLocks noChangeAspect="1"/>
              </p:cNvPicPr>
              <p:nvPr/>
            </p:nvPicPr>
            <p:blipFill>
              <a:blip r:embed="rId3"/>
              <a:srcRect r="78336"/>
              <a:stretch>
                <a:fillRect/>
              </a:stretch>
            </p:blipFill>
            <p:spPr bwMode="auto">
              <a:xfrm>
                <a:off x="1817242" y="4571999"/>
                <a:ext cx="806215" cy="1182715"/>
              </a:xfrm>
              <a:prstGeom prst="rect">
                <a:avLst/>
              </a:prstGeom>
              <a:noFill/>
              <a:ln w="9525">
                <a:noFill/>
                <a:miter lim="800000"/>
                <a:headEnd/>
                <a:tailEnd/>
              </a:ln>
            </p:spPr>
          </p:pic>
        </p:grpSp>
        <p:pic>
          <p:nvPicPr>
            <p:cNvPr id="19465" name="Picture 2" descr="http://www.arianlevin.com/images/500px-Speaker_Icon_svgerer.gif"/>
            <p:cNvPicPr>
              <a:picLocks noChangeAspect="1" noChangeArrowheads="1"/>
            </p:cNvPicPr>
            <p:nvPr/>
          </p:nvPicPr>
          <p:blipFill>
            <a:blip r:embed="rId6"/>
            <a:srcRect/>
            <a:stretch>
              <a:fillRect/>
            </a:stretch>
          </p:blipFill>
          <p:spPr bwMode="auto">
            <a:xfrm>
              <a:off x="5638800" y="4876800"/>
              <a:ext cx="1044575" cy="1044575"/>
            </a:xfrm>
            <a:prstGeom prst="rect">
              <a:avLst/>
            </a:prstGeom>
            <a:noFill/>
            <a:ln w="9525">
              <a:noFill/>
              <a:miter lim="800000"/>
              <a:headEnd/>
              <a:tailEnd/>
            </a:ln>
          </p:spPr>
        </p:pic>
        <p:pic>
          <p:nvPicPr>
            <p:cNvPr id="19466" name="Picture 4" descr="http://icons.mysitemyway.com/wp-content/gallery/blue-jelly-icons-sports-hobbies/043331-blue-jelly-icon-sports-hobbies-people-man-runner.png"/>
            <p:cNvPicPr>
              <a:picLocks noChangeAspect="1" noChangeArrowheads="1"/>
            </p:cNvPicPr>
            <p:nvPr/>
          </p:nvPicPr>
          <p:blipFill>
            <a:blip r:embed="rId7"/>
            <a:srcRect/>
            <a:stretch>
              <a:fillRect/>
            </a:stretch>
          </p:blipFill>
          <p:spPr bwMode="auto">
            <a:xfrm>
              <a:off x="6900862" y="4495800"/>
              <a:ext cx="1785938" cy="1785938"/>
            </a:xfrm>
            <a:prstGeom prst="rect">
              <a:avLst/>
            </a:prstGeom>
            <a:noFill/>
            <a:ln w="9525">
              <a:noFill/>
              <a:miter lim="800000"/>
              <a:headEnd/>
              <a:tailEnd/>
            </a:ln>
          </p:spPr>
        </p:pic>
        <p:pic>
          <p:nvPicPr>
            <p:cNvPr id="19467" name="Picture 34" descr="EW EA.png"/>
            <p:cNvPicPr>
              <a:picLocks noChangeAspect="1"/>
            </p:cNvPicPr>
            <p:nvPr/>
          </p:nvPicPr>
          <p:blipFill>
            <a:blip r:embed="rId3"/>
            <a:srcRect l="21565" r="68956"/>
            <a:stretch>
              <a:fillRect/>
            </a:stretch>
          </p:blipFill>
          <p:spPr bwMode="auto">
            <a:xfrm>
              <a:off x="5029200" y="4419600"/>
              <a:ext cx="533400" cy="1898068"/>
            </a:xfrm>
            <a:prstGeom prst="rect">
              <a:avLst/>
            </a:prstGeom>
            <a:noFill/>
            <a:ln w="9525">
              <a:noFill/>
              <a:miter lim="800000"/>
              <a:headEnd/>
              <a:tailEnd/>
            </a:ln>
          </p:spPr>
        </p:pic>
        <p:pic>
          <p:nvPicPr>
            <p:cNvPr id="19468" name="Picture 35" descr="EW EA.png"/>
            <p:cNvPicPr>
              <a:picLocks noChangeAspect="1"/>
            </p:cNvPicPr>
            <p:nvPr/>
          </p:nvPicPr>
          <p:blipFill>
            <a:blip r:embed="rId3"/>
            <a:srcRect l="21565" r="68956"/>
            <a:stretch>
              <a:fillRect/>
            </a:stretch>
          </p:blipFill>
          <p:spPr bwMode="auto">
            <a:xfrm>
              <a:off x="6705600" y="4424945"/>
              <a:ext cx="533400" cy="1898068"/>
            </a:xfrm>
            <a:prstGeom prst="rect">
              <a:avLst/>
            </a:prstGeom>
            <a:noFill/>
            <a:ln w="9525">
              <a:noFill/>
              <a:miter lim="800000"/>
              <a:headEnd/>
              <a:tailEnd/>
            </a:ln>
          </p:spPr>
        </p:pic>
      </p:grpSp>
      <p:sp>
        <p:nvSpPr>
          <p:cNvPr id="19458" name="Rectangle 2"/>
          <p:cNvSpPr>
            <a:spLocks noGrp="1" noChangeArrowheads="1"/>
          </p:cNvSpPr>
          <p:nvPr>
            <p:ph type="title"/>
          </p:nvPr>
        </p:nvSpPr>
        <p:spPr>
          <a:xfrm>
            <a:off x="1787645" y="398190"/>
            <a:ext cx="6977608" cy="1322660"/>
          </a:xfrm>
        </p:spPr>
        <p:txBody>
          <a:bodyPr/>
          <a:lstStyle/>
          <a:p>
            <a:pPr eaLnBrk="1" hangingPunct="1">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3200" b="1" dirty="0" smtClean="0">
                <a:solidFill>
                  <a:schemeClr val="tx1"/>
                </a:solidFill>
                <a:latin typeface="Arial" charset="0"/>
                <a:cs typeface="Arial Black" pitchFamily="34" charset="0"/>
              </a:rPr>
              <a:t>Monitoring (The trickier side of Early Warning, Early Action)</a:t>
            </a:r>
            <a:br>
              <a:rPr lang="en-US" sz="3200" b="1" dirty="0" smtClean="0">
                <a:solidFill>
                  <a:schemeClr val="tx1"/>
                </a:solidFill>
                <a:latin typeface="Arial" charset="0"/>
                <a:cs typeface="Arial Black" pitchFamily="34" charset="0"/>
              </a:rPr>
            </a:br>
            <a:endParaRPr lang="en-US" sz="3200" dirty="0" smtClean="0">
              <a:solidFill>
                <a:schemeClr val="tx1"/>
              </a:solidFill>
              <a:latin typeface="Arial Black" pitchFamily="34" charset="0"/>
              <a:cs typeface="Arial Black" pitchFamily="34" charset="0"/>
            </a:endParaRPr>
          </a:p>
        </p:txBody>
      </p:sp>
      <p:sp>
        <p:nvSpPr>
          <p:cNvPr id="19459" name="Content Placeholder 5"/>
          <p:cNvSpPr>
            <a:spLocks noGrp="1"/>
          </p:cNvSpPr>
          <p:nvPr>
            <p:ph idx="1"/>
          </p:nvPr>
        </p:nvSpPr>
        <p:spPr>
          <a:xfrm>
            <a:off x="228600" y="1720850"/>
            <a:ext cx="8621713" cy="2279650"/>
          </a:xfrm>
        </p:spPr>
        <p:txBody>
          <a:bodyPr/>
          <a:lstStyle/>
          <a:p>
            <a:pPr eaLnBrk="1" hangingPunct="1"/>
            <a:r>
              <a:rPr lang="en-US" sz="2400" dirty="0" smtClean="0">
                <a:latin typeface="Arial "/>
                <a:ea typeface="Arial "/>
                <a:cs typeface="Arial "/>
              </a:rPr>
              <a:t>Hazard monitoring can include, for example, river gauges for floods and scientific forecasts for extreme rain or drought</a:t>
            </a:r>
          </a:p>
          <a:p>
            <a:pPr eaLnBrk="1" hangingPunct="1"/>
            <a:r>
              <a:rPr lang="en-US" sz="2400" dirty="0" smtClean="0">
                <a:latin typeface="Arial "/>
                <a:ea typeface="Arial "/>
                <a:cs typeface="Arial "/>
              </a:rPr>
              <a:t>Forecasts issued for days, weeks and </a:t>
            </a:r>
            <a:r>
              <a:rPr lang="en-US" sz="2400" dirty="0" smtClean="0">
                <a:solidFill>
                  <a:srgbClr val="FF0000"/>
                </a:solidFill>
                <a:latin typeface="Arial "/>
                <a:ea typeface="Arial "/>
                <a:cs typeface="Arial "/>
              </a:rPr>
              <a:t>months</a:t>
            </a:r>
            <a:r>
              <a:rPr lang="en-US" sz="2400" dirty="0" smtClean="0">
                <a:latin typeface="Arial "/>
                <a:ea typeface="Arial "/>
                <a:cs typeface="Arial "/>
              </a:rPr>
              <a:t> in advance</a:t>
            </a:r>
          </a:p>
          <a:p>
            <a:pPr eaLnBrk="1" hangingPunct="1"/>
            <a:r>
              <a:rPr lang="en-US" sz="2400" dirty="0" smtClean="0">
                <a:latin typeface="Arial "/>
                <a:ea typeface="Arial "/>
                <a:cs typeface="Arial "/>
              </a:rPr>
              <a:t>Collaboration with national meteorological service is </a:t>
            </a:r>
            <a:r>
              <a:rPr lang="en-US" sz="2400" dirty="0" smtClean="0">
                <a:solidFill>
                  <a:srgbClr val="FF0000"/>
                </a:solidFill>
                <a:latin typeface="Arial "/>
                <a:ea typeface="Arial "/>
                <a:cs typeface="Arial "/>
              </a:rPr>
              <a:t>a good add on to access information</a:t>
            </a:r>
            <a:endParaRPr lang="en-US" sz="2000" dirty="0" smtClean="0">
              <a:solidFill>
                <a:srgbClr val="FF0000"/>
              </a:solidFill>
              <a:latin typeface="Arial "/>
              <a:ea typeface="Arial "/>
              <a:cs typeface="Arial "/>
            </a:endParaRPr>
          </a:p>
          <a:p>
            <a:pPr eaLnBrk="1" hangingPunct="1">
              <a:buFont typeface="Arial" charset="0"/>
              <a:buNone/>
            </a:pPr>
            <a:endParaRPr lang="en-US" sz="2400" dirty="0" smtClean="0">
              <a:latin typeface="Arial "/>
              <a:ea typeface="Arial "/>
              <a:cs typeface="Arial "/>
            </a:endParaRPr>
          </a:p>
        </p:txBody>
      </p:sp>
      <p:sp>
        <p:nvSpPr>
          <p:cNvPr id="16" name="Rectangle 15"/>
          <p:cNvSpPr/>
          <p:nvPr/>
        </p:nvSpPr>
        <p:spPr>
          <a:xfrm>
            <a:off x="4430034" y="4047074"/>
            <a:ext cx="3657600" cy="205105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228599" y="4308838"/>
            <a:ext cx="2111617" cy="1527522"/>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8055640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996"/>
          <a:stretch/>
        </p:blipFill>
        <p:spPr bwMode="auto">
          <a:xfrm>
            <a:off x="323528" y="4616335"/>
            <a:ext cx="8368251" cy="147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title"/>
          </p:nvPr>
        </p:nvSpPr>
        <p:spPr>
          <a:xfrm>
            <a:off x="1625060" y="581254"/>
            <a:ext cx="3816425" cy="689310"/>
          </a:xfrm>
        </p:spPr>
        <p:txBody>
          <a:bodyPr/>
          <a:lstStyle/>
          <a:p>
            <a:pPr eaLnBrk="1" hangingPunct="1"/>
            <a:r>
              <a:rPr lang="en-US" sz="3200" b="1" dirty="0" smtClean="0">
                <a:solidFill>
                  <a:schemeClr val="tx1"/>
                </a:solidFill>
                <a:latin typeface="Arial"/>
                <a:cs typeface="Arial"/>
              </a:rPr>
              <a:t>Communication</a:t>
            </a:r>
            <a:endParaRPr lang="en-US" sz="3200" dirty="0" smtClean="0">
              <a:solidFill>
                <a:schemeClr val="tx1"/>
              </a:solidFill>
              <a:latin typeface="Arial"/>
              <a:cs typeface="Arial"/>
            </a:endParaRPr>
          </a:p>
        </p:txBody>
      </p:sp>
      <p:sp>
        <p:nvSpPr>
          <p:cNvPr id="6" name="TextBox 5"/>
          <p:cNvSpPr txBox="1"/>
          <p:nvPr/>
        </p:nvSpPr>
        <p:spPr>
          <a:xfrm>
            <a:off x="4716016" y="2394034"/>
            <a:ext cx="4176464" cy="2308324"/>
          </a:xfrm>
          <a:prstGeom prst="rect">
            <a:avLst/>
          </a:prstGeom>
          <a:noFill/>
        </p:spPr>
        <p:txBody>
          <a:bodyPr wrap="square" rtlCol="0">
            <a:spAutoFit/>
          </a:bodyPr>
          <a:lstStyle/>
          <a:p>
            <a:pPr marL="285750" indent="-285750">
              <a:buFont typeface="Arial" pitchFamily="34" charset="0"/>
              <a:buChar char="•"/>
            </a:pPr>
            <a:r>
              <a:rPr lang="en-GB" sz="2400" dirty="0" smtClean="0">
                <a:latin typeface="Arial"/>
                <a:cs typeface="Arial"/>
              </a:rPr>
              <a:t>Do warnings reach all of those at risk?</a:t>
            </a:r>
          </a:p>
          <a:p>
            <a:pPr marL="285750" indent="-285750">
              <a:buFont typeface="Arial" pitchFamily="34" charset="0"/>
              <a:buChar char="•"/>
            </a:pPr>
            <a:r>
              <a:rPr lang="en-GB" sz="2400" dirty="0" smtClean="0">
                <a:latin typeface="Arial"/>
                <a:cs typeface="Arial"/>
              </a:rPr>
              <a:t>Are the risks and the warnings well understood?</a:t>
            </a:r>
          </a:p>
          <a:p>
            <a:pPr marL="285750" indent="-285750">
              <a:buFont typeface="Arial" pitchFamily="34" charset="0"/>
              <a:buChar char="•"/>
            </a:pPr>
            <a:r>
              <a:rPr lang="en-GB" sz="2400" dirty="0" smtClean="0">
                <a:latin typeface="Arial"/>
                <a:cs typeface="Arial"/>
              </a:rPr>
              <a:t>Is the warning information clear and usable?</a:t>
            </a:r>
            <a:endParaRPr lang="en-GB" sz="2400" dirty="0">
              <a:latin typeface="Arial"/>
              <a:cs typeface="Arial"/>
            </a:endParaRPr>
          </a:p>
        </p:txBody>
      </p:sp>
      <p:sp>
        <p:nvSpPr>
          <p:cNvPr id="7" name="TextBox 6"/>
          <p:cNvSpPr txBox="1"/>
          <p:nvPr/>
        </p:nvSpPr>
        <p:spPr>
          <a:xfrm>
            <a:off x="4716016" y="1486952"/>
            <a:ext cx="4333302" cy="830997"/>
          </a:xfrm>
          <a:prstGeom prst="rect">
            <a:avLst/>
          </a:prstGeom>
          <a:noFill/>
        </p:spPr>
        <p:txBody>
          <a:bodyPr wrap="none" rtlCol="0">
            <a:spAutoFit/>
          </a:bodyPr>
          <a:lstStyle/>
          <a:p>
            <a:r>
              <a:rPr lang="en-GB" sz="2400" b="1" dirty="0" smtClean="0">
                <a:solidFill>
                  <a:srgbClr val="FF0000"/>
                </a:solidFill>
                <a:latin typeface="Arial"/>
                <a:cs typeface="Arial"/>
              </a:rPr>
              <a:t>Key questions to consider </a:t>
            </a:r>
          </a:p>
          <a:p>
            <a:r>
              <a:rPr lang="en-GB" sz="2400" b="1" dirty="0" smtClean="0">
                <a:solidFill>
                  <a:srgbClr val="FF0000"/>
                </a:solidFill>
                <a:latin typeface="Arial"/>
                <a:cs typeface="Arial"/>
              </a:rPr>
              <a:t>when designing EW-EA Plan</a:t>
            </a:r>
            <a:endParaRPr lang="en-GB" sz="2400" b="1" dirty="0">
              <a:solidFill>
                <a:srgbClr val="FF0000"/>
              </a:solidFill>
              <a:latin typeface="Arial"/>
              <a:cs typeface="Aria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69347"/>
            <a:ext cx="4184126" cy="3133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734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a:xfrm>
            <a:off x="1662120" y="636402"/>
            <a:ext cx="7158351" cy="766372"/>
          </a:xfrm>
          <a:prstGeom prst="rect">
            <a:avLst/>
          </a:prstGeom>
        </p:spPr>
        <p:txBody>
          <a:bodyPr lIns="78858" tIns="39429" rIns="78858" bIns="39429" anchor="t"/>
          <a:lstStyle/>
          <a:p>
            <a:pPr eaLnBrk="1" hangingPunct="1"/>
            <a:r>
              <a:rPr lang="en-US" sz="3200" b="1" dirty="0" smtClean="0">
                <a:solidFill>
                  <a:schemeClr val="tx1"/>
                </a:solidFill>
                <a:latin typeface="Arial"/>
                <a:cs typeface="Arial"/>
              </a:rPr>
              <a:t>Early Warning, Early Action means</a:t>
            </a:r>
            <a:endParaRPr lang="en-US" sz="3200" dirty="0" smtClean="0">
              <a:solidFill>
                <a:schemeClr val="tx1"/>
              </a:solidFill>
              <a:latin typeface="Arial"/>
              <a:cs typeface="Arial"/>
            </a:endParaRPr>
          </a:p>
        </p:txBody>
      </p:sp>
      <p:sp>
        <p:nvSpPr>
          <p:cNvPr id="13315" name="Rectangle 10"/>
          <p:cNvSpPr txBox="1">
            <a:spLocks noChangeArrowheads="1"/>
          </p:cNvSpPr>
          <p:nvPr/>
        </p:nvSpPr>
        <p:spPr bwMode="auto">
          <a:xfrm>
            <a:off x="557658" y="2032000"/>
            <a:ext cx="8262814" cy="3557240"/>
          </a:xfrm>
          <a:prstGeom prst="rect">
            <a:avLst/>
          </a:prstGeom>
          <a:solidFill>
            <a:schemeClr val="bg1">
              <a:alpha val="74901"/>
            </a:schemeClr>
          </a:solidFill>
          <a:ln w="9525">
            <a:noFill/>
            <a:miter lim="800000"/>
            <a:headEnd/>
            <a:tailEnd/>
          </a:ln>
        </p:spPr>
        <p:txBody>
          <a:bodyPr lIns="78858" tIns="39429" rIns="78858" bIns="39429"/>
          <a:lstStyle/>
          <a:p>
            <a:pPr defTabSz="914400" eaLnBrk="0" hangingPunct="0">
              <a:spcBef>
                <a:spcPct val="20000"/>
              </a:spcBef>
            </a:pPr>
            <a:r>
              <a:rPr lang="en-US" sz="3200" dirty="0">
                <a:latin typeface="Arial"/>
                <a:cs typeface="Arial"/>
              </a:rPr>
              <a:t>Using climate and weather information to take action before a disaster strikes, in order to reduce negative impacts</a:t>
            </a:r>
          </a:p>
        </p:txBody>
      </p:sp>
    </p:spTree>
    <p:extLst>
      <p:ext uri="{BB962C8B-B14F-4D97-AF65-F5344CB8AC3E}">
        <p14:creationId xmlns:p14="http://schemas.microsoft.com/office/powerpoint/2010/main" val="313180098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10675" t="7382" r="9419" b="2461"/>
          <a:stretch>
            <a:fillRect/>
          </a:stretch>
        </p:blipFill>
        <p:spPr bwMode="auto">
          <a:xfrm rot="831962">
            <a:off x="395288" y="1484313"/>
            <a:ext cx="3201987" cy="4608512"/>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l="11069" t="5907" r="8302" b="6891"/>
          <a:stretch>
            <a:fillRect/>
          </a:stretch>
        </p:blipFill>
        <p:spPr bwMode="auto">
          <a:xfrm>
            <a:off x="3132138" y="2852738"/>
            <a:ext cx="6011862" cy="3656012"/>
          </a:xfrm>
          <a:prstGeom prst="rect">
            <a:avLst/>
          </a:prstGeom>
          <a:noFill/>
          <a:ln w="254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l="9726" t="9843" r="6483" b="4922"/>
          <a:stretch>
            <a:fillRect/>
          </a:stretch>
        </p:blipFill>
        <p:spPr bwMode="auto">
          <a:xfrm rot="825196">
            <a:off x="5037138" y="1484313"/>
            <a:ext cx="3279775" cy="4392612"/>
          </a:xfrm>
          <a:prstGeom prst="rect">
            <a:avLst/>
          </a:prstGeom>
          <a:noFill/>
          <a:ln w="222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Text Box 5"/>
          <p:cNvSpPr txBox="1">
            <a:spLocks noChangeArrowheads="1"/>
          </p:cNvSpPr>
          <p:nvPr/>
        </p:nvSpPr>
        <p:spPr bwMode="auto">
          <a:xfrm>
            <a:off x="4376738" y="2781300"/>
            <a:ext cx="4132161" cy="830997"/>
          </a:xfrm>
          <a:prstGeom prst="rect">
            <a:avLst/>
          </a:prstGeom>
          <a:solidFill>
            <a:schemeClr val="bg1">
              <a:alpha val="56078"/>
            </a:schemeClr>
          </a:solidFill>
          <a:ln>
            <a:noFill/>
          </a:ln>
          <a:effectLst/>
          <a:extLst/>
        </p:spPr>
        <p:txBody>
          <a:bodyPr wrap="none">
            <a:spAutoFit/>
          </a:bodyPr>
          <a:lstStyle/>
          <a:p>
            <a:r>
              <a:rPr lang="da-DK" sz="2400" dirty="0" err="1">
                <a:latin typeface="Arial"/>
                <a:ea typeface="MS PGothic" pitchFamily="34" charset="-128"/>
                <a:cs typeface="Arial"/>
              </a:rPr>
              <a:t>Account</a:t>
            </a:r>
            <a:r>
              <a:rPr lang="da-DK" sz="2400" dirty="0">
                <a:latin typeface="Arial"/>
                <a:ea typeface="MS PGothic" pitchFamily="34" charset="-128"/>
                <a:cs typeface="Arial"/>
              </a:rPr>
              <a:t> for </a:t>
            </a:r>
            <a:r>
              <a:rPr lang="da-DK" sz="2400" dirty="0" err="1">
                <a:latin typeface="Arial"/>
                <a:ea typeface="MS PGothic" pitchFamily="34" charset="-128"/>
                <a:cs typeface="Arial"/>
              </a:rPr>
              <a:t>evolving</a:t>
            </a:r>
            <a:r>
              <a:rPr lang="da-DK" sz="2400" dirty="0">
                <a:latin typeface="Arial"/>
                <a:ea typeface="MS PGothic" pitchFamily="34" charset="-128"/>
                <a:cs typeface="Arial"/>
              </a:rPr>
              <a:t> </a:t>
            </a:r>
            <a:r>
              <a:rPr lang="da-DK" sz="2400" dirty="0" err="1">
                <a:latin typeface="Arial"/>
                <a:ea typeface="MS PGothic" pitchFamily="34" charset="-128"/>
                <a:cs typeface="Arial"/>
              </a:rPr>
              <a:t>risk</a:t>
            </a:r>
            <a:r>
              <a:rPr lang="da-DK" sz="2400" dirty="0">
                <a:latin typeface="Arial"/>
                <a:ea typeface="MS PGothic" pitchFamily="34" charset="-128"/>
                <a:cs typeface="Arial"/>
              </a:rPr>
              <a:t> and</a:t>
            </a:r>
          </a:p>
          <a:p>
            <a:r>
              <a:rPr lang="da-DK" sz="2400" dirty="0" err="1">
                <a:latin typeface="Arial"/>
                <a:ea typeface="MS PGothic" pitchFamily="34" charset="-128"/>
                <a:cs typeface="Arial"/>
              </a:rPr>
              <a:t>rising</a:t>
            </a:r>
            <a:r>
              <a:rPr lang="da-DK" sz="2400" dirty="0">
                <a:latin typeface="Arial"/>
                <a:ea typeface="MS PGothic" pitchFamily="34" charset="-128"/>
                <a:cs typeface="Arial"/>
              </a:rPr>
              <a:t> </a:t>
            </a:r>
            <a:r>
              <a:rPr lang="da-DK" sz="2400" dirty="0" err="1">
                <a:latin typeface="Arial"/>
                <a:ea typeface="MS PGothic" pitchFamily="34" charset="-128"/>
                <a:cs typeface="Arial"/>
              </a:rPr>
              <a:t>uncertainty</a:t>
            </a:r>
            <a:endParaRPr lang="da-DK" sz="2400" dirty="0">
              <a:latin typeface="Arial"/>
              <a:ea typeface="MS PGothic" pitchFamily="34" charset="-128"/>
              <a:cs typeface="Arial"/>
            </a:endParaRPr>
          </a:p>
        </p:txBody>
      </p:sp>
      <p:sp>
        <p:nvSpPr>
          <p:cNvPr id="3078" name="Text Box 6"/>
          <p:cNvSpPr txBox="1">
            <a:spLocks noChangeArrowheads="1"/>
          </p:cNvSpPr>
          <p:nvPr/>
        </p:nvSpPr>
        <p:spPr bwMode="auto">
          <a:xfrm>
            <a:off x="4348163" y="2276475"/>
            <a:ext cx="4850056" cy="461665"/>
          </a:xfrm>
          <a:prstGeom prst="rect">
            <a:avLst/>
          </a:prstGeom>
          <a:solidFill>
            <a:schemeClr val="bg1">
              <a:alpha val="48000"/>
            </a:schemeClr>
          </a:solidFill>
          <a:ln>
            <a:noFill/>
          </a:ln>
          <a:effectLst/>
          <a:extLst/>
        </p:spPr>
        <p:txBody>
          <a:bodyPr wrap="none">
            <a:spAutoFit/>
          </a:bodyPr>
          <a:lstStyle/>
          <a:p>
            <a:r>
              <a:rPr lang="da-DK" sz="2400" dirty="0" err="1">
                <a:latin typeface="Arial"/>
                <a:ea typeface="MS PGothic" pitchFamily="34" charset="-128"/>
                <a:cs typeface="Arial"/>
              </a:rPr>
              <a:t>Accommodate</a:t>
            </a:r>
            <a:r>
              <a:rPr lang="da-DK" sz="2400" dirty="0">
                <a:latin typeface="Arial"/>
                <a:ea typeface="MS PGothic" pitchFamily="34" charset="-128"/>
                <a:cs typeface="Arial"/>
              </a:rPr>
              <a:t> multiple </a:t>
            </a:r>
            <a:r>
              <a:rPr lang="da-DK" sz="2400" dirty="0" err="1">
                <a:latin typeface="Arial"/>
                <a:ea typeface="MS PGothic" pitchFamily="34" charset="-128"/>
                <a:cs typeface="Arial"/>
              </a:rPr>
              <a:t>timescales</a:t>
            </a:r>
            <a:endParaRPr lang="da-DK" sz="2400" dirty="0">
              <a:latin typeface="Arial"/>
              <a:ea typeface="MS PGothic" pitchFamily="34" charset="-128"/>
              <a:cs typeface="Arial"/>
            </a:endParaRPr>
          </a:p>
        </p:txBody>
      </p:sp>
      <p:sp>
        <p:nvSpPr>
          <p:cNvPr id="3079" name="AutoShape 7"/>
          <p:cNvSpPr>
            <a:spLocks noChangeArrowheads="1"/>
          </p:cNvSpPr>
          <p:nvPr/>
        </p:nvSpPr>
        <p:spPr bwMode="auto">
          <a:xfrm>
            <a:off x="0" y="2781300"/>
            <a:ext cx="2498725" cy="1185863"/>
          </a:xfrm>
          <a:prstGeom prst="wedgeRoundRectCallout">
            <a:avLst>
              <a:gd name="adj1" fmla="val 54954"/>
              <a:gd name="adj2" fmla="val -62718"/>
              <a:gd name="adj3" fmla="val 16667"/>
            </a:avLst>
          </a:prstGeom>
          <a:solidFill>
            <a:schemeClr val="bg1">
              <a:alpha val="82001"/>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a-DK" sz="2200" b="1" i="1" dirty="0">
                <a:latin typeface="Arial"/>
                <a:ea typeface="MS PGothic" pitchFamily="34" charset="-128"/>
                <a:cs typeface="Arial"/>
              </a:rPr>
              <a:t>”...</a:t>
            </a:r>
            <a:r>
              <a:rPr lang="da-DK" sz="2200" b="1" i="1" dirty="0" err="1">
                <a:latin typeface="Arial"/>
                <a:ea typeface="MS PGothic" pitchFamily="34" charset="-128"/>
                <a:cs typeface="Arial"/>
              </a:rPr>
              <a:t>we</a:t>
            </a:r>
            <a:r>
              <a:rPr lang="da-DK" sz="2200" b="1" i="1" dirty="0">
                <a:latin typeface="Arial"/>
                <a:ea typeface="MS PGothic" pitchFamily="34" charset="-128"/>
                <a:cs typeface="Arial"/>
              </a:rPr>
              <a:t> </a:t>
            </a:r>
            <a:r>
              <a:rPr lang="da-DK" sz="2200" b="1" i="1" dirty="0" err="1">
                <a:latin typeface="Arial"/>
                <a:ea typeface="MS PGothic" pitchFamily="34" charset="-128"/>
                <a:cs typeface="Arial"/>
              </a:rPr>
              <a:t>respond</a:t>
            </a:r>
            <a:r>
              <a:rPr lang="da-DK" sz="2200" b="1" i="1" dirty="0">
                <a:latin typeface="Arial"/>
                <a:ea typeface="MS PGothic" pitchFamily="34" charset="-128"/>
                <a:cs typeface="Arial"/>
              </a:rPr>
              <a:t> to </a:t>
            </a:r>
            <a:r>
              <a:rPr lang="da-DK" sz="2200" b="1" i="1" dirty="0" err="1">
                <a:latin typeface="Arial"/>
                <a:ea typeface="MS PGothic" pitchFamily="34" charset="-128"/>
                <a:cs typeface="Arial"/>
              </a:rPr>
              <a:t>warnings</a:t>
            </a:r>
            <a:r>
              <a:rPr lang="da-DK" sz="2200" b="1" i="1" dirty="0">
                <a:latin typeface="Arial"/>
                <a:ea typeface="MS PGothic" pitchFamily="34" charset="-128"/>
                <a:cs typeface="Arial"/>
              </a:rPr>
              <a:t>, not </a:t>
            </a:r>
            <a:r>
              <a:rPr lang="da-DK" sz="2200" b="1" i="1" dirty="0" err="1">
                <a:latin typeface="Arial"/>
                <a:ea typeface="MS PGothic" pitchFamily="34" charset="-128"/>
                <a:cs typeface="Arial"/>
              </a:rPr>
              <a:t>disasters</a:t>
            </a:r>
            <a:r>
              <a:rPr lang="da-DK" sz="2200" b="1" i="1" dirty="0">
                <a:latin typeface="Arial"/>
                <a:ea typeface="MS PGothic" pitchFamily="34" charset="-128"/>
                <a:cs typeface="Arial"/>
              </a:rPr>
              <a:t>”</a:t>
            </a:r>
          </a:p>
        </p:txBody>
      </p:sp>
      <p:sp>
        <p:nvSpPr>
          <p:cNvPr id="3080" name="Text Box 8"/>
          <p:cNvSpPr txBox="1">
            <a:spLocks noChangeArrowheads="1"/>
          </p:cNvSpPr>
          <p:nvPr/>
        </p:nvSpPr>
        <p:spPr bwMode="auto">
          <a:xfrm>
            <a:off x="1845353" y="544173"/>
            <a:ext cx="4753686"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sz="3200" b="1" i="1" dirty="0">
                <a:latin typeface="Arial"/>
                <a:ea typeface="MS PGothic" pitchFamily="34" charset="-128"/>
                <a:cs typeface="Arial"/>
              </a:rPr>
              <a:t>New </a:t>
            </a:r>
            <a:r>
              <a:rPr lang="da-DK" sz="3200" b="1" i="1" dirty="0" err="1">
                <a:solidFill>
                  <a:srgbClr val="FF0000"/>
                </a:solidFill>
                <a:latin typeface="Arial"/>
                <a:ea typeface="MS PGothic" pitchFamily="34" charset="-128"/>
                <a:cs typeface="Arial"/>
              </a:rPr>
              <a:t>good</a:t>
            </a:r>
            <a:r>
              <a:rPr lang="da-DK" sz="3200" b="1" i="1" dirty="0">
                <a:latin typeface="Arial"/>
                <a:ea typeface="MS PGothic" pitchFamily="34" charset="-128"/>
                <a:cs typeface="Arial"/>
              </a:rPr>
              <a:t> IFRC guides</a:t>
            </a:r>
          </a:p>
        </p:txBody>
      </p:sp>
    </p:spTree>
    <p:extLst>
      <p:ext uri="{BB962C8B-B14F-4D97-AF65-F5344CB8AC3E}">
        <p14:creationId xmlns:p14="http://schemas.microsoft.com/office/powerpoint/2010/main" val="4175855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5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3075"/>
                                        </p:tgtEl>
                                      </p:cBhvr>
                                    </p:animEffect>
                                    <p:set>
                                      <p:cBhvr>
                                        <p:cTn id="22" dur="1" fill="hold">
                                          <p:stCondLst>
                                            <p:cond delay="499"/>
                                          </p:stCondLst>
                                        </p:cTn>
                                        <p:tgtEl>
                                          <p:spTgt spid="3075"/>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fade">
                                      <p:cBhvr>
                                        <p:cTn id="25" dur="500"/>
                                        <p:tgtEl>
                                          <p:spTgt spid="307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grpId="1" nodeType="clickEffect">
                                  <p:stCondLst>
                                    <p:cond delay="0"/>
                                  </p:stCondLst>
                                  <p:childTnLst>
                                    <p:animEffect transition="out" filter="fade">
                                      <p:cBhvr>
                                        <p:cTn id="29" dur="500"/>
                                        <p:tgtEl>
                                          <p:spTgt spid="3077"/>
                                        </p:tgtEl>
                                      </p:cBhvr>
                                    </p:animEffect>
                                    <p:set>
                                      <p:cBhvr>
                                        <p:cTn id="30" dur="1" fill="hold">
                                          <p:stCondLst>
                                            <p:cond delay="499"/>
                                          </p:stCondLst>
                                        </p:cTn>
                                        <p:tgtEl>
                                          <p:spTgt spid="3077"/>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3078"/>
                                        </p:tgtEl>
                                      </p:cBhvr>
                                    </p:animEffect>
                                    <p:set>
                                      <p:cBhvr>
                                        <p:cTn id="33" dur="1" fill="hold">
                                          <p:stCondLst>
                                            <p:cond delay="499"/>
                                          </p:stCondLst>
                                        </p:cTn>
                                        <p:tgtEl>
                                          <p:spTgt spid="3078"/>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3079"/>
                                        </p:tgtEl>
                                      </p:cBhvr>
                                    </p:animEffect>
                                    <p:set>
                                      <p:cBhvr>
                                        <p:cTn id="36" dur="1" fill="hold">
                                          <p:stCondLst>
                                            <p:cond delay="499"/>
                                          </p:stCondLst>
                                        </p:cTn>
                                        <p:tgtEl>
                                          <p:spTgt spid="3079"/>
                                        </p:tgtEl>
                                        <p:attrNameLst>
                                          <p:attrName>style.visibility</p:attrName>
                                        </p:attrNameLst>
                                      </p:cBhvr>
                                      <p:to>
                                        <p:strVal val="hidden"/>
                                      </p:to>
                                    </p:set>
                                  </p:childTnLst>
                                </p:cTn>
                              </p:par>
                            </p:childTnLst>
                          </p:cTn>
                        </p:par>
                        <p:par>
                          <p:cTn id="37" fill="hold" nodeType="afterGroup">
                            <p:stCondLst>
                              <p:cond delay="500"/>
                            </p:stCondLst>
                            <p:childTnLst>
                              <p:par>
                                <p:cTn id="38" presetID="10" presetClass="entr" presetSubtype="0" fill="hold" nodeType="afterEffect">
                                  <p:stCondLst>
                                    <p:cond delay="0"/>
                                  </p:stCondLst>
                                  <p:childTnLst>
                                    <p:set>
                                      <p:cBhvr>
                                        <p:cTn id="39" dur="1" fill="hold">
                                          <p:stCondLst>
                                            <p:cond delay="0"/>
                                          </p:stCondLst>
                                        </p:cTn>
                                        <p:tgtEl>
                                          <p:spTgt spid="3076"/>
                                        </p:tgtEl>
                                        <p:attrNameLst>
                                          <p:attrName>style.visibility</p:attrName>
                                        </p:attrNameLst>
                                      </p:cBhvr>
                                      <p:to>
                                        <p:strVal val="visible"/>
                                      </p:to>
                                    </p:set>
                                    <p:animEffect transition="in" filter="fade">
                                      <p:cBhvr>
                                        <p:cTn id="4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7" grpId="1" animBg="1"/>
      <p:bldP spid="3078" grpId="0" animBg="1"/>
      <p:bldP spid="3078" grpId="1" animBg="1"/>
      <p:bldP spid="3079" grpId="0" animBg="1"/>
      <p:bldP spid="307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ChangeArrowheads="1"/>
          </p:cNvSpPr>
          <p:nvPr/>
        </p:nvSpPr>
        <p:spPr bwMode="auto">
          <a:xfrm>
            <a:off x="1974850" y="380751"/>
            <a:ext cx="7032625" cy="1101725"/>
          </a:xfrm>
          <a:prstGeom prst="rect">
            <a:avLst/>
          </a:prstGeom>
          <a:noFill/>
          <a:ln>
            <a:noFill/>
          </a:ln>
          <a:effectLst/>
          <a:extLst/>
        </p:spPr>
        <p:txBody>
          <a:bodyPr lIns="82058" tIns="41029" rIns="82058" bIns="41029" anchor="ctr"/>
          <a:lstStyle/>
          <a:p>
            <a:pPr defTabSz="951648" fontAlgn="auto">
              <a:spcBef>
                <a:spcPts val="0"/>
              </a:spcBef>
              <a:spcAft>
                <a:spcPts val="0"/>
              </a:spcAft>
              <a:defRPr/>
            </a:pPr>
            <a:r>
              <a:rPr lang="en-US" sz="3200" b="1" i="1" dirty="0">
                <a:latin typeface="Arial "/>
                <a:cs typeface="Calibri"/>
              </a:rPr>
              <a:t>Early warning, early action</a:t>
            </a:r>
            <a:br>
              <a:rPr lang="en-US" sz="3200" b="1" i="1" dirty="0">
                <a:latin typeface="Arial "/>
                <a:cs typeface="Calibri"/>
              </a:rPr>
            </a:br>
            <a:r>
              <a:rPr lang="en-US" sz="3200" i="1" dirty="0">
                <a:latin typeface="Arial "/>
                <a:cs typeface="Calibri"/>
              </a:rPr>
              <a:t>Bridging time scales</a:t>
            </a:r>
            <a:endParaRPr lang="en-US" sz="3200" b="1" i="1" dirty="0">
              <a:effectLst>
                <a:outerShdw blurRad="38100" dist="38100" dir="2700000" algn="tl">
                  <a:srgbClr val="DDDDDD"/>
                </a:outerShdw>
              </a:effectLst>
              <a:latin typeface="Arial "/>
              <a:cs typeface="Calibri"/>
            </a:endParaRPr>
          </a:p>
        </p:txBody>
      </p:sp>
      <p:sp>
        <p:nvSpPr>
          <p:cNvPr id="332805" name="Rectangle 5"/>
          <p:cNvSpPr>
            <a:spLocks noChangeArrowheads="1"/>
          </p:cNvSpPr>
          <p:nvPr/>
        </p:nvSpPr>
        <p:spPr bwMode="auto">
          <a:xfrm>
            <a:off x="1544638" y="2281081"/>
            <a:ext cx="3314700" cy="1101725"/>
          </a:xfrm>
          <a:prstGeom prst="rect">
            <a:avLst/>
          </a:prstGeom>
          <a:noFill/>
          <a:ln>
            <a:noFill/>
          </a:ln>
          <a:effectLst/>
          <a:extLst/>
        </p:spPr>
        <p:txBody>
          <a:bodyPr lIns="82058" tIns="41029" rIns="82058" bIns="41029" anchor="ctr"/>
          <a:lstStyle/>
          <a:p>
            <a:pPr defTabSz="951648" fontAlgn="auto">
              <a:spcBef>
                <a:spcPts val="0"/>
              </a:spcBef>
              <a:spcAft>
                <a:spcPts val="0"/>
              </a:spcAft>
              <a:defRPr/>
            </a:pPr>
            <a:r>
              <a:rPr lang="en-US" sz="2500" b="1" dirty="0">
                <a:latin typeface="Arial "/>
                <a:cs typeface="Calibri"/>
              </a:rPr>
              <a:t>Climate change</a:t>
            </a:r>
            <a:br>
              <a:rPr lang="en-US" sz="2500" b="1" dirty="0">
                <a:latin typeface="Arial "/>
                <a:cs typeface="Calibri"/>
              </a:rPr>
            </a:br>
            <a:r>
              <a:rPr lang="en-US" sz="2500" dirty="0">
                <a:latin typeface="Arial "/>
                <a:cs typeface="Calibri"/>
              </a:rPr>
              <a:t>Rising risks, trends, more surprises</a:t>
            </a:r>
            <a:endParaRPr lang="en-US" b="1" dirty="0">
              <a:effectLst>
                <a:outerShdw blurRad="38100" dist="38100" dir="2700000" algn="tl">
                  <a:srgbClr val="DDDDDD"/>
                </a:outerShdw>
              </a:effectLst>
              <a:latin typeface="Arial "/>
              <a:cs typeface="Calibri"/>
            </a:endParaRPr>
          </a:p>
        </p:txBody>
      </p:sp>
      <p:sp>
        <p:nvSpPr>
          <p:cNvPr id="332806" name="Rectangle 6"/>
          <p:cNvSpPr>
            <a:spLocks noChangeArrowheads="1"/>
          </p:cNvSpPr>
          <p:nvPr/>
        </p:nvSpPr>
        <p:spPr bwMode="auto">
          <a:xfrm>
            <a:off x="2959706" y="3653637"/>
            <a:ext cx="4466356" cy="1100137"/>
          </a:xfrm>
          <a:prstGeom prst="rect">
            <a:avLst/>
          </a:prstGeom>
          <a:noFill/>
          <a:ln>
            <a:noFill/>
          </a:ln>
          <a:effectLst/>
          <a:extLst/>
        </p:spPr>
        <p:txBody>
          <a:bodyPr lIns="82058" tIns="41029" rIns="82058" bIns="41029" anchor="ctr"/>
          <a:lstStyle/>
          <a:p>
            <a:pPr defTabSz="951648" fontAlgn="auto">
              <a:spcBef>
                <a:spcPts val="0"/>
              </a:spcBef>
              <a:spcAft>
                <a:spcPts val="0"/>
              </a:spcAft>
              <a:defRPr/>
            </a:pPr>
            <a:r>
              <a:rPr lang="en-US" sz="2500" b="1" dirty="0">
                <a:latin typeface="Arial "/>
                <a:cs typeface="Calibri"/>
              </a:rPr>
              <a:t>Seasonal forecasts</a:t>
            </a:r>
            <a:br>
              <a:rPr lang="en-US" sz="2500" b="1" dirty="0">
                <a:latin typeface="Arial "/>
                <a:cs typeface="Calibri"/>
              </a:rPr>
            </a:br>
            <a:r>
              <a:rPr lang="en-US" sz="2500" dirty="0">
                <a:latin typeface="Arial "/>
                <a:cs typeface="Calibri"/>
              </a:rPr>
              <a:t>Level of risk in coming months</a:t>
            </a:r>
            <a:br>
              <a:rPr lang="en-US" sz="2500" dirty="0">
                <a:latin typeface="Arial "/>
                <a:cs typeface="Calibri"/>
              </a:rPr>
            </a:br>
            <a:endParaRPr lang="en-US" b="1" dirty="0">
              <a:effectLst>
                <a:outerShdw blurRad="38100" dist="38100" dir="2700000" algn="tl">
                  <a:srgbClr val="DDDDDD"/>
                </a:outerShdw>
              </a:effectLst>
              <a:latin typeface="Arial "/>
              <a:cs typeface="Calibri"/>
            </a:endParaRPr>
          </a:p>
        </p:txBody>
      </p:sp>
      <p:sp>
        <p:nvSpPr>
          <p:cNvPr id="332807" name="Rectangle 7"/>
          <p:cNvSpPr>
            <a:spLocks noChangeArrowheads="1"/>
          </p:cNvSpPr>
          <p:nvPr/>
        </p:nvSpPr>
        <p:spPr bwMode="auto">
          <a:xfrm>
            <a:off x="5192884" y="4687887"/>
            <a:ext cx="3521075" cy="1101725"/>
          </a:xfrm>
          <a:prstGeom prst="rect">
            <a:avLst/>
          </a:prstGeom>
          <a:noFill/>
          <a:ln>
            <a:noFill/>
          </a:ln>
          <a:effectLst/>
          <a:extLst/>
        </p:spPr>
        <p:txBody>
          <a:bodyPr lIns="82058" tIns="41029" rIns="82058" bIns="41029" anchor="ctr"/>
          <a:lstStyle/>
          <a:p>
            <a:pPr defTabSz="951648" fontAlgn="auto">
              <a:spcBef>
                <a:spcPts val="0"/>
              </a:spcBef>
              <a:spcAft>
                <a:spcPts val="0"/>
              </a:spcAft>
              <a:defRPr/>
            </a:pPr>
            <a:r>
              <a:rPr lang="en-US" sz="2500" b="1" dirty="0">
                <a:latin typeface="Arial" panose="020B0604020202020204" pitchFamily="34" charset="0"/>
                <a:cs typeface="Arial" panose="020B0604020202020204" pitchFamily="34" charset="0"/>
              </a:rPr>
              <a:t>“Regular” forecasts</a:t>
            </a:r>
            <a:br>
              <a:rPr lang="en-US" sz="2500" b="1"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Impending hazard</a:t>
            </a:r>
            <a:br>
              <a:rPr lang="en-US" sz="2500" dirty="0">
                <a:latin typeface="Arial" panose="020B0604020202020204" pitchFamily="34" charset="0"/>
                <a:cs typeface="Arial" panose="020B0604020202020204" pitchFamily="34" charset="0"/>
              </a:rPr>
            </a:br>
            <a:endParaRPr lang="en-US" b="1" dirty="0">
              <a:effectLst>
                <a:outerShdw blurRad="38100" dist="38100" dir="2700000" algn="tl">
                  <a:srgbClr val="DDDDDD"/>
                </a:outerShdw>
              </a:effectLst>
              <a:latin typeface="Arial" panose="020B0604020202020204" pitchFamily="34" charset="0"/>
              <a:cs typeface="Arial" panose="020B0604020202020204" pitchFamily="34" charset="0"/>
            </a:endParaRPr>
          </a:p>
        </p:txBody>
      </p:sp>
      <p:grpSp>
        <p:nvGrpSpPr>
          <p:cNvPr id="332818" name="Group 18"/>
          <p:cNvGrpSpPr>
            <a:grpSpLocks/>
          </p:cNvGrpSpPr>
          <p:nvPr/>
        </p:nvGrpSpPr>
        <p:grpSpPr bwMode="auto">
          <a:xfrm>
            <a:off x="4709734" y="2311665"/>
            <a:ext cx="4321175" cy="2166938"/>
            <a:chOff x="3442" y="1918"/>
            <a:chExt cx="3255" cy="1517"/>
          </a:xfrm>
        </p:grpSpPr>
        <p:sp>
          <p:nvSpPr>
            <p:cNvPr id="21513" name="Text Box 9"/>
            <p:cNvSpPr txBox="1">
              <a:spLocks noChangeArrowheads="1"/>
            </p:cNvSpPr>
            <p:nvPr/>
          </p:nvSpPr>
          <p:spPr bwMode="auto">
            <a:xfrm rot="1680000">
              <a:off x="3442" y="2218"/>
              <a:ext cx="3255" cy="334"/>
            </a:xfrm>
            <a:prstGeom prst="rect">
              <a:avLst/>
            </a:prstGeom>
            <a:noFill/>
            <a:ln w="9525">
              <a:noFill/>
              <a:miter lim="800000"/>
              <a:headEnd/>
              <a:tailEnd/>
            </a:ln>
          </p:spPr>
          <p:txBody>
            <a:bodyPr>
              <a:spAutoFit/>
            </a:bodyPr>
            <a:lstStyle/>
            <a:p>
              <a:pPr defTabSz="912813">
                <a:spcBef>
                  <a:spcPct val="50000"/>
                </a:spcBef>
              </a:pPr>
              <a:r>
                <a:rPr lang="en-US" sz="2500" b="1" dirty="0">
                  <a:solidFill>
                    <a:srgbClr val="E70000"/>
                  </a:solidFill>
                  <a:latin typeface="Arial" panose="020B0604020202020204" pitchFamily="34" charset="0"/>
                  <a:cs typeface="Arial" panose="020B0604020202020204" pitchFamily="34" charset="0"/>
                </a:rPr>
                <a:t>More specific information</a:t>
              </a:r>
            </a:p>
          </p:txBody>
        </p:sp>
        <p:cxnSp>
          <p:nvCxnSpPr>
            <p:cNvPr id="21514" name="AutoShape 12"/>
            <p:cNvCxnSpPr>
              <a:cxnSpLocks noChangeShapeType="1"/>
            </p:cNvCxnSpPr>
            <p:nvPr/>
          </p:nvCxnSpPr>
          <p:spPr bwMode="auto">
            <a:xfrm>
              <a:off x="3552" y="1918"/>
              <a:ext cx="3127" cy="1517"/>
            </a:xfrm>
            <a:prstGeom prst="straightConnector1">
              <a:avLst/>
            </a:prstGeom>
            <a:noFill/>
            <a:ln w="63500">
              <a:solidFill>
                <a:srgbClr val="E70000"/>
              </a:solidFill>
              <a:round/>
              <a:headEnd/>
              <a:tailEnd type="triangle" w="lg" len="lg"/>
            </a:ln>
          </p:spPr>
        </p:cxnSp>
      </p:grpSp>
      <p:grpSp>
        <p:nvGrpSpPr>
          <p:cNvPr id="332819" name="Group 19"/>
          <p:cNvGrpSpPr>
            <a:grpSpLocks/>
          </p:cNvGrpSpPr>
          <p:nvPr/>
        </p:nvGrpSpPr>
        <p:grpSpPr bwMode="auto">
          <a:xfrm>
            <a:off x="245081" y="3133730"/>
            <a:ext cx="5429250" cy="2139950"/>
            <a:chOff x="836" y="2918"/>
            <a:chExt cx="4090" cy="1498"/>
          </a:xfrm>
        </p:grpSpPr>
        <p:sp>
          <p:nvSpPr>
            <p:cNvPr id="21511" name="Text Box 10"/>
            <p:cNvSpPr txBox="1">
              <a:spLocks noChangeArrowheads="1"/>
            </p:cNvSpPr>
            <p:nvPr/>
          </p:nvSpPr>
          <p:spPr bwMode="auto">
            <a:xfrm rot="1680000">
              <a:off x="836" y="3948"/>
              <a:ext cx="4090" cy="334"/>
            </a:xfrm>
            <a:prstGeom prst="rect">
              <a:avLst/>
            </a:prstGeom>
            <a:noFill/>
            <a:ln w="9525">
              <a:noFill/>
              <a:miter lim="800000"/>
              <a:headEnd/>
              <a:tailEnd/>
            </a:ln>
          </p:spPr>
          <p:txBody>
            <a:bodyPr>
              <a:spAutoFit/>
            </a:bodyPr>
            <a:lstStyle/>
            <a:p>
              <a:pPr defTabSz="912813">
                <a:spcBef>
                  <a:spcPct val="50000"/>
                </a:spcBef>
              </a:pPr>
              <a:r>
                <a:rPr lang="en-US" sz="2500" b="1" dirty="0">
                  <a:solidFill>
                    <a:srgbClr val="EC0000"/>
                  </a:solidFill>
                  <a:latin typeface="Arial" panose="020B0604020202020204" pitchFamily="34" charset="0"/>
                  <a:cs typeface="Arial" panose="020B0604020202020204" pitchFamily="34" charset="0"/>
                </a:rPr>
                <a:t>More time to reduce risk</a:t>
              </a:r>
            </a:p>
          </p:txBody>
        </p:sp>
        <p:cxnSp>
          <p:nvCxnSpPr>
            <p:cNvPr id="21512" name="AutoShape 13"/>
            <p:cNvCxnSpPr>
              <a:cxnSpLocks noChangeShapeType="1"/>
            </p:cNvCxnSpPr>
            <p:nvPr/>
          </p:nvCxnSpPr>
          <p:spPr bwMode="auto">
            <a:xfrm flipH="1" flipV="1">
              <a:off x="887" y="2918"/>
              <a:ext cx="3025" cy="1498"/>
            </a:xfrm>
            <a:prstGeom prst="straightConnector1">
              <a:avLst/>
            </a:prstGeom>
            <a:noFill/>
            <a:ln w="63500">
              <a:solidFill>
                <a:srgbClr val="E70000"/>
              </a:solidFill>
              <a:round/>
              <a:headEnd/>
              <a:tailEnd type="triangle" w="lg" len="lg"/>
            </a:ln>
          </p:spPr>
        </p:cxnSp>
      </p:grpSp>
    </p:spTree>
    <p:extLst>
      <p:ext uri="{BB962C8B-B14F-4D97-AF65-F5344CB8AC3E}">
        <p14:creationId xmlns:p14="http://schemas.microsoft.com/office/powerpoint/2010/main" val="2991746743"/>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28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280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28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32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5" grpId="0"/>
      <p:bldP spid="332806" grpId="0"/>
      <p:bldP spid="3328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699472" y="413792"/>
            <a:ext cx="7171399" cy="1143000"/>
          </a:xfrm>
        </p:spPr>
        <p:txBody>
          <a:bodyPr/>
          <a:lstStyle/>
          <a:p>
            <a:pPr eaLnBrk="1" hangingPunct="1">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3200" b="1" dirty="0" smtClean="0">
                <a:solidFill>
                  <a:srgbClr val="000000"/>
                </a:solidFill>
                <a:latin typeface="Arial" charset="0"/>
                <a:cs typeface="Arial" charset="0"/>
              </a:rPr>
              <a:t>Forecast Caveats</a:t>
            </a:r>
            <a:r>
              <a:rPr lang="en-US" sz="3600" b="1" dirty="0">
                <a:solidFill>
                  <a:srgbClr val="000000"/>
                </a:solidFill>
                <a:latin typeface="Arial" charset="0"/>
                <a:cs typeface="Arial" charset="0"/>
              </a:rPr>
              <a:t/>
            </a:r>
            <a:br>
              <a:rPr lang="en-US" sz="3600" b="1" dirty="0">
                <a:solidFill>
                  <a:srgbClr val="000000"/>
                </a:solidFill>
                <a:latin typeface="Arial" charset="0"/>
                <a:cs typeface="Arial" charset="0"/>
              </a:rPr>
            </a:br>
            <a:r>
              <a:rPr lang="en-US" sz="2400" b="1" dirty="0" smtClean="0">
                <a:solidFill>
                  <a:srgbClr val="000000"/>
                </a:solidFill>
                <a:latin typeface="Arial" charset="0"/>
                <a:cs typeface="Arial" charset="0"/>
              </a:rPr>
              <a:t>(time to take action versus specificity)</a:t>
            </a:r>
            <a:r>
              <a:rPr lang="en-US" sz="2400" b="1" dirty="0" smtClean="0">
                <a:solidFill>
                  <a:srgbClr val="000000"/>
                </a:solidFill>
                <a:latin typeface="Arial Black" pitchFamily="34" charset="0"/>
                <a:cs typeface="Arial Black" pitchFamily="34" charset="0"/>
              </a:rPr>
              <a:t/>
            </a:r>
            <a:br>
              <a:rPr lang="en-US" sz="2400" b="1" dirty="0" smtClean="0">
                <a:solidFill>
                  <a:srgbClr val="000000"/>
                </a:solidFill>
                <a:latin typeface="Arial Black" pitchFamily="34" charset="0"/>
                <a:cs typeface="Arial Black" pitchFamily="34" charset="0"/>
              </a:rPr>
            </a:br>
            <a:endParaRPr lang="en-US" sz="2400" dirty="0" smtClean="0">
              <a:solidFill>
                <a:schemeClr val="tx1"/>
              </a:solidFill>
              <a:latin typeface="Arial Black" pitchFamily="34" charset="0"/>
              <a:cs typeface="Arial Black" pitchFamily="34" charset="0"/>
            </a:endParaRPr>
          </a:p>
        </p:txBody>
      </p:sp>
      <p:pic>
        <p:nvPicPr>
          <p:cNvPr id="174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3607" b="56652"/>
          <a:stretch/>
        </p:blipFill>
        <p:spPr bwMode="auto">
          <a:xfrm>
            <a:off x="17140" y="1556792"/>
            <a:ext cx="914400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222" y="3429000"/>
            <a:ext cx="3505200" cy="646112"/>
          </a:xfrm>
          <a:prstGeom prst="rect">
            <a:avLst/>
          </a:prstGeom>
          <a:solidFill>
            <a:schemeClr val="bg1">
              <a:lumMod val="85000"/>
            </a:schemeClr>
          </a:solidFill>
          <a:ln>
            <a:solidFill>
              <a:schemeClr val="tx1">
                <a:lumMod val="65000"/>
                <a:lumOff val="35000"/>
              </a:schemeClr>
            </a:solidFill>
          </a:ln>
        </p:spPr>
        <p:txBody>
          <a:bodyPr>
            <a:spAutoFit/>
          </a:bodyPr>
          <a:lstStyle/>
          <a:p>
            <a:pPr>
              <a:defRPr/>
            </a:pPr>
            <a:r>
              <a:rPr lang="en-US" dirty="0">
                <a:latin typeface="Arial" panose="020B0604020202020204" pitchFamily="34" charset="0"/>
                <a:ea typeface="ＭＳ Ｐゴシック" pitchFamily="34" charset="-128"/>
                <a:cs typeface="Arial" panose="020B0604020202020204" pitchFamily="34" charset="0"/>
              </a:rPr>
              <a:t>3–10 day forecasts (short lead time, very specific)</a:t>
            </a:r>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429" y="4149824"/>
            <a:ext cx="792089" cy="6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07408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688299" y="396740"/>
            <a:ext cx="7351723" cy="1224136"/>
          </a:xfrm>
        </p:spPr>
        <p:txBody>
          <a:bodyPr/>
          <a:lstStyle/>
          <a:p>
            <a:pPr eaLnBrk="1" hangingPunct="1">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3200" b="1" dirty="0" smtClean="0">
                <a:solidFill>
                  <a:srgbClr val="000000"/>
                </a:solidFill>
                <a:latin typeface="Arial" charset="0"/>
                <a:cs typeface="Arial" charset="0"/>
              </a:rPr>
              <a:t>Forecast Caveats</a:t>
            </a:r>
            <a:br>
              <a:rPr lang="en-US" sz="3200" b="1" dirty="0" smtClean="0">
                <a:solidFill>
                  <a:srgbClr val="000000"/>
                </a:solidFill>
                <a:latin typeface="Arial" charset="0"/>
                <a:cs typeface="Arial" charset="0"/>
              </a:rPr>
            </a:br>
            <a:r>
              <a:rPr lang="en-US" sz="2400" b="1" dirty="0" smtClean="0">
                <a:solidFill>
                  <a:srgbClr val="000000"/>
                </a:solidFill>
                <a:latin typeface="Arial" charset="0"/>
                <a:cs typeface="Arial" charset="0"/>
              </a:rPr>
              <a:t>(time to take action versus specificity)</a:t>
            </a:r>
            <a:r>
              <a:rPr lang="en-US" sz="3600" b="1" dirty="0" smtClean="0">
                <a:solidFill>
                  <a:srgbClr val="000000"/>
                </a:solidFill>
                <a:latin typeface="Arial Black" pitchFamily="34" charset="0"/>
                <a:cs typeface="Arial Black" pitchFamily="34" charset="0"/>
              </a:rPr>
              <a:t/>
            </a:r>
            <a:br>
              <a:rPr lang="en-US" sz="3600" b="1" dirty="0" smtClean="0">
                <a:solidFill>
                  <a:srgbClr val="000000"/>
                </a:solidFill>
                <a:latin typeface="Arial Black" pitchFamily="34" charset="0"/>
                <a:cs typeface="Arial Black" pitchFamily="34" charset="0"/>
              </a:rPr>
            </a:br>
            <a:endParaRPr lang="en-US" sz="2600" dirty="0" smtClean="0">
              <a:solidFill>
                <a:schemeClr val="tx1"/>
              </a:solidFill>
              <a:latin typeface="Arial Black" pitchFamily="34" charset="0"/>
              <a:cs typeface="Arial Black" pitchFamily="34"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12776"/>
            <a:ext cx="9144000" cy="547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a:spLocks noChangeArrowheads="1"/>
          </p:cNvSpPr>
          <p:nvPr/>
        </p:nvSpPr>
        <p:spPr bwMode="auto">
          <a:xfrm flipV="1">
            <a:off x="3779836" y="3663851"/>
            <a:ext cx="1584325" cy="1655763"/>
          </a:xfrm>
          <a:prstGeom prst="ellipse">
            <a:avLst/>
          </a:prstGeom>
          <a:solidFill>
            <a:srgbClr val="FF0000">
              <a:alpha val="50195"/>
            </a:srgbClr>
          </a:solidFill>
          <a:ln w="9525" algn="ctr">
            <a:solidFill>
              <a:srgbClr val="4A7EBB"/>
            </a:solidFill>
            <a:round/>
            <a:headEnd/>
            <a:tailEnd/>
          </a:ln>
          <a:effectLst>
            <a:outerShdw dist="23000" dir="5400000" rotWithShape="0">
              <a:srgbClr val="000000">
                <a:alpha val="34999"/>
              </a:srgbClr>
            </a:outerShdw>
          </a:effectLst>
        </p:spPr>
        <p:txBody>
          <a:bodyPr rot="10800000" anchor="ctr"/>
          <a:lstStyle/>
          <a:p>
            <a:pPr algn="ctr">
              <a:defRPr/>
            </a:pPr>
            <a:endParaRPr lang="en-US">
              <a:solidFill>
                <a:schemeClr val="lt1"/>
              </a:solidFill>
              <a:latin typeface="+mn-lt"/>
              <a:ea typeface="+mn-ea"/>
              <a:cs typeface="+mn-cs"/>
            </a:endParaRPr>
          </a:p>
        </p:txBody>
      </p:sp>
      <p:sp>
        <p:nvSpPr>
          <p:cNvPr id="10" name="TextBox 9"/>
          <p:cNvSpPr txBox="1"/>
          <p:nvPr/>
        </p:nvSpPr>
        <p:spPr>
          <a:xfrm>
            <a:off x="5622776" y="3036665"/>
            <a:ext cx="3505200" cy="646112"/>
          </a:xfrm>
          <a:prstGeom prst="rect">
            <a:avLst/>
          </a:prstGeom>
          <a:solidFill>
            <a:schemeClr val="bg1">
              <a:lumMod val="85000"/>
            </a:schemeClr>
          </a:solidFill>
          <a:ln>
            <a:solidFill>
              <a:schemeClr val="tx1">
                <a:lumMod val="65000"/>
                <a:lumOff val="35000"/>
              </a:schemeClr>
            </a:solidFill>
          </a:ln>
        </p:spPr>
        <p:txBody>
          <a:bodyPr>
            <a:spAutoFit/>
          </a:bodyPr>
          <a:lstStyle/>
          <a:p>
            <a:pPr>
              <a:defRPr/>
            </a:pPr>
            <a:r>
              <a:rPr lang="en-US" dirty="0">
                <a:latin typeface="Arial" panose="020B0604020202020204" pitchFamily="34" charset="0"/>
                <a:ea typeface="ＭＳ Ｐゴシック" pitchFamily="34" charset="-128"/>
                <a:cs typeface="Arial" panose="020B0604020202020204" pitchFamily="34" charset="0"/>
              </a:rPr>
              <a:t> Monthly and seasonal forecasts </a:t>
            </a:r>
          </a:p>
          <a:p>
            <a:pPr>
              <a:defRPr/>
            </a:pPr>
            <a:r>
              <a:rPr lang="en-US" dirty="0">
                <a:latin typeface="Arial" panose="020B0604020202020204" pitchFamily="34" charset="0"/>
                <a:ea typeface="ＭＳ Ｐゴシック" pitchFamily="34" charset="-128"/>
                <a:cs typeface="Arial" panose="020B0604020202020204" pitchFamily="34" charset="0"/>
              </a:rPr>
              <a:t>   (more lead time, less specific)</a:t>
            </a:r>
          </a:p>
        </p:txBody>
      </p:sp>
    </p:spTree>
    <p:extLst>
      <p:ext uri="{BB962C8B-B14F-4D97-AF65-F5344CB8AC3E}">
        <p14:creationId xmlns:p14="http://schemas.microsoft.com/office/powerpoint/2010/main" val="124923749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4" y="1384871"/>
            <a:ext cx="9144000" cy="546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Rectangle 2"/>
          <p:cNvSpPr>
            <a:spLocks noGrp="1" noChangeArrowheads="1"/>
          </p:cNvSpPr>
          <p:nvPr>
            <p:ph type="title"/>
          </p:nvPr>
        </p:nvSpPr>
        <p:spPr>
          <a:xfrm>
            <a:off x="1662121" y="415414"/>
            <a:ext cx="7211112" cy="1143000"/>
          </a:xfrm>
        </p:spPr>
        <p:txBody>
          <a:bodyPr/>
          <a:lstStyle/>
          <a:p>
            <a:pPr eaLnBrk="1" hangingPunct="1">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3200" b="1" dirty="0" smtClean="0">
                <a:solidFill>
                  <a:srgbClr val="000000"/>
                </a:solidFill>
                <a:latin typeface="Arial" charset="0"/>
                <a:cs typeface="Arial" charset="0"/>
              </a:rPr>
              <a:t>Forecast Caveats</a:t>
            </a:r>
            <a:r>
              <a:rPr lang="en-US" sz="3600" b="1" dirty="0" smtClean="0">
                <a:solidFill>
                  <a:srgbClr val="000000"/>
                </a:solidFill>
                <a:latin typeface="Arial" charset="0"/>
                <a:cs typeface="Arial" charset="0"/>
              </a:rPr>
              <a:t/>
            </a:r>
            <a:br>
              <a:rPr lang="en-US" sz="3600" b="1" dirty="0" smtClean="0">
                <a:solidFill>
                  <a:srgbClr val="000000"/>
                </a:solidFill>
                <a:latin typeface="Arial" charset="0"/>
                <a:cs typeface="Arial" charset="0"/>
              </a:rPr>
            </a:br>
            <a:r>
              <a:rPr lang="en-US" sz="2400" b="1" dirty="0" smtClean="0">
                <a:solidFill>
                  <a:srgbClr val="000000"/>
                </a:solidFill>
                <a:latin typeface="Arial" charset="0"/>
                <a:cs typeface="Arial" charset="0"/>
              </a:rPr>
              <a:t>(time to take action versus specificity)</a:t>
            </a:r>
            <a:r>
              <a:rPr lang="en-US" sz="2400" b="1" dirty="0" smtClean="0">
                <a:solidFill>
                  <a:srgbClr val="000000"/>
                </a:solidFill>
                <a:latin typeface="Arial Black" pitchFamily="34" charset="0"/>
                <a:cs typeface="Arial Black" pitchFamily="34" charset="0"/>
              </a:rPr>
              <a:t/>
            </a:r>
            <a:br>
              <a:rPr lang="en-US" sz="2400" b="1" dirty="0" smtClean="0">
                <a:solidFill>
                  <a:srgbClr val="000000"/>
                </a:solidFill>
                <a:latin typeface="Arial Black" pitchFamily="34" charset="0"/>
                <a:cs typeface="Arial Black" pitchFamily="34" charset="0"/>
              </a:rPr>
            </a:br>
            <a:endParaRPr lang="en-US" sz="2400" dirty="0" smtClean="0">
              <a:solidFill>
                <a:schemeClr val="tx1"/>
              </a:solidFill>
              <a:latin typeface="Arial Black" pitchFamily="34" charset="0"/>
              <a:cs typeface="Arial Black" pitchFamily="34" charset="0"/>
            </a:endParaRPr>
          </a:p>
        </p:txBody>
      </p:sp>
      <p:sp>
        <p:nvSpPr>
          <p:cNvPr id="11" name="Oval 10"/>
          <p:cNvSpPr>
            <a:spLocks noChangeArrowheads="1"/>
          </p:cNvSpPr>
          <p:nvPr/>
        </p:nvSpPr>
        <p:spPr bwMode="auto">
          <a:xfrm flipV="1">
            <a:off x="1979712" y="2504169"/>
            <a:ext cx="5776913" cy="3230339"/>
          </a:xfrm>
          <a:prstGeom prst="ellipse">
            <a:avLst/>
          </a:prstGeom>
          <a:solidFill>
            <a:srgbClr val="FF0000">
              <a:alpha val="30196"/>
            </a:srgbClr>
          </a:solidFill>
          <a:ln w="9525" algn="ctr">
            <a:solidFill>
              <a:srgbClr val="4A7EBB"/>
            </a:solidFill>
            <a:round/>
            <a:headEnd/>
            <a:tailEnd/>
          </a:ln>
          <a:effectLst>
            <a:outerShdw dist="23000" dir="5400000" rotWithShape="0">
              <a:srgbClr val="000000">
                <a:alpha val="34999"/>
              </a:srgbClr>
            </a:outerShdw>
          </a:effectLst>
        </p:spPr>
        <p:txBody>
          <a:bodyPr rot="10800000" anchor="ctr"/>
          <a:lstStyle/>
          <a:p>
            <a:pPr algn="ctr">
              <a:defRPr/>
            </a:pPr>
            <a:endParaRPr lang="en-US">
              <a:solidFill>
                <a:schemeClr val="lt1"/>
              </a:solidFill>
              <a:latin typeface="+mn-lt"/>
              <a:ea typeface="+mn-ea"/>
              <a:cs typeface="+mn-cs"/>
            </a:endParaRPr>
          </a:p>
        </p:txBody>
      </p:sp>
      <p:sp>
        <p:nvSpPr>
          <p:cNvPr id="12" name="TextBox 11"/>
          <p:cNvSpPr txBox="1"/>
          <p:nvPr/>
        </p:nvSpPr>
        <p:spPr>
          <a:xfrm>
            <a:off x="130176" y="4869160"/>
            <a:ext cx="4419600" cy="646113"/>
          </a:xfrm>
          <a:prstGeom prst="rect">
            <a:avLst/>
          </a:prstGeom>
          <a:solidFill>
            <a:schemeClr val="bg1">
              <a:lumMod val="85000"/>
            </a:schemeClr>
          </a:solidFill>
          <a:ln>
            <a:solidFill>
              <a:schemeClr val="tx1">
                <a:lumMod val="65000"/>
                <a:lumOff val="35000"/>
              </a:schemeClr>
            </a:solidFill>
          </a:ln>
        </p:spPr>
        <p:txBody>
          <a:bodyPr>
            <a:spAutoFit/>
          </a:bodyPr>
          <a:lstStyle/>
          <a:p>
            <a:pPr>
              <a:defRPr/>
            </a:pPr>
            <a:r>
              <a:rPr lang="en-US" dirty="0">
                <a:latin typeface="Arial" panose="020B0604020202020204" pitchFamily="34" charset="0"/>
                <a:ea typeface="ＭＳ Ｐゴシック" pitchFamily="34" charset="-128"/>
                <a:cs typeface="Arial" panose="020B0604020202020204" pitchFamily="34" charset="0"/>
              </a:rPr>
              <a:t> Climate change predictions (even more lead time, even less specific)</a:t>
            </a:r>
          </a:p>
        </p:txBody>
      </p:sp>
    </p:spTree>
    <p:extLst>
      <p:ext uri="{BB962C8B-B14F-4D97-AF65-F5344CB8AC3E}">
        <p14:creationId xmlns:p14="http://schemas.microsoft.com/office/powerpoint/2010/main" val="38367978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350838"/>
            <a:ext cx="7315200" cy="1143000"/>
          </a:xfrm>
        </p:spPr>
        <p:txBody>
          <a:bodyPr/>
          <a:lstStyle/>
          <a:p>
            <a:r>
              <a:rPr lang="en-US" sz="3200" b="1" dirty="0" smtClean="0">
                <a:solidFill>
                  <a:schemeClr val="tx1"/>
                </a:solidFill>
                <a:latin typeface="Arial"/>
                <a:cs typeface="Arial"/>
              </a:rPr>
              <a:t>Weather Reports From The Future</a:t>
            </a:r>
            <a:br>
              <a:rPr lang="en-US" sz="3200" b="1" dirty="0" smtClean="0">
                <a:solidFill>
                  <a:schemeClr val="tx1"/>
                </a:solidFill>
                <a:latin typeface="Arial"/>
                <a:cs typeface="Arial"/>
              </a:rPr>
            </a:br>
            <a:r>
              <a:rPr lang="en-US" dirty="0" smtClean="0">
                <a:solidFill>
                  <a:schemeClr val="tx1"/>
                </a:solidFill>
                <a:latin typeface="Arial"/>
                <a:cs typeface="Arial"/>
              </a:rPr>
              <a:t>UN Climate Summit 2014:  Catalyzing Action</a:t>
            </a:r>
            <a:endParaRPr lang="en-US" sz="2400" dirty="0">
              <a:solidFill>
                <a:schemeClr val="tx1"/>
              </a:solidFill>
              <a:latin typeface="Arial"/>
              <a:cs typeface="Arial"/>
            </a:endParaRPr>
          </a:p>
        </p:txBody>
      </p:sp>
      <p:sp>
        <p:nvSpPr>
          <p:cNvPr id="5" name="Content Placeholder 4"/>
          <p:cNvSpPr>
            <a:spLocks noGrp="1"/>
          </p:cNvSpPr>
          <p:nvPr>
            <p:ph idx="1"/>
          </p:nvPr>
        </p:nvSpPr>
        <p:spPr>
          <a:xfrm>
            <a:off x="399143" y="1539213"/>
            <a:ext cx="8451170" cy="4454054"/>
          </a:xfrm>
        </p:spPr>
        <p:txBody>
          <a:bodyPr/>
          <a:lstStyle/>
          <a:p>
            <a:pPr marL="0" indent="0">
              <a:buNone/>
            </a:pPr>
            <a:r>
              <a:rPr lang="en-US" sz="1800" dirty="0" smtClean="0">
                <a:latin typeface="Arial"/>
                <a:cs typeface="Arial"/>
              </a:rPr>
              <a:t>How will climate change impact our weather in the year 2050?  Watch “weather reports from the future”  </a:t>
            </a:r>
          </a:p>
          <a:p>
            <a:pPr marL="0" indent="0">
              <a:buNone/>
            </a:pPr>
            <a:endParaRPr lang="en-US" sz="1000" dirty="0">
              <a:latin typeface="Arial"/>
              <a:cs typeface="Arial"/>
            </a:endParaRPr>
          </a:p>
          <a:p>
            <a:pPr marL="0" indent="0">
              <a:buNone/>
            </a:pPr>
            <a:r>
              <a:rPr lang="en-US" sz="1800" dirty="0" smtClean="0">
                <a:latin typeface="Arial"/>
                <a:cs typeface="Arial"/>
              </a:rPr>
              <a:t>If humanity’s GHG emissions continue to increase, the average temperature of the Earth’s lower atmosphere could rise more than 4 degrees </a:t>
            </a:r>
            <a:r>
              <a:rPr lang="en-US" sz="1800" dirty="0" err="1" smtClean="0">
                <a:latin typeface="Arial"/>
                <a:cs typeface="Arial"/>
              </a:rPr>
              <a:t>celcius</a:t>
            </a:r>
            <a:r>
              <a:rPr lang="en-US" sz="1800" dirty="0" smtClean="0">
                <a:latin typeface="Arial"/>
                <a:cs typeface="Arial"/>
              </a:rPr>
              <a:t> by the end of the 21</a:t>
            </a:r>
            <a:r>
              <a:rPr lang="en-US" sz="1800" baseline="30000" dirty="0" smtClean="0">
                <a:latin typeface="Arial"/>
                <a:cs typeface="Arial"/>
              </a:rPr>
              <a:t>st</a:t>
            </a:r>
            <a:r>
              <a:rPr lang="en-US" sz="1800" dirty="0" smtClean="0">
                <a:latin typeface="Arial"/>
                <a:cs typeface="Arial"/>
              </a:rPr>
              <a:t> century.  But what does a global average temperature rise really mean?  How would we experience it on a daily basis? </a:t>
            </a:r>
          </a:p>
          <a:p>
            <a:pPr marL="0" indent="0">
              <a:buNone/>
            </a:pPr>
            <a:endParaRPr lang="en-US" sz="1000" dirty="0" smtClean="0">
              <a:latin typeface="Arial"/>
              <a:cs typeface="Arial"/>
            </a:endParaRPr>
          </a:p>
          <a:p>
            <a:pPr marL="0" indent="0">
              <a:buNone/>
            </a:pPr>
            <a:r>
              <a:rPr lang="en-US" sz="1800" dirty="0" smtClean="0">
                <a:latin typeface="Arial"/>
                <a:cs typeface="Arial"/>
              </a:rPr>
              <a:t>Weather report from the year 2050 – TV weather presenters present possible scenarios (NOT TRUE FORECASTS). </a:t>
            </a:r>
          </a:p>
          <a:p>
            <a:pPr marL="0" indent="0">
              <a:buNone/>
            </a:pPr>
            <a:endParaRPr lang="en-US" sz="1000" dirty="0">
              <a:latin typeface="Arial"/>
              <a:cs typeface="Arial"/>
            </a:endParaRPr>
          </a:p>
          <a:p>
            <a:pPr marL="0" indent="0">
              <a:buNone/>
            </a:pPr>
            <a:r>
              <a:rPr lang="en-US" sz="1800" dirty="0" smtClean="0">
                <a:latin typeface="Arial"/>
                <a:cs typeface="Arial"/>
              </a:rPr>
              <a:t>But they are based on the most-up-to-date climate science and they paint a compelling picture of what life could be like on a warmer planet.  </a:t>
            </a:r>
          </a:p>
          <a:p>
            <a:pPr marL="0" indent="0">
              <a:buNone/>
            </a:pPr>
            <a:endParaRPr lang="en-US" sz="1000" dirty="0">
              <a:latin typeface="Arial"/>
              <a:cs typeface="Arial"/>
            </a:endParaRPr>
          </a:p>
          <a:p>
            <a:pPr marL="0" indent="0">
              <a:buNone/>
            </a:pPr>
            <a:r>
              <a:rPr lang="en-US" sz="1800" dirty="0">
                <a:latin typeface="Arial"/>
                <a:cs typeface="Arial"/>
              </a:rPr>
              <a:t>THESE WORST CASE FUTURES DO NOT NEED TO HAPPEN! </a:t>
            </a:r>
            <a:endParaRPr lang="en-US" sz="1800" dirty="0" smtClean="0">
              <a:latin typeface="Arial"/>
              <a:cs typeface="Arial"/>
            </a:endParaRPr>
          </a:p>
          <a:p>
            <a:pPr marL="0" indent="0">
              <a:buNone/>
            </a:pPr>
            <a:r>
              <a:rPr lang="en-US" sz="1800" dirty="0" smtClean="0">
                <a:latin typeface="Arial"/>
                <a:cs typeface="Arial"/>
                <a:hlinkClick r:id="rId2"/>
              </a:rPr>
              <a:t>http</a:t>
            </a:r>
            <a:r>
              <a:rPr lang="en-US" sz="1800" dirty="0">
                <a:latin typeface="Arial"/>
                <a:cs typeface="Arial"/>
                <a:hlinkClick r:id="rId2"/>
              </a:rPr>
              <a:t>://www.youtube.com/watch?v=Hbne3q9Xers&amp;feature=</a:t>
            </a:r>
            <a:r>
              <a:rPr lang="en-US" sz="1800" dirty="0" smtClean="0">
                <a:latin typeface="Arial"/>
                <a:cs typeface="Arial"/>
                <a:hlinkClick r:id="rId2"/>
              </a:rPr>
              <a:t>youtu.be</a:t>
            </a:r>
            <a:endParaRPr lang="en-US" sz="1800" dirty="0" smtClean="0">
              <a:latin typeface="Arial"/>
              <a:cs typeface="Arial"/>
            </a:endParaRPr>
          </a:p>
          <a:p>
            <a:pPr marL="0" indent="0">
              <a:buNone/>
            </a:pPr>
            <a:endParaRPr lang="en-US" sz="1800" dirty="0" smtClean="0">
              <a:latin typeface="Arial"/>
              <a:cs typeface="Arial"/>
            </a:endParaRPr>
          </a:p>
          <a:p>
            <a:pPr marL="0" indent="0">
              <a:buNone/>
            </a:pPr>
            <a:endParaRPr lang="en-US" sz="1800" dirty="0">
              <a:latin typeface="Arial"/>
              <a:cs typeface="Arial"/>
            </a:endParaRPr>
          </a:p>
          <a:p>
            <a:pPr marL="0" indent="0">
              <a:buNone/>
            </a:pPr>
            <a:endParaRPr lang="en-US" sz="1800" dirty="0">
              <a:latin typeface="Arial"/>
              <a:cs typeface="Arial"/>
            </a:endParaRPr>
          </a:p>
        </p:txBody>
      </p:sp>
    </p:spTree>
    <p:extLst>
      <p:ext uri="{BB962C8B-B14F-4D97-AF65-F5344CB8AC3E}">
        <p14:creationId xmlns:p14="http://schemas.microsoft.com/office/powerpoint/2010/main" val="258944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718148" y="371500"/>
            <a:ext cx="6917852" cy="1257300"/>
          </a:xfrm>
          <a:prstGeom prst="rect">
            <a:avLst/>
          </a:prstGeom>
        </p:spPr>
        <p:txBody>
          <a:bodyPr/>
          <a:lstStyle/>
          <a:p>
            <a:pPr eaLnBrk="1" hangingPunct="1"/>
            <a:r>
              <a:rPr lang="en-US" sz="3200" b="1" dirty="0" smtClean="0">
                <a:solidFill>
                  <a:schemeClr val="tx1"/>
                </a:solidFill>
                <a:latin typeface="Arial" charset="0"/>
                <a:cs typeface="Arial Black" pitchFamily="34" charset="0"/>
              </a:rPr>
              <a:t>Long lead-time forecasts </a:t>
            </a:r>
            <a:br>
              <a:rPr lang="en-US" sz="3200" b="1" dirty="0" smtClean="0">
                <a:solidFill>
                  <a:schemeClr val="tx1"/>
                </a:solidFill>
                <a:latin typeface="Arial" charset="0"/>
                <a:cs typeface="Arial Black" pitchFamily="34" charset="0"/>
              </a:rPr>
            </a:br>
            <a:r>
              <a:rPr lang="en-US" sz="3200" b="1" dirty="0" smtClean="0">
                <a:solidFill>
                  <a:schemeClr val="tx1"/>
                </a:solidFill>
                <a:latin typeface="Arial" charset="0"/>
                <a:cs typeface="Arial Black" pitchFamily="34" charset="0"/>
              </a:rPr>
              <a:t>can’t say it all about the future</a:t>
            </a:r>
            <a:endParaRPr lang="en-US" sz="3200" dirty="0" smtClean="0">
              <a:solidFill>
                <a:schemeClr val="tx1"/>
              </a:solidFill>
              <a:latin typeface="Arial Black" pitchFamily="34" charset="0"/>
              <a:cs typeface="Arial Black" pitchFamily="34" charset="0"/>
            </a:endParaRPr>
          </a:p>
        </p:txBody>
      </p:sp>
      <p:sp>
        <p:nvSpPr>
          <p:cNvPr id="29699" name="Rectangle 3"/>
          <p:cNvSpPr>
            <a:spLocks noChangeArrowheads="1"/>
          </p:cNvSpPr>
          <p:nvPr/>
        </p:nvSpPr>
        <p:spPr bwMode="auto">
          <a:xfrm>
            <a:off x="611559" y="2015678"/>
            <a:ext cx="8024441" cy="3095838"/>
          </a:xfrm>
          <a:prstGeom prst="rect">
            <a:avLst/>
          </a:prstGeom>
          <a:noFill/>
          <a:ln w="9525">
            <a:noFill/>
            <a:miter lim="800000"/>
            <a:headEnd/>
            <a:tailEnd/>
          </a:ln>
        </p:spPr>
        <p:txBody>
          <a:bodyPr wrap="square" lIns="78858" tIns="39429" rIns="78858" bIns="39429">
            <a:spAutoFit/>
          </a:bodyPr>
          <a:lstStyle/>
          <a:p>
            <a:pPr marL="439738" indent="-439738">
              <a:buFont typeface="Arial" charset="0"/>
              <a:buChar char="•"/>
            </a:pPr>
            <a:r>
              <a:rPr lang="en-US" sz="2800" b="1" dirty="0">
                <a:latin typeface="Arial" panose="020B0604020202020204" pitchFamily="34" charset="0"/>
                <a:cs typeface="Arial" panose="020B0604020202020204" pitchFamily="34" charset="0"/>
              </a:rPr>
              <a:t>Long-term</a:t>
            </a:r>
            <a:r>
              <a:rPr lang="en-US" sz="2800" dirty="0">
                <a:latin typeface="Arial" panose="020B0604020202020204" pitchFamily="34" charset="0"/>
                <a:cs typeface="Arial" panose="020B0604020202020204" pitchFamily="34" charset="0"/>
              </a:rPr>
              <a:t> forecasts are </a:t>
            </a:r>
            <a:r>
              <a:rPr lang="en-US" sz="2800" b="1" dirty="0">
                <a:latin typeface="Arial" panose="020B0604020202020204" pitchFamily="34" charset="0"/>
                <a:cs typeface="Arial" panose="020B0604020202020204" pitchFamily="34" charset="0"/>
              </a:rPr>
              <a:t>not precise</a:t>
            </a:r>
            <a:r>
              <a:rPr lang="en-US" sz="2800" dirty="0">
                <a:latin typeface="Arial" panose="020B0604020202020204" pitchFamily="34" charset="0"/>
                <a:cs typeface="Arial" panose="020B0604020202020204" pitchFamily="34" charset="0"/>
              </a:rPr>
              <a:t>. They can only tell what is </a:t>
            </a:r>
            <a:r>
              <a:rPr lang="en-US" sz="2800" b="1" i="1" dirty="0">
                <a:solidFill>
                  <a:srgbClr val="FF0000"/>
                </a:solidFill>
                <a:latin typeface="Arial" panose="020B0604020202020204" pitchFamily="34" charset="0"/>
                <a:cs typeface="Arial" panose="020B0604020202020204" pitchFamily="34" charset="0"/>
              </a:rPr>
              <a:t>more likely</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to happen over a large area.</a:t>
            </a:r>
          </a:p>
          <a:p>
            <a:pPr marL="439738" indent="-439738">
              <a:buFont typeface="Arial" charset="0"/>
              <a:buChar char="•"/>
            </a:pPr>
            <a:endParaRPr lang="en-US" sz="2800" dirty="0" smtClean="0">
              <a:latin typeface="Arial" panose="020B0604020202020204" pitchFamily="34" charset="0"/>
              <a:cs typeface="Arial" panose="020B0604020202020204" pitchFamily="34" charset="0"/>
            </a:endParaRPr>
          </a:p>
          <a:p>
            <a:pPr marL="439738" indent="-439738">
              <a:buFont typeface="Arial" charset="0"/>
              <a:buChar char="•"/>
            </a:pPr>
            <a:r>
              <a:rPr lang="en-US" sz="2800" dirty="0" smtClean="0">
                <a:latin typeface="Arial" panose="020B0604020202020204" pitchFamily="34" charset="0"/>
                <a:cs typeface="Arial" panose="020B0604020202020204" pitchFamily="34" charset="0"/>
              </a:rPr>
              <a:t>We </a:t>
            </a:r>
            <a:r>
              <a:rPr lang="en-US" sz="2800" dirty="0">
                <a:latin typeface="Arial" panose="020B0604020202020204" pitchFamily="34" charset="0"/>
                <a:cs typeface="Arial" panose="020B0604020202020204" pitchFamily="34" charset="0"/>
              </a:rPr>
              <a:t>need to also monitor </a:t>
            </a:r>
            <a:r>
              <a:rPr lang="en-US" sz="2800" b="1" dirty="0">
                <a:latin typeface="Arial" panose="020B0604020202020204" pitchFamily="34" charset="0"/>
                <a:cs typeface="Arial" panose="020B0604020202020204" pitchFamily="34" charset="0"/>
              </a:rPr>
              <a:t>shorter-term</a:t>
            </a:r>
            <a:r>
              <a:rPr lang="en-US" sz="2800" dirty="0">
                <a:latin typeface="Arial" panose="020B0604020202020204" pitchFamily="34" charset="0"/>
                <a:cs typeface="Arial" panose="020B0604020202020204" pitchFamily="34" charset="0"/>
              </a:rPr>
              <a:t> weather forecasts to </a:t>
            </a:r>
            <a:r>
              <a:rPr lang="en-US" sz="2800" b="1" i="1" dirty="0">
                <a:solidFill>
                  <a:srgbClr val="FF0000"/>
                </a:solidFill>
                <a:latin typeface="Arial" panose="020B0604020202020204" pitchFamily="34" charset="0"/>
                <a:cs typeface="Arial" panose="020B0604020202020204" pitchFamily="34" charset="0"/>
              </a:rPr>
              <a:t>better anticipate</a:t>
            </a:r>
            <a:r>
              <a:rPr lang="en-US" sz="2800" dirty="0">
                <a:latin typeface="Arial" panose="020B0604020202020204" pitchFamily="34" charset="0"/>
                <a:cs typeface="Arial" panose="020B0604020202020204" pitchFamily="34" charset="0"/>
              </a:rPr>
              <a:t> when, where or how severe.</a:t>
            </a:r>
          </a:p>
        </p:txBody>
      </p:sp>
    </p:spTree>
    <p:extLst>
      <p:ext uri="{BB962C8B-B14F-4D97-AF65-F5344CB8AC3E}">
        <p14:creationId xmlns:p14="http://schemas.microsoft.com/office/powerpoint/2010/main" val="730769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LaNinaandRainfall"/>
          <p:cNvPicPr>
            <a:picLocks noChangeAspect="1" noChangeArrowheads="1"/>
          </p:cNvPicPr>
          <p:nvPr/>
        </p:nvPicPr>
        <p:blipFill>
          <a:blip r:embed="rId2"/>
          <a:srcRect/>
          <a:stretch>
            <a:fillRect/>
          </a:stretch>
        </p:blipFill>
        <p:spPr bwMode="auto">
          <a:xfrm>
            <a:off x="1606104" y="1008392"/>
            <a:ext cx="7497203" cy="4868879"/>
          </a:xfrm>
          <a:prstGeom prst="rect">
            <a:avLst/>
          </a:prstGeom>
          <a:noFill/>
          <a:ln w="9525">
            <a:noFill/>
            <a:miter lim="800000"/>
            <a:headEnd/>
            <a:tailEnd/>
          </a:ln>
        </p:spPr>
      </p:pic>
    </p:spTree>
    <p:extLst>
      <p:ext uri="{BB962C8B-B14F-4D97-AF65-F5344CB8AC3E}">
        <p14:creationId xmlns:p14="http://schemas.microsoft.com/office/powerpoint/2010/main" val="1849372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a:xfrm>
            <a:off x="1736823" y="422615"/>
            <a:ext cx="7049990" cy="1488777"/>
          </a:xfrm>
          <a:prstGeom prst="rect">
            <a:avLst/>
          </a:prstGeom>
          <a:solidFill>
            <a:srgbClr val="FFFFFF"/>
          </a:solidFill>
        </p:spPr>
        <p:txBody>
          <a:bodyPr lIns="78858" tIns="39429" rIns="78858" bIns="39429" anchor="t"/>
          <a:lstStyle/>
          <a:p>
            <a:pPr eaLnBrk="1" hangingPunct="1"/>
            <a:r>
              <a:rPr lang="en-US" sz="2400" b="1" dirty="0" smtClean="0">
                <a:solidFill>
                  <a:schemeClr val="tx1"/>
                </a:solidFill>
                <a:latin typeface="Arial" charset="0"/>
                <a:cs typeface="Arial Black" pitchFamily="34" charset="0"/>
              </a:rPr>
              <a:t>Seasonal rainfall </a:t>
            </a:r>
            <a:r>
              <a:rPr lang="en-US" sz="2400" b="1" dirty="0" smtClean="0">
                <a:latin typeface="Arial" charset="0"/>
                <a:cs typeface="Arial Black" pitchFamily="34" charset="0"/>
              </a:rPr>
              <a:t>forecast</a:t>
            </a:r>
            <a:r>
              <a:rPr lang="en-US" sz="2400" b="1" dirty="0" smtClean="0">
                <a:solidFill>
                  <a:schemeClr val="tx1"/>
                </a:solidFill>
                <a:latin typeface="Arial" charset="0"/>
                <a:cs typeface="Arial Black" pitchFamily="34" charset="0"/>
              </a:rPr>
              <a:t> issued October 2010 for upcoming November-January</a:t>
            </a:r>
            <a:endParaRPr lang="en-US" sz="2400" dirty="0" smtClean="0">
              <a:solidFill>
                <a:schemeClr val="tx1"/>
              </a:solidFill>
              <a:latin typeface="Arial Black" pitchFamily="34" charset="0"/>
              <a:cs typeface="Arial Black" pitchFamily="34" charset="0"/>
            </a:endParaRPr>
          </a:p>
        </p:txBody>
      </p:sp>
      <p:pic>
        <p:nvPicPr>
          <p:cNvPr id="37890" name="Picture 4" descr="plotaxislength+550+psdef+"/>
          <p:cNvPicPr>
            <a:picLocks noChangeAspect="1" noChangeArrowheads="1"/>
          </p:cNvPicPr>
          <p:nvPr/>
        </p:nvPicPr>
        <p:blipFill>
          <a:blip r:embed="rId3"/>
          <a:srcRect/>
          <a:stretch>
            <a:fillRect/>
          </a:stretch>
        </p:blipFill>
        <p:spPr bwMode="auto">
          <a:xfrm>
            <a:off x="1052712" y="1241387"/>
            <a:ext cx="7734101" cy="3627773"/>
          </a:xfrm>
          <a:prstGeom prst="rect">
            <a:avLst/>
          </a:prstGeom>
          <a:noFill/>
          <a:ln w="9525">
            <a:noFill/>
            <a:miter lim="800000"/>
            <a:headEnd/>
            <a:tailEnd/>
          </a:ln>
        </p:spPr>
      </p:pic>
      <p:pic>
        <p:nvPicPr>
          <p:cNvPr id="37891" name="Picture 5" descr="IFRCnetassesscolorscale11192010"/>
          <p:cNvPicPr>
            <a:picLocks noChangeAspect="1" noChangeArrowheads="1"/>
          </p:cNvPicPr>
          <p:nvPr/>
        </p:nvPicPr>
        <p:blipFill>
          <a:blip r:embed="rId4"/>
          <a:srcRect/>
          <a:stretch>
            <a:fillRect/>
          </a:stretch>
        </p:blipFill>
        <p:spPr bwMode="auto">
          <a:xfrm>
            <a:off x="1005259" y="5013176"/>
            <a:ext cx="7311157" cy="1030059"/>
          </a:xfrm>
          <a:prstGeom prst="rect">
            <a:avLst/>
          </a:prstGeom>
          <a:noFill/>
          <a:ln w="9525">
            <a:noFill/>
            <a:miter lim="800000"/>
            <a:headEnd/>
            <a:tailEnd/>
          </a:ln>
        </p:spPr>
      </p:pic>
    </p:spTree>
    <p:extLst>
      <p:ext uri="{BB962C8B-B14F-4D97-AF65-F5344CB8AC3E}">
        <p14:creationId xmlns:p14="http://schemas.microsoft.com/office/powerpoint/2010/main" val="154836215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plotaxislength+550+psdef+"/>
          <p:cNvPicPr>
            <a:picLocks noChangeAspect="1" noChangeArrowheads="1"/>
          </p:cNvPicPr>
          <p:nvPr/>
        </p:nvPicPr>
        <p:blipFill>
          <a:blip r:embed="rId3"/>
          <a:srcRect/>
          <a:stretch>
            <a:fillRect/>
          </a:stretch>
        </p:blipFill>
        <p:spPr bwMode="auto">
          <a:xfrm>
            <a:off x="1113631" y="1671092"/>
            <a:ext cx="7158037" cy="3731716"/>
          </a:xfrm>
          <a:prstGeom prst="rect">
            <a:avLst/>
          </a:prstGeom>
          <a:noFill/>
          <a:ln w="9525">
            <a:noFill/>
            <a:miter lim="800000"/>
            <a:headEnd/>
            <a:tailEnd/>
          </a:ln>
        </p:spPr>
      </p:pic>
      <p:sp>
        <p:nvSpPr>
          <p:cNvPr id="39938" name="Rectangle 2"/>
          <p:cNvSpPr>
            <a:spLocks noGrp="1" noChangeArrowheads="1"/>
          </p:cNvSpPr>
          <p:nvPr>
            <p:ph type="title" idx="4294967295"/>
          </p:nvPr>
        </p:nvSpPr>
        <p:spPr>
          <a:xfrm>
            <a:off x="1771432" y="373832"/>
            <a:ext cx="6887914" cy="1297260"/>
          </a:xfrm>
          <a:prstGeom prst="rect">
            <a:avLst/>
          </a:prstGeom>
          <a:solidFill>
            <a:srgbClr val="FFFFFF"/>
          </a:solidFill>
        </p:spPr>
        <p:txBody>
          <a:bodyPr lIns="78858" tIns="39429" rIns="78858" bIns="39429" anchor="t"/>
          <a:lstStyle/>
          <a:p>
            <a:pPr eaLnBrk="1" hangingPunct="1"/>
            <a:r>
              <a:rPr lang="en-US" sz="2800" b="1" dirty="0" smtClean="0">
                <a:solidFill>
                  <a:schemeClr val="tx1"/>
                </a:solidFill>
                <a:latin typeface="Arial" charset="0"/>
                <a:cs typeface="Arial Black" pitchFamily="34" charset="0"/>
              </a:rPr>
              <a:t>Areas that </a:t>
            </a:r>
            <a:r>
              <a:rPr lang="en-US" sz="2800" b="1" dirty="0" smtClean="0">
                <a:latin typeface="Arial" charset="0"/>
                <a:cs typeface="Arial Black" pitchFamily="34" charset="0"/>
              </a:rPr>
              <a:t>experienced flooding or drought </a:t>
            </a:r>
            <a:r>
              <a:rPr lang="en-US" sz="2800" b="1" dirty="0" smtClean="0">
                <a:solidFill>
                  <a:schemeClr val="tx1"/>
                </a:solidFill>
                <a:latin typeface="Arial" charset="0"/>
                <a:cs typeface="Arial Black" pitchFamily="34" charset="0"/>
              </a:rPr>
              <a:t>that November-January</a:t>
            </a:r>
          </a:p>
        </p:txBody>
      </p:sp>
      <p:sp>
        <p:nvSpPr>
          <p:cNvPr id="39939" name="Oval 5"/>
          <p:cNvSpPr>
            <a:spLocks noChangeArrowheads="1"/>
          </p:cNvSpPr>
          <p:nvPr/>
        </p:nvSpPr>
        <p:spPr bwMode="auto">
          <a:xfrm>
            <a:off x="3446463" y="2997200"/>
            <a:ext cx="658812"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0" name="Oval 6"/>
          <p:cNvSpPr>
            <a:spLocks noChangeArrowheads="1"/>
          </p:cNvSpPr>
          <p:nvPr/>
        </p:nvSpPr>
        <p:spPr bwMode="auto">
          <a:xfrm>
            <a:off x="6604000" y="3017838"/>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1" name="Oval 7"/>
          <p:cNvSpPr>
            <a:spLocks noChangeArrowheads="1"/>
          </p:cNvSpPr>
          <p:nvPr/>
        </p:nvSpPr>
        <p:spPr bwMode="auto">
          <a:xfrm>
            <a:off x="5008563" y="3536950"/>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2" name="Oval 8"/>
          <p:cNvSpPr>
            <a:spLocks noChangeArrowheads="1"/>
          </p:cNvSpPr>
          <p:nvPr/>
        </p:nvSpPr>
        <p:spPr bwMode="auto">
          <a:xfrm>
            <a:off x="7085013" y="3470275"/>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3" name="Oval 8"/>
          <p:cNvSpPr>
            <a:spLocks noChangeArrowheads="1"/>
          </p:cNvSpPr>
          <p:nvPr/>
        </p:nvSpPr>
        <p:spPr bwMode="auto">
          <a:xfrm>
            <a:off x="1860550" y="3184525"/>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4" name="Oval 8"/>
          <p:cNvSpPr>
            <a:spLocks noChangeArrowheads="1"/>
          </p:cNvSpPr>
          <p:nvPr/>
        </p:nvSpPr>
        <p:spPr bwMode="auto">
          <a:xfrm>
            <a:off x="2789238" y="2584450"/>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sp>
        <p:nvSpPr>
          <p:cNvPr id="39945" name="Oval 8"/>
          <p:cNvSpPr>
            <a:spLocks noChangeArrowheads="1"/>
          </p:cNvSpPr>
          <p:nvPr/>
        </p:nvSpPr>
        <p:spPr bwMode="auto">
          <a:xfrm>
            <a:off x="5206730" y="2990850"/>
            <a:ext cx="660400" cy="571500"/>
          </a:xfrm>
          <a:prstGeom prst="ellipse">
            <a:avLst/>
          </a:prstGeom>
          <a:noFill/>
          <a:ln w="38100">
            <a:solidFill>
              <a:srgbClr val="FF0000"/>
            </a:solidFill>
            <a:round/>
            <a:headEnd/>
            <a:tailEnd/>
          </a:ln>
        </p:spPr>
        <p:txBody>
          <a:bodyPr wrap="none" lIns="78858" tIns="39429" rIns="78858" bIns="39429" anchor="ctr"/>
          <a:lstStyle/>
          <a:p>
            <a:endParaRPr lang="nl-NL"/>
          </a:p>
        </p:txBody>
      </p:sp>
      <p:pic>
        <p:nvPicPr>
          <p:cNvPr id="39946" name="Picture 5" descr="IFRCnetassesscolorscale11192010"/>
          <p:cNvPicPr>
            <a:picLocks noChangeAspect="1" noChangeArrowheads="1"/>
          </p:cNvPicPr>
          <p:nvPr/>
        </p:nvPicPr>
        <p:blipFill>
          <a:blip r:embed="rId4"/>
          <a:srcRect/>
          <a:stretch>
            <a:fillRect/>
          </a:stretch>
        </p:blipFill>
        <p:spPr bwMode="auto">
          <a:xfrm>
            <a:off x="2547938" y="5214939"/>
            <a:ext cx="6167437" cy="806350"/>
          </a:xfrm>
          <a:prstGeom prst="rect">
            <a:avLst/>
          </a:prstGeom>
          <a:noFill/>
          <a:ln w="9525">
            <a:noFill/>
            <a:miter lim="800000"/>
            <a:headEnd/>
            <a:tailEnd/>
          </a:ln>
        </p:spPr>
      </p:pic>
      <p:sp>
        <p:nvSpPr>
          <p:cNvPr id="39947" name="Oval 8"/>
          <p:cNvSpPr>
            <a:spLocks noChangeArrowheads="1"/>
          </p:cNvSpPr>
          <p:nvPr/>
        </p:nvSpPr>
        <p:spPr bwMode="auto">
          <a:xfrm>
            <a:off x="7712075" y="3176588"/>
            <a:ext cx="415925" cy="417512"/>
          </a:xfrm>
          <a:prstGeom prst="ellipse">
            <a:avLst/>
          </a:prstGeom>
          <a:noFill/>
          <a:ln w="38100">
            <a:solidFill>
              <a:srgbClr val="FF0000"/>
            </a:solidFill>
            <a:round/>
            <a:headEnd/>
            <a:tailEnd/>
          </a:ln>
        </p:spPr>
        <p:txBody>
          <a:bodyPr wrap="none" lIns="78858" tIns="39429" rIns="78858" bIns="39429" anchor="ctr"/>
          <a:lstStyle/>
          <a:p>
            <a:endParaRPr lang="nl-NL"/>
          </a:p>
        </p:txBody>
      </p:sp>
    </p:spTree>
    <p:extLst>
      <p:ext uri="{BB962C8B-B14F-4D97-AF65-F5344CB8AC3E}">
        <p14:creationId xmlns:p14="http://schemas.microsoft.com/office/powerpoint/2010/main" val="213955900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4"/>
          <p:cNvSpPr txBox="1">
            <a:spLocks noChangeArrowheads="1"/>
          </p:cNvSpPr>
          <p:nvPr/>
        </p:nvSpPr>
        <p:spPr bwMode="auto">
          <a:xfrm>
            <a:off x="1788110" y="716293"/>
            <a:ext cx="6336705" cy="467962"/>
          </a:xfrm>
          <a:prstGeom prst="rect">
            <a:avLst/>
          </a:prstGeom>
          <a:noFill/>
          <a:ln>
            <a:noFill/>
          </a:ln>
          <a:extLst/>
        </p:spPr>
        <p:txBody>
          <a:bodyPr wrap="square" lIns="95136" tIns="47568" rIns="95136" bIns="47568">
            <a:spAutoFit/>
          </a:bodyPr>
          <a:lstStyle>
            <a:lvl1pPr eaLnBrk="0" hangingPunct="0">
              <a:defRPr sz="4000">
                <a:solidFill>
                  <a:schemeClr val="tx1"/>
                </a:solidFill>
                <a:latin typeface="Arial" charset="0"/>
                <a:ea typeface="ＭＳ Ｐゴシック" charset="0"/>
                <a:cs typeface="ＭＳ Ｐゴシック" charset="0"/>
              </a:defRPr>
            </a:lvl1pPr>
            <a:lvl2pPr marL="742950" indent="-285750" eaLnBrk="0" hangingPunct="0">
              <a:defRPr sz="4000">
                <a:solidFill>
                  <a:schemeClr val="tx1"/>
                </a:solidFill>
                <a:latin typeface="Arial" charset="0"/>
                <a:ea typeface="ＭＳ Ｐゴシック" charset="0"/>
              </a:defRPr>
            </a:lvl2pPr>
            <a:lvl3pPr marL="1143000" indent="-228600" eaLnBrk="0" hangingPunct="0">
              <a:defRPr sz="4000">
                <a:solidFill>
                  <a:schemeClr val="tx1"/>
                </a:solidFill>
                <a:latin typeface="Arial" charset="0"/>
                <a:ea typeface="ＭＳ Ｐゴシック" charset="0"/>
              </a:defRPr>
            </a:lvl3pPr>
            <a:lvl4pPr marL="1600200" indent="-228600" eaLnBrk="0" hangingPunct="0">
              <a:defRPr sz="4000">
                <a:solidFill>
                  <a:schemeClr val="tx1"/>
                </a:solidFill>
                <a:latin typeface="Arial" charset="0"/>
                <a:ea typeface="ＭＳ Ｐゴシック" charset="0"/>
              </a:defRPr>
            </a:lvl4pPr>
            <a:lvl5pPr marL="2057400" indent="-228600" eaLnBrk="0" hangingPunct="0">
              <a:defRPr sz="4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4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4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4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4000">
                <a:solidFill>
                  <a:schemeClr val="tx1"/>
                </a:solidFill>
                <a:latin typeface="Arial" charset="0"/>
                <a:ea typeface="ＭＳ Ｐゴシック" charset="0"/>
              </a:defRPr>
            </a:lvl9pPr>
          </a:lstStyle>
          <a:p>
            <a:pPr defTabSz="912903" eaLnBrk="1" fontAlgn="auto" hangingPunct="1">
              <a:lnSpc>
                <a:spcPts val="2872"/>
              </a:lnSpc>
              <a:spcBef>
                <a:spcPts val="0"/>
              </a:spcBef>
              <a:spcAft>
                <a:spcPts val="0"/>
              </a:spcAft>
              <a:defRPr/>
            </a:pPr>
            <a:r>
              <a:rPr lang="en-GB" sz="3200" b="1" i="1" dirty="0">
                <a:solidFill>
                  <a:srgbClr val="000000"/>
                </a:solidFill>
                <a:latin typeface="Arial "/>
                <a:ea typeface="+mn-ea"/>
                <a:cs typeface="Calibri"/>
              </a:rPr>
              <a:t>Early Action </a:t>
            </a:r>
            <a:r>
              <a:rPr lang="en-GB" sz="3200" b="1" i="1" dirty="0" smtClean="0">
                <a:solidFill>
                  <a:srgbClr val="000000"/>
                </a:solidFill>
                <a:latin typeface="Arial "/>
                <a:ea typeface="+mn-ea"/>
                <a:cs typeface="Calibri"/>
              </a:rPr>
              <a:t>Paid </a:t>
            </a:r>
            <a:r>
              <a:rPr lang="en-GB" sz="3200" b="1" i="1" dirty="0">
                <a:solidFill>
                  <a:srgbClr val="000000"/>
                </a:solidFill>
                <a:latin typeface="Arial "/>
                <a:ea typeface="+mn-ea"/>
                <a:cs typeface="Calibri"/>
              </a:rPr>
              <a:t>O</a:t>
            </a:r>
            <a:r>
              <a:rPr lang="en-GB" sz="3200" b="1" i="1" dirty="0" smtClean="0">
                <a:solidFill>
                  <a:srgbClr val="000000"/>
                </a:solidFill>
                <a:latin typeface="Arial "/>
                <a:ea typeface="+mn-ea"/>
                <a:cs typeface="Calibri"/>
              </a:rPr>
              <a:t>ff</a:t>
            </a:r>
            <a:r>
              <a:rPr lang="en-GB" sz="3200" b="1" i="1" dirty="0">
                <a:solidFill>
                  <a:srgbClr val="000000"/>
                </a:solidFill>
                <a:latin typeface="Arial "/>
                <a:ea typeface="+mn-ea"/>
                <a:cs typeface="Calibri"/>
              </a:rPr>
              <a:t>:</a:t>
            </a:r>
          </a:p>
        </p:txBody>
      </p:sp>
      <p:sp>
        <p:nvSpPr>
          <p:cNvPr id="49154" name="Content Placeholder 2"/>
          <p:cNvSpPr>
            <a:spLocks/>
          </p:cNvSpPr>
          <p:nvPr/>
        </p:nvSpPr>
        <p:spPr bwMode="auto">
          <a:xfrm>
            <a:off x="457200" y="2328863"/>
            <a:ext cx="8686800" cy="4525962"/>
          </a:xfrm>
          <a:prstGeom prst="rect">
            <a:avLst/>
          </a:prstGeom>
          <a:noFill/>
          <a:ln w="9525">
            <a:noFill/>
            <a:miter lim="800000"/>
            <a:headEnd/>
            <a:tailEnd/>
          </a:ln>
        </p:spPr>
        <p:txBody>
          <a:bodyPr lIns="95136" tIns="47568" rIns="95136" bIns="47568"/>
          <a:lstStyle/>
          <a:p>
            <a:pPr defTabSz="912813" eaLnBrk="0" hangingPunct="0">
              <a:spcBef>
                <a:spcPct val="20000"/>
              </a:spcBef>
              <a:buFont typeface="Arial" charset="0"/>
              <a:buNone/>
            </a:pPr>
            <a:endParaRPr lang="en-GB" sz="3200">
              <a:latin typeface="Calibri" pitchFamily="34" charset="0"/>
            </a:endParaRPr>
          </a:p>
        </p:txBody>
      </p:sp>
      <p:sp>
        <p:nvSpPr>
          <p:cNvPr id="49155" name="Content Placeholder 2"/>
          <p:cNvSpPr>
            <a:spLocks/>
          </p:cNvSpPr>
          <p:nvPr/>
        </p:nvSpPr>
        <p:spPr bwMode="auto">
          <a:xfrm>
            <a:off x="242783" y="3081198"/>
            <a:ext cx="3681146" cy="2662625"/>
          </a:xfrm>
          <a:prstGeom prst="rect">
            <a:avLst/>
          </a:prstGeom>
          <a:noFill/>
          <a:ln w="9525">
            <a:noFill/>
            <a:miter lim="800000"/>
            <a:headEnd/>
            <a:tailEnd/>
          </a:ln>
        </p:spPr>
        <p:txBody>
          <a:bodyPr lIns="95136" tIns="47568" rIns="95136" bIns="47568"/>
          <a:lstStyle/>
          <a:p>
            <a:pPr defTabSz="912813" eaLnBrk="0" hangingPunct="0">
              <a:spcBef>
                <a:spcPct val="20000"/>
              </a:spcBef>
            </a:pPr>
            <a:endParaRPr lang="en-US" sz="2400" dirty="0">
              <a:latin typeface="Arial" panose="020B0604020202020204" pitchFamily="34" charset="0"/>
              <a:cs typeface="Arial" panose="020B0604020202020204" pitchFamily="34" charset="0"/>
            </a:endParaRPr>
          </a:p>
          <a:p>
            <a:pPr defTabSz="912813" eaLnBrk="0" hangingPunct="0"/>
            <a:r>
              <a:rPr lang="en-US" sz="2400" b="1" dirty="0">
                <a:latin typeface="Arial" panose="020B0604020202020204" pitchFamily="34" charset="0"/>
                <a:cs typeface="Arial" panose="020B0604020202020204" pitchFamily="34" charset="0"/>
              </a:rPr>
              <a:t>Example:</a:t>
            </a:r>
            <a:r>
              <a:rPr lang="en-US" sz="2400" dirty="0">
                <a:latin typeface="Arial" panose="020B0604020202020204" pitchFamily="34" charset="0"/>
                <a:cs typeface="Arial" panose="020B0604020202020204" pitchFamily="34" charset="0"/>
              </a:rPr>
              <a:t> Red Cross </a:t>
            </a:r>
          </a:p>
          <a:p>
            <a:pPr defTabSz="912813" eaLnBrk="0" hangingPunct="0"/>
            <a:r>
              <a:rPr lang="en-US" sz="2400" dirty="0">
                <a:latin typeface="Arial" panose="020B0604020202020204" pitchFamily="34" charset="0"/>
                <a:cs typeface="Arial" panose="020B0604020202020204" pitchFamily="34" charset="0"/>
              </a:rPr>
              <a:t>volunteers in Ghana </a:t>
            </a:r>
            <a:r>
              <a:rPr lang="en-US" sz="2400" dirty="0" smtClean="0">
                <a:latin typeface="Arial" panose="020B0604020202020204" pitchFamily="34" charset="0"/>
                <a:cs typeface="Arial" panose="020B0604020202020204" pitchFamily="34" charset="0"/>
              </a:rPr>
              <a:t>saving </a:t>
            </a:r>
            <a:r>
              <a:rPr lang="en-US" sz="2400" dirty="0">
                <a:latin typeface="Arial" panose="020B0604020202020204" pitchFamily="34" charset="0"/>
                <a:cs typeface="Arial" panose="020B0604020202020204" pitchFamily="34" charset="0"/>
              </a:rPr>
              <a:t>lives by alerting </a:t>
            </a:r>
            <a:r>
              <a:rPr lang="en-US" sz="2400" dirty="0" smtClean="0">
                <a:latin typeface="Arial" panose="020B0604020202020204" pitchFamily="34" charset="0"/>
                <a:cs typeface="Arial" panose="020B0604020202020204" pitchFamily="34" charset="0"/>
              </a:rPr>
              <a:t>Volta </a:t>
            </a:r>
            <a:r>
              <a:rPr lang="en-US" sz="2400" dirty="0">
                <a:latin typeface="Arial" panose="020B0604020202020204" pitchFamily="34" charset="0"/>
                <a:cs typeface="Arial" panose="020B0604020202020204" pitchFamily="34" charset="0"/>
              </a:rPr>
              <a:t>fishermen that </a:t>
            </a:r>
            <a:r>
              <a:rPr lang="en-US" sz="2400" dirty="0" smtClean="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Bagre</a:t>
            </a:r>
            <a:r>
              <a:rPr lang="en-US" sz="2400" dirty="0">
                <a:latin typeface="Arial" panose="020B0604020202020204" pitchFamily="34" charset="0"/>
                <a:cs typeface="Arial" panose="020B0604020202020204" pitchFamily="34" charset="0"/>
              </a:rPr>
              <a:t> dam would </a:t>
            </a:r>
            <a:r>
              <a:rPr lang="en-US" sz="2400" dirty="0" smtClean="0">
                <a:latin typeface="Arial" panose="020B0604020202020204" pitchFamily="34" charset="0"/>
                <a:cs typeface="Arial" panose="020B0604020202020204" pitchFamily="34" charset="0"/>
              </a:rPr>
              <a:t>be </a:t>
            </a:r>
            <a:r>
              <a:rPr lang="en-US" sz="2400" dirty="0">
                <a:latin typeface="Arial" panose="020B0604020202020204" pitchFamily="34" charset="0"/>
                <a:cs typeface="Arial" panose="020B0604020202020204" pitchFamily="34" charset="0"/>
              </a:rPr>
              <a:t>spilled.</a:t>
            </a:r>
            <a:endParaRPr lang="en-US" sz="2400" b="1" dirty="0">
              <a:latin typeface="Arial" panose="020B0604020202020204" pitchFamily="34" charset="0"/>
              <a:cs typeface="Arial" panose="020B0604020202020204" pitchFamily="34" charset="0"/>
            </a:endParaRPr>
          </a:p>
          <a:p>
            <a:pPr marL="1187450" lvl="2" indent="-234950" defTabSz="912813" eaLnBrk="0" hangingPunct="0">
              <a:spcBef>
                <a:spcPct val="20000"/>
              </a:spcBef>
            </a:pPr>
            <a:endParaRPr lang="en-GB" sz="2400" dirty="0">
              <a:latin typeface="Arial" panose="020B0604020202020204" pitchFamily="34" charset="0"/>
              <a:cs typeface="Arial" panose="020B0604020202020204" pitchFamily="34" charset="0"/>
            </a:endParaRPr>
          </a:p>
        </p:txBody>
      </p:sp>
      <p:pic>
        <p:nvPicPr>
          <p:cNvPr id="49156" name="Picture 7"/>
          <p:cNvPicPr>
            <a:picLocks noChangeAspect="1" noChangeArrowheads="1"/>
          </p:cNvPicPr>
          <p:nvPr/>
        </p:nvPicPr>
        <p:blipFill>
          <a:blip r:embed="rId3"/>
          <a:srcRect/>
          <a:stretch>
            <a:fillRect/>
          </a:stretch>
        </p:blipFill>
        <p:spPr bwMode="auto">
          <a:xfrm>
            <a:off x="3923927" y="2930180"/>
            <a:ext cx="5199329" cy="3026803"/>
          </a:xfrm>
          <a:prstGeom prst="rect">
            <a:avLst/>
          </a:prstGeom>
          <a:noFill/>
          <a:ln w="9525">
            <a:noFill/>
            <a:miter lim="800000"/>
            <a:headEnd/>
            <a:tailEnd/>
          </a:ln>
        </p:spPr>
      </p:pic>
      <p:sp>
        <p:nvSpPr>
          <p:cNvPr id="2" name="TextBox 1"/>
          <p:cNvSpPr txBox="1"/>
          <p:nvPr/>
        </p:nvSpPr>
        <p:spPr>
          <a:xfrm>
            <a:off x="1680797" y="1531262"/>
            <a:ext cx="7265776" cy="1625060"/>
          </a:xfrm>
          <a:prstGeom prst="rect">
            <a:avLst/>
          </a:prstGeom>
          <a:noFill/>
        </p:spPr>
        <p:txBody>
          <a:bodyPr wrap="square" rtlCol="0">
            <a:spAutoFit/>
          </a:bodyPr>
          <a:lstStyle/>
          <a:p>
            <a:pPr defTabSz="912813" eaLnBrk="0" hangingPunct="0">
              <a:spcBef>
                <a:spcPct val="20000"/>
              </a:spcBef>
            </a:pPr>
            <a:r>
              <a:rPr lang="en-US" sz="2400" dirty="0" smtClean="0">
                <a:latin typeface="Arial" panose="020B0604020202020204" pitchFamily="34" charset="0"/>
                <a:cs typeface="Arial" panose="020B0604020202020204" pitchFamily="34" charset="0"/>
              </a:rPr>
              <a:t>Faster response: </a:t>
            </a:r>
            <a:r>
              <a:rPr lang="en-US" sz="2400" b="1" dirty="0" smtClean="0">
                <a:solidFill>
                  <a:srgbClr val="C00000"/>
                </a:solidFill>
                <a:latin typeface="Arial" panose="020B0604020202020204" pitchFamily="34" charset="0"/>
                <a:cs typeface="Arial" panose="020B0604020202020204" pitchFamily="34" charset="0"/>
              </a:rPr>
              <a:t>1-2 days</a:t>
            </a:r>
            <a:r>
              <a:rPr lang="en-US" sz="2400" dirty="0" smtClean="0">
                <a:latin typeface="Arial" panose="020B0604020202020204" pitchFamily="34" charset="0"/>
                <a:cs typeface="Arial" panose="020B0604020202020204" pitchFamily="34" charset="0"/>
              </a:rPr>
              <a:t> rather than 40 in 2007</a:t>
            </a:r>
          </a:p>
          <a:p>
            <a:pPr defTabSz="912813" eaLnBrk="0" hangingPunct="0">
              <a:spcBef>
                <a:spcPct val="20000"/>
              </a:spcBef>
              <a:buFont typeface="Arial" charset="0"/>
              <a:buChar char="•"/>
            </a:pPr>
            <a:r>
              <a:rPr lang="en-US" sz="2400" dirty="0" smtClean="0">
                <a:latin typeface="Arial" panose="020B0604020202020204" pitchFamily="34" charset="0"/>
                <a:cs typeface="Arial" panose="020B0604020202020204" pitchFamily="34" charset="0"/>
              </a:rPr>
              <a:t> Fewer victims (</a:t>
            </a:r>
            <a:r>
              <a:rPr lang="en-US" sz="2400" b="1" dirty="0" smtClean="0">
                <a:solidFill>
                  <a:srgbClr val="C00000"/>
                </a:solidFill>
                <a:latin typeface="Arial" panose="020B0604020202020204" pitchFamily="34" charset="0"/>
                <a:cs typeface="Arial" panose="020B0604020202020204" pitchFamily="34" charset="0"/>
              </a:rPr>
              <a:t>30</a:t>
            </a:r>
            <a:r>
              <a:rPr lang="en-US" sz="2400" dirty="0" smtClean="0">
                <a:latin typeface="Arial" panose="020B0604020202020204" pitchFamily="34" charset="0"/>
                <a:cs typeface="Arial" panose="020B0604020202020204" pitchFamily="34" charset="0"/>
              </a:rPr>
              <a:t> instead of hundreds)</a:t>
            </a:r>
          </a:p>
          <a:p>
            <a:pPr defTabSz="912813" eaLnBrk="0" hangingPunct="0">
              <a:spcBef>
                <a:spcPct val="20000"/>
              </a:spcBef>
              <a:buFont typeface="Arial" charset="0"/>
              <a:buChar char="•"/>
            </a:pPr>
            <a:r>
              <a:rPr lang="en-US" sz="2400" dirty="0" smtClean="0">
                <a:latin typeface="Arial" panose="020B0604020202020204" pitchFamily="34" charset="0"/>
                <a:cs typeface="Arial" panose="020B0604020202020204" pitchFamily="34" charset="0"/>
              </a:rPr>
              <a:t> Lower cost per beneficiary (</a:t>
            </a:r>
            <a:r>
              <a:rPr lang="en-US" sz="2400" b="1" dirty="0" smtClean="0">
                <a:solidFill>
                  <a:srgbClr val="C00000"/>
                </a:solidFill>
                <a:latin typeface="Arial" panose="020B0604020202020204" pitchFamily="34" charset="0"/>
                <a:cs typeface="Arial" panose="020B0604020202020204" pitchFamily="34" charset="0"/>
              </a:rPr>
              <a:t>30%</a:t>
            </a:r>
            <a:r>
              <a:rPr lang="en-US" sz="2400"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778791"/>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1847630" y="494146"/>
            <a:ext cx="6672915" cy="1141413"/>
          </a:xfrm>
          <a:prstGeom prst="rect">
            <a:avLst/>
          </a:prstGeom>
          <a:solidFill>
            <a:srgbClr val="FFFFFF"/>
          </a:solidFill>
          <a:ln w="9525">
            <a:solidFill>
              <a:schemeClr val="bg1"/>
            </a:solidFill>
            <a:miter lim="800000"/>
            <a:headEnd/>
            <a:tailEnd/>
          </a:ln>
        </p:spPr>
        <p:txBody>
          <a:bodyPr lIns="0" tIns="0" rIns="0" bIns="0"/>
          <a:lstStyle/>
          <a:p>
            <a:pPr>
              <a:lnSpc>
                <a:spcPct val="95000"/>
              </a:lnSpc>
            </a:pPr>
            <a:r>
              <a:rPr lang="en-US" sz="3200" b="1" i="1" dirty="0">
                <a:solidFill>
                  <a:srgbClr val="000000"/>
                </a:solidFill>
                <a:latin typeface="Arial" panose="020B0604020202020204" pitchFamily="34" charset="0"/>
                <a:cs typeface="Arial" panose="020B0604020202020204" pitchFamily="34" charset="0"/>
              </a:rPr>
              <a:t>Which forecasts are useful for humanitarian decisions</a:t>
            </a:r>
            <a:r>
              <a:rPr lang="en-US" sz="3200" b="1" i="1" dirty="0" smtClean="0">
                <a:solidFill>
                  <a:srgbClr val="000000"/>
                </a:solidFill>
                <a:latin typeface="Arial" panose="020B0604020202020204" pitchFamily="34" charset="0"/>
                <a:cs typeface="Arial" panose="020B0604020202020204" pitchFamily="34" charset="0"/>
              </a:rPr>
              <a:t>?</a:t>
            </a:r>
          </a:p>
          <a:p>
            <a:pPr>
              <a:lnSpc>
                <a:spcPct val="95000"/>
              </a:lnSpc>
            </a:pPr>
            <a:endParaRPr lang="en-US" sz="3200" b="1" i="1" dirty="0">
              <a:solidFill>
                <a:srgbClr val="000000"/>
              </a:solidFill>
              <a:latin typeface="Arial" panose="020B0604020202020204" pitchFamily="34" charset="0"/>
              <a:cs typeface="Arial" panose="020B0604020202020204" pitchFamily="34" charset="0"/>
            </a:endParaRPr>
          </a:p>
          <a:p>
            <a:pPr>
              <a:lnSpc>
                <a:spcPct val="95000"/>
              </a:lnSpc>
            </a:pPr>
            <a:endParaRPr lang="en-US" sz="3200" i="1" dirty="0">
              <a:solidFill>
                <a:srgbClr val="000000"/>
              </a:solidFill>
              <a:latin typeface="Arial" panose="020B0604020202020204" pitchFamily="34" charset="0"/>
              <a:cs typeface="Arial" panose="020B0604020202020204" pitchFamily="34" charset="0"/>
            </a:endParaRPr>
          </a:p>
        </p:txBody>
      </p:sp>
      <p:grpSp>
        <p:nvGrpSpPr>
          <p:cNvPr id="74755" name="Group 3"/>
          <p:cNvGrpSpPr>
            <a:grpSpLocks/>
          </p:cNvGrpSpPr>
          <p:nvPr/>
        </p:nvGrpSpPr>
        <p:grpSpPr bwMode="auto">
          <a:xfrm>
            <a:off x="263907" y="2554153"/>
            <a:ext cx="2759075" cy="3187700"/>
            <a:chOff x="204" y="1899"/>
            <a:chExt cx="1738" cy="2008"/>
          </a:xfrm>
        </p:grpSpPr>
        <p:pic>
          <p:nvPicPr>
            <p:cNvPr id="51209" name="Afbeelding 3" descr="seychelles ewea.jpg"/>
            <p:cNvPicPr>
              <a:picLocks noChangeAspect="1"/>
            </p:cNvPicPr>
            <p:nvPr/>
          </p:nvPicPr>
          <p:blipFill>
            <a:blip r:embed="rId3"/>
            <a:srcRect/>
            <a:stretch>
              <a:fillRect/>
            </a:stretch>
          </p:blipFill>
          <p:spPr bwMode="auto">
            <a:xfrm>
              <a:off x="204" y="2568"/>
              <a:ext cx="1738" cy="1339"/>
            </a:xfrm>
            <a:prstGeom prst="rect">
              <a:avLst/>
            </a:prstGeom>
            <a:noFill/>
            <a:ln w="9525">
              <a:noFill/>
              <a:miter lim="800000"/>
              <a:headEnd/>
              <a:tailEnd/>
            </a:ln>
          </p:spPr>
        </p:pic>
        <p:sp>
          <p:nvSpPr>
            <p:cNvPr id="51210" name="Rectangle 2"/>
            <p:cNvSpPr txBox="1">
              <a:spLocks noChangeArrowheads="1"/>
            </p:cNvSpPr>
            <p:nvPr/>
          </p:nvSpPr>
          <p:spPr bwMode="auto">
            <a:xfrm>
              <a:off x="378" y="1899"/>
              <a:ext cx="1406" cy="315"/>
            </a:xfrm>
            <a:prstGeom prst="rect">
              <a:avLst/>
            </a:prstGeom>
            <a:solidFill>
              <a:srgbClr val="FFFFFF"/>
            </a:solidFill>
            <a:ln w="9525">
              <a:solidFill>
                <a:schemeClr val="bg1"/>
              </a:solidFill>
              <a:miter lim="800000"/>
              <a:headEnd/>
              <a:tailEnd/>
            </a:ln>
          </p:spPr>
          <p:txBody>
            <a:bodyPr lIns="0" tIns="0" rIns="0" bIns="0"/>
            <a:lstStyle/>
            <a:p>
              <a:pPr>
                <a:lnSpc>
                  <a:spcPct val="95000"/>
                </a:lnSpc>
              </a:pPr>
              <a:r>
                <a:rPr lang="en-US" sz="2500" dirty="0">
                  <a:solidFill>
                    <a:srgbClr val="FF0000"/>
                  </a:solidFill>
                  <a:latin typeface="Arial" panose="020B0604020202020204" pitchFamily="34" charset="0"/>
                  <a:cs typeface="Arial" panose="020B0604020202020204" pitchFamily="34" charset="0"/>
                </a:rPr>
                <a:t>short term?</a:t>
              </a:r>
            </a:p>
          </p:txBody>
        </p:sp>
      </p:grpSp>
      <p:grpSp>
        <p:nvGrpSpPr>
          <p:cNvPr id="74758" name="Group 6"/>
          <p:cNvGrpSpPr>
            <a:grpSpLocks/>
          </p:cNvGrpSpPr>
          <p:nvPr/>
        </p:nvGrpSpPr>
        <p:grpSpPr bwMode="auto">
          <a:xfrm>
            <a:off x="5970920" y="2565215"/>
            <a:ext cx="2901950" cy="3176639"/>
            <a:chOff x="3742" y="1899"/>
            <a:chExt cx="1828" cy="2008"/>
          </a:xfrm>
        </p:grpSpPr>
        <p:pic>
          <p:nvPicPr>
            <p:cNvPr id="51207" name="Afbeelding 4" descr="topics-communityrisk.jpg"/>
            <p:cNvPicPr>
              <a:picLocks noChangeAspect="1"/>
            </p:cNvPicPr>
            <p:nvPr/>
          </p:nvPicPr>
          <p:blipFill>
            <a:blip r:embed="rId4"/>
            <a:srcRect/>
            <a:stretch>
              <a:fillRect/>
            </a:stretch>
          </p:blipFill>
          <p:spPr bwMode="auto">
            <a:xfrm>
              <a:off x="3742" y="2568"/>
              <a:ext cx="1828" cy="1339"/>
            </a:xfrm>
            <a:prstGeom prst="rect">
              <a:avLst/>
            </a:prstGeom>
            <a:noFill/>
            <a:ln w="9525">
              <a:noFill/>
              <a:miter lim="800000"/>
              <a:headEnd/>
              <a:tailEnd/>
            </a:ln>
          </p:spPr>
        </p:pic>
        <p:sp>
          <p:nvSpPr>
            <p:cNvPr id="51208" name="Rectangle 2"/>
            <p:cNvSpPr txBox="1">
              <a:spLocks noChangeArrowheads="1"/>
            </p:cNvSpPr>
            <p:nvPr/>
          </p:nvSpPr>
          <p:spPr bwMode="auto">
            <a:xfrm>
              <a:off x="3938" y="1899"/>
              <a:ext cx="1156" cy="315"/>
            </a:xfrm>
            <a:prstGeom prst="rect">
              <a:avLst/>
            </a:prstGeom>
            <a:solidFill>
              <a:srgbClr val="FFFFFF"/>
            </a:solidFill>
            <a:ln w="9525">
              <a:solidFill>
                <a:schemeClr val="bg1"/>
              </a:solidFill>
              <a:miter lim="800000"/>
              <a:headEnd/>
              <a:tailEnd/>
            </a:ln>
          </p:spPr>
          <p:txBody>
            <a:bodyPr lIns="0" tIns="0" rIns="0" bIns="0"/>
            <a:lstStyle/>
            <a:p>
              <a:pPr>
                <a:lnSpc>
                  <a:spcPct val="95000"/>
                </a:lnSpc>
              </a:pPr>
              <a:r>
                <a:rPr lang="en-US" sz="2500" dirty="0">
                  <a:solidFill>
                    <a:srgbClr val="FF0000"/>
                  </a:solidFill>
                  <a:latin typeface="Arial" panose="020B0604020202020204" pitchFamily="34" charset="0"/>
                  <a:cs typeface="Arial" panose="020B0604020202020204" pitchFamily="34" charset="0"/>
                </a:rPr>
                <a:t>long term?</a:t>
              </a:r>
            </a:p>
          </p:txBody>
        </p:sp>
      </p:grpSp>
      <p:grpSp>
        <p:nvGrpSpPr>
          <p:cNvPr id="74761" name="Group 9"/>
          <p:cNvGrpSpPr>
            <a:grpSpLocks/>
          </p:cNvGrpSpPr>
          <p:nvPr/>
        </p:nvGrpSpPr>
        <p:grpSpPr bwMode="auto">
          <a:xfrm>
            <a:off x="3022982" y="2565215"/>
            <a:ext cx="2952750" cy="3176639"/>
            <a:chOff x="1927" y="2018"/>
            <a:chExt cx="1860" cy="2031"/>
          </a:xfrm>
        </p:grpSpPr>
        <p:sp>
          <p:nvSpPr>
            <p:cNvPr id="51205" name="Rectangle 2"/>
            <p:cNvSpPr txBox="1">
              <a:spLocks noChangeArrowheads="1"/>
            </p:cNvSpPr>
            <p:nvPr/>
          </p:nvSpPr>
          <p:spPr bwMode="auto">
            <a:xfrm>
              <a:off x="2087" y="2018"/>
              <a:ext cx="1383" cy="315"/>
            </a:xfrm>
            <a:prstGeom prst="rect">
              <a:avLst/>
            </a:prstGeom>
            <a:solidFill>
              <a:srgbClr val="FFFFFF"/>
            </a:solidFill>
            <a:ln w="9525">
              <a:solidFill>
                <a:schemeClr val="bg1"/>
              </a:solidFill>
              <a:miter lim="800000"/>
              <a:headEnd/>
              <a:tailEnd/>
            </a:ln>
          </p:spPr>
          <p:txBody>
            <a:bodyPr lIns="0" tIns="0" rIns="0" bIns="0"/>
            <a:lstStyle/>
            <a:p>
              <a:pPr>
                <a:lnSpc>
                  <a:spcPct val="95000"/>
                </a:lnSpc>
              </a:pPr>
              <a:r>
                <a:rPr lang="en-US" sz="2500" dirty="0">
                  <a:solidFill>
                    <a:srgbClr val="FF0000"/>
                  </a:solidFill>
                  <a:latin typeface="Arial" panose="020B0604020202020204" pitchFamily="34" charset="0"/>
                  <a:cs typeface="Arial" panose="020B0604020202020204" pitchFamily="34" charset="0"/>
                </a:rPr>
                <a:t>medium term?</a:t>
              </a:r>
            </a:p>
          </p:txBody>
        </p:sp>
        <p:pic>
          <p:nvPicPr>
            <p:cNvPr id="51206" name="Picture 11"/>
            <p:cNvPicPr>
              <a:picLocks noChangeAspect="1" noChangeArrowheads="1"/>
            </p:cNvPicPr>
            <p:nvPr/>
          </p:nvPicPr>
          <p:blipFill>
            <a:blip r:embed="rId5"/>
            <a:srcRect/>
            <a:stretch>
              <a:fillRect/>
            </a:stretch>
          </p:blipFill>
          <p:spPr bwMode="auto">
            <a:xfrm>
              <a:off x="1927" y="2704"/>
              <a:ext cx="1860" cy="1345"/>
            </a:xfrm>
            <a:prstGeom prst="rect">
              <a:avLst/>
            </a:prstGeom>
            <a:noFill/>
            <a:ln w="9525">
              <a:noFill/>
              <a:miter lim="800000"/>
              <a:headEnd/>
              <a:tailEnd/>
            </a:ln>
          </p:spPr>
        </p:pic>
      </p:grpSp>
      <p:sp>
        <p:nvSpPr>
          <p:cNvPr id="2" name="TextBox 1"/>
          <p:cNvSpPr txBox="1"/>
          <p:nvPr/>
        </p:nvSpPr>
        <p:spPr>
          <a:xfrm>
            <a:off x="540132" y="1766066"/>
            <a:ext cx="8322311" cy="800219"/>
          </a:xfrm>
          <a:prstGeom prst="rect">
            <a:avLst/>
          </a:prstGeom>
          <a:noFill/>
        </p:spPr>
        <p:txBody>
          <a:bodyPr wrap="square" rtlCol="0">
            <a:spAutoFit/>
          </a:bodyPr>
          <a:lstStyle/>
          <a:p>
            <a:r>
              <a:rPr lang="en-US" sz="2800" dirty="0" smtClean="0">
                <a:solidFill>
                  <a:srgbClr val="000000"/>
                </a:solidFill>
                <a:latin typeface="Arial" panose="020B0604020202020204" pitchFamily="34" charset="0"/>
                <a:cs typeface="Arial" panose="020B0604020202020204" pitchFamily="34" charset="0"/>
              </a:rPr>
              <a:t>What kind of early actions should be taken in the…</a:t>
            </a:r>
            <a:r>
              <a:rPr lang="en-US" dirty="0" smtClean="0">
                <a:solidFill>
                  <a:srgbClr val="000000"/>
                </a:solidFill>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161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fade">
                                      <p:cBhvr>
                                        <p:cTn id="7" dur="500"/>
                                        <p:tgtEl>
                                          <p:spTgt spid="747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761"/>
                                        </p:tgtEl>
                                        <p:attrNameLst>
                                          <p:attrName>style.visibility</p:attrName>
                                        </p:attrNameLst>
                                      </p:cBhvr>
                                      <p:to>
                                        <p:strVal val="visible"/>
                                      </p:to>
                                    </p:set>
                                    <p:animEffect transition="in" filter="fade">
                                      <p:cBhvr>
                                        <p:cTn id="12" dur="500"/>
                                        <p:tgtEl>
                                          <p:spTgt spid="747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758"/>
                                        </p:tgtEl>
                                        <p:attrNameLst>
                                          <p:attrName>style.visibility</p:attrName>
                                        </p:attrNameLst>
                                      </p:cBhvr>
                                      <p:to>
                                        <p:strVal val="visible"/>
                                      </p:to>
                                    </p:set>
                                    <p:animEffect transition="in" filter="fade">
                                      <p:cBhvr>
                                        <p:cTn id="17"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ChangeArrowheads="1"/>
          </p:cNvSpPr>
          <p:nvPr/>
        </p:nvSpPr>
        <p:spPr bwMode="auto">
          <a:xfrm>
            <a:off x="1904903" y="188639"/>
            <a:ext cx="6881910" cy="808887"/>
          </a:xfrm>
          <a:prstGeom prst="rect">
            <a:avLst/>
          </a:prstGeom>
          <a:noFill/>
          <a:ln w="9525">
            <a:noFill/>
            <a:miter lim="800000"/>
            <a:headEnd/>
            <a:tailEnd/>
          </a:ln>
        </p:spPr>
        <p:txBody>
          <a:bodyPr lIns="0" tIns="0" rIns="0" bIns="0"/>
          <a:lstStyle/>
          <a:p>
            <a:pPr>
              <a:buClr>
                <a:srgbClr val="8AC6CD"/>
              </a:buClr>
            </a:pPr>
            <a:r>
              <a:rPr lang="en-US" sz="2800" b="1" i="1" dirty="0">
                <a:latin typeface="Arial" panose="020B0604020202020204" pitchFamily="34" charset="0"/>
                <a:cs typeface="Arial" panose="020B0604020202020204" pitchFamily="34" charset="0"/>
              </a:rPr>
              <a:t>Different actions are appropriate </a:t>
            </a:r>
            <a:r>
              <a:rPr lang="en-US" sz="2800" b="1" i="1" dirty="0" smtClean="0">
                <a:latin typeface="Arial" panose="020B0604020202020204" pitchFamily="34" charset="0"/>
                <a:cs typeface="Arial" panose="020B0604020202020204" pitchFamily="34" charset="0"/>
              </a:rPr>
              <a:t>at </a:t>
            </a:r>
            <a:r>
              <a:rPr lang="en-US" sz="2800" b="1" i="1" dirty="0">
                <a:latin typeface="Arial" panose="020B0604020202020204" pitchFamily="34" charset="0"/>
                <a:cs typeface="Arial" panose="020B0604020202020204" pitchFamily="34" charset="0"/>
              </a:rPr>
              <a:t>different </a:t>
            </a:r>
            <a:r>
              <a:rPr lang="en-US" sz="2800" b="1" i="1" dirty="0" smtClean="0">
                <a:latin typeface="Arial" panose="020B0604020202020204" pitchFamily="34" charset="0"/>
                <a:cs typeface="Arial" panose="020B0604020202020204" pitchFamily="34" charset="0"/>
              </a:rPr>
              <a:t>timescales</a:t>
            </a:r>
            <a:endParaRPr lang="en-US" sz="2800" b="1" i="1" dirty="0">
              <a:latin typeface="Arial" panose="020B0604020202020204" pitchFamily="34" charset="0"/>
              <a:cs typeface="Arial" panose="020B0604020202020204" pitchFamily="34" charset="0"/>
            </a:endParaRPr>
          </a:p>
          <a:p>
            <a:pPr algn="ctr">
              <a:buClr>
                <a:srgbClr val="8AC6CD"/>
              </a:buClr>
            </a:pPr>
            <a:endParaRPr lang="en-US" sz="2800" b="1" i="1" dirty="0">
              <a:latin typeface="Arial" panose="020B0604020202020204" pitchFamily="34" charset="0"/>
              <a:cs typeface="Arial" panose="020B0604020202020204" pitchFamily="34" charset="0"/>
            </a:endParaRPr>
          </a:p>
        </p:txBody>
      </p:sp>
      <p:pic>
        <p:nvPicPr>
          <p:cNvPr id="36866" name="Picture 25" descr="table.jpg"/>
          <p:cNvPicPr>
            <a:picLocks noChangeAspect="1"/>
          </p:cNvPicPr>
          <p:nvPr/>
        </p:nvPicPr>
        <p:blipFill>
          <a:blip r:embed="rId3"/>
          <a:srcRect/>
          <a:stretch>
            <a:fillRect/>
          </a:stretch>
        </p:blipFill>
        <p:spPr bwMode="auto">
          <a:xfrm>
            <a:off x="357188" y="1124744"/>
            <a:ext cx="8429625" cy="5328592"/>
          </a:xfrm>
          <a:prstGeom prst="rect">
            <a:avLst/>
          </a:prstGeom>
          <a:noFill/>
          <a:ln w="9525">
            <a:noFill/>
            <a:miter lim="800000"/>
            <a:headEnd/>
            <a:tailEnd/>
          </a:ln>
        </p:spPr>
      </p:pic>
    </p:spTree>
    <p:extLst>
      <p:ext uri="{BB962C8B-B14F-4D97-AF65-F5344CB8AC3E}">
        <p14:creationId xmlns:p14="http://schemas.microsoft.com/office/powerpoint/2010/main" val="46559029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2310" y="2460698"/>
            <a:ext cx="7735567" cy="1143000"/>
          </a:xfrm>
        </p:spPr>
        <p:txBody>
          <a:bodyPr/>
          <a:lstStyle/>
          <a:p>
            <a:pPr>
              <a:tabLst>
                <a:tab pos="0" algn="l"/>
                <a:tab pos="787400" algn="l"/>
                <a:tab pos="1576388" algn="l"/>
                <a:tab pos="2365375" algn="l"/>
                <a:tab pos="3152775" algn="l"/>
                <a:tab pos="3941763" algn="l"/>
                <a:tab pos="4730750" algn="l"/>
                <a:tab pos="5519738" algn="l"/>
                <a:tab pos="6307138" algn="l"/>
                <a:tab pos="7096125" algn="l"/>
                <a:tab pos="7885113" algn="l"/>
                <a:tab pos="8674100" algn="l"/>
              </a:tabLst>
            </a:pPr>
            <a:r>
              <a:rPr lang="en-US" sz="2800" b="0" dirty="0" smtClean="0">
                <a:solidFill>
                  <a:srgbClr val="000000"/>
                </a:solidFill>
                <a:latin typeface="Arial"/>
                <a:cs typeface="Arial"/>
              </a:rPr>
              <a:t>you risk </a:t>
            </a:r>
            <a:r>
              <a:rPr lang="en-US" sz="2800" dirty="0" smtClean="0">
                <a:solidFill>
                  <a:srgbClr val="000000"/>
                </a:solidFill>
                <a:latin typeface="Arial"/>
                <a:cs typeface="Arial"/>
              </a:rPr>
              <a:t>missing</a:t>
            </a:r>
            <a:r>
              <a:rPr lang="en-US" sz="2800" b="0" dirty="0" smtClean="0">
                <a:solidFill>
                  <a:srgbClr val="000000"/>
                </a:solidFill>
                <a:latin typeface="Arial"/>
                <a:cs typeface="Arial"/>
              </a:rPr>
              <a:t> </a:t>
            </a:r>
            <a:r>
              <a:rPr lang="en-US" sz="2800" dirty="0" smtClean="0">
                <a:solidFill>
                  <a:srgbClr val="000000"/>
                </a:solidFill>
                <a:latin typeface="Arial"/>
                <a:cs typeface="Arial"/>
              </a:rPr>
              <a:t>critical information </a:t>
            </a:r>
            <a:r>
              <a:rPr lang="en-US" sz="2800" b="0" dirty="0" smtClean="0">
                <a:solidFill>
                  <a:srgbClr val="000000"/>
                </a:solidFill>
                <a:latin typeface="Arial"/>
                <a:cs typeface="Arial"/>
              </a:rPr>
              <a:t>in the </a:t>
            </a:r>
            <a:r>
              <a:rPr lang="en-US" sz="2800" dirty="0" smtClean="0">
                <a:solidFill>
                  <a:srgbClr val="000000"/>
                </a:solidFill>
                <a:latin typeface="Arial"/>
                <a:cs typeface="Arial"/>
              </a:rPr>
              <a:t>short term</a:t>
            </a:r>
            <a:r>
              <a:rPr lang="en-US" sz="2800" b="0" dirty="0" smtClean="0">
                <a:solidFill>
                  <a:srgbClr val="000000"/>
                </a:solidFill>
                <a:latin typeface="Arial"/>
                <a:cs typeface="Arial"/>
              </a:rPr>
              <a:t>. </a:t>
            </a:r>
            <a:endParaRPr lang="en-US" sz="2800" b="0" dirty="0" smtClean="0">
              <a:solidFill>
                <a:schemeClr val="tx1"/>
              </a:solidFill>
              <a:latin typeface="Arial Black" pitchFamily="34" charset="0"/>
              <a:ea typeface="ＭＳ Ｐゴシック" pitchFamily="34" charset="-128"/>
              <a:cs typeface="Arial Black" pitchFamily="34" charset="0"/>
            </a:endParaRPr>
          </a:p>
        </p:txBody>
      </p:sp>
      <p:sp>
        <p:nvSpPr>
          <p:cNvPr id="13" name="Rectangle 2"/>
          <p:cNvSpPr txBox="1">
            <a:spLocks noChangeArrowheads="1"/>
          </p:cNvSpPr>
          <p:nvPr/>
        </p:nvSpPr>
        <p:spPr bwMode="auto">
          <a:xfrm>
            <a:off x="526520" y="1612751"/>
            <a:ext cx="8621713" cy="4274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a:pPr>
            <a:r>
              <a:rPr kumimoji="0" lang="en-US" sz="2800"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If you </a:t>
            </a:r>
            <a:r>
              <a:rPr kumimoji="0" lang="en-US" sz="2800" b="1"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only</a:t>
            </a:r>
            <a:r>
              <a:rPr kumimoji="0" lang="en-US" sz="2800" b="1" i="0" u="none" strike="noStrike" kern="1200" cap="none" spc="0" normalizeH="0" noProof="0" dirty="0" smtClean="0">
                <a:ln>
                  <a:noFill/>
                </a:ln>
                <a:solidFill>
                  <a:srgbClr val="000000"/>
                </a:solidFill>
                <a:effectLst/>
                <a:uLnTx/>
                <a:uFillTx/>
                <a:latin typeface="Arial"/>
                <a:ea typeface="ＭＳ Ｐゴシック" pitchFamily="-65" charset="-128"/>
                <a:cs typeface="Arial"/>
              </a:rPr>
              <a:t> </a:t>
            </a:r>
            <a:r>
              <a:rPr kumimoji="0" lang="en-US" sz="2800" i="0" u="none" strike="noStrike" kern="1200" cap="none" spc="0" normalizeH="0" noProof="0" dirty="0" smtClean="0">
                <a:ln>
                  <a:noFill/>
                </a:ln>
                <a:solidFill>
                  <a:srgbClr val="000000"/>
                </a:solidFill>
                <a:effectLst/>
                <a:uLnTx/>
                <a:uFillTx/>
                <a:latin typeface="Arial"/>
                <a:ea typeface="ＭＳ Ｐゴシック" pitchFamily="-65" charset="-128"/>
                <a:cs typeface="Arial"/>
              </a:rPr>
              <a:t>m</a:t>
            </a:r>
            <a:r>
              <a:rPr kumimoji="0" lang="en-US" sz="2800"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onitor the </a:t>
            </a:r>
            <a:r>
              <a:rPr kumimoji="0" lang="en-US" sz="2800" b="1"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long term,</a:t>
            </a:r>
            <a:endParaRPr kumimoji="0" lang="en-US" sz="2800" b="0" i="0" u="none" strike="noStrike" kern="1200" cap="none" spc="0" normalizeH="0" baseline="0" noProof="0" dirty="0" smtClean="0">
              <a:ln>
                <a:noFill/>
              </a:ln>
              <a:solidFill>
                <a:schemeClr val="tx1"/>
              </a:solidFill>
              <a:effectLst/>
              <a:uLnTx/>
              <a:uFillTx/>
              <a:latin typeface="Arial Black" pitchFamily="34" charset="0"/>
              <a:cs typeface="Arial Black" pitchFamily="34" charset="0"/>
            </a:endParaRPr>
          </a:p>
        </p:txBody>
      </p:sp>
      <p:sp>
        <p:nvSpPr>
          <p:cNvPr id="17" name="Freeform 16"/>
          <p:cNvSpPr/>
          <p:nvPr/>
        </p:nvSpPr>
        <p:spPr>
          <a:xfrm>
            <a:off x="12700" y="2276872"/>
            <a:ext cx="4965700" cy="1584176"/>
          </a:xfrm>
          <a:custGeom>
            <a:avLst/>
            <a:gdLst>
              <a:gd name="connsiteX0" fmla="*/ 0 w 4965700"/>
              <a:gd name="connsiteY0" fmla="*/ 1803400 h 1803400"/>
              <a:gd name="connsiteX1" fmla="*/ 101600 w 4965700"/>
              <a:gd name="connsiteY1" fmla="*/ 1638300 h 1803400"/>
              <a:gd name="connsiteX2" fmla="*/ 304800 w 4965700"/>
              <a:gd name="connsiteY2" fmla="*/ 1435100 h 1803400"/>
              <a:gd name="connsiteX3" fmla="*/ 533400 w 4965700"/>
              <a:gd name="connsiteY3" fmla="*/ 1295400 h 1803400"/>
              <a:gd name="connsiteX4" fmla="*/ 800100 w 4965700"/>
              <a:gd name="connsiteY4" fmla="*/ 1193800 h 1803400"/>
              <a:gd name="connsiteX5" fmla="*/ 1016000 w 4965700"/>
              <a:gd name="connsiteY5" fmla="*/ 1130300 h 1803400"/>
              <a:gd name="connsiteX6" fmla="*/ 1257300 w 4965700"/>
              <a:gd name="connsiteY6" fmla="*/ 1092200 h 1803400"/>
              <a:gd name="connsiteX7" fmla="*/ 1447800 w 4965700"/>
              <a:gd name="connsiteY7" fmla="*/ 1041400 h 1803400"/>
              <a:gd name="connsiteX8" fmla="*/ 1790700 w 4965700"/>
              <a:gd name="connsiteY8" fmla="*/ 977900 h 1803400"/>
              <a:gd name="connsiteX9" fmla="*/ 2146300 w 4965700"/>
              <a:gd name="connsiteY9" fmla="*/ 927100 h 1803400"/>
              <a:gd name="connsiteX10" fmla="*/ 2489200 w 4965700"/>
              <a:gd name="connsiteY10" fmla="*/ 876300 h 1803400"/>
              <a:gd name="connsiteX11" fmla="*/ 2730500 w 4965700"/>
              <a:gd name="connsiteY11" fmla="*/ 850900 h 1803400"/>
              <a:gd name="connsiteX12" fmla="*/ 3035300 w 4965700"/>
              <a:gd name="connsiteY12" fmla="*/ 800100 h 1803400"/>
              <a:gd name="connsiteX13" fmla="*/ 3314700 w 4965700"/>
              <a:gd name="connsiteY13" fmla="*/ 736600 h 1803400"/>
              <a:gd name="connsiteX14" fmla="*/ 3594100 w 4965700"/>
              <a:gd name="connsiteY14" fmla="*/ 673100 h 1803400"/>
              <a:gd name="connsiteX15" fmla="*/ 3860800 w 4965700"/>
              <a:gd name="connsiteY15" fmla="*/ 584200 h 1803400"/>
              <a:gd name="connsiteX16" fmla="*/ 4000500 w 4965700"/>
              <a:gd name="connsiteY16" fmla="*/ 546100 h 1803400"/>
              <a:gd name="connsiteX17" fmla="*/ 4025900 w 4965700"/>
              <a:gd name="connsiteY17" fmla="*/ 482600 h 1803400"/>
              <a:gd name="connsiteX18" fmla="*/ 3873500 w 4965700"/>
              <a:gd name="connsiteY18" fmla="*/ 419100 h 1803400"/>
              <a:gd name="connsiteX19" fmla="*/ 3746500 w 4965700"/>
              <a:gd name="connsiteY19" fmla="*/ 381000 h 1803400"/>
              <a:gd name="connsiteX20" fmla="*/ 3606800 w 4965700"/>
              <a:gd name="connsiteY20" fmla="*/ 317500 h 1803400"/>
              <a:gd name="connsiteX21" fmla="*/ 3556000 w 4965700"/>
              <a:gd name="connsiteY21" fmla="*/ 266700 h 1803400"/>
              <a:gd name="connsiteX22" fmla="*/ 3657600 w 4965700"/>
              <a:gd name="connsiteY22" fmla="*/ 203200 h 1803400"/>
              <a:gd name="connsiteX23" fmla="*/ 3987800 w 4965700"/>
              <a:gd name="connsiteY23" fmla="*/ 152400 h 1803400"/>
              <a:gd name="connsiteX24" fmla="*/ 4267200 w 4965700"/>
              <a:gd name="connsiteY24" fmla="*/ 114300 h 1803400"/>
              <a:gd name="connsiteX25" fmla="*/ 4635500 w 4965700"/>
              <a:gd name="connsiteY25" fmla="*/ 50800 h 1803400"/>
              <a:gd name="connsiteX26" fmla="*/ 4965700 w 4965700"/>
              <a:gd name="connsiteY26" fmla="*/ 0 h 18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65700" h="1803400">
                <a:moveTo>
                  <a:pt x="0" y="1803400"/>
                </a:moveTo>
                <a:cubicBezTo>
                  <a:pt x="25400" y="1751541"/>
                  <a:pt x="50800" y="1699683"/>
                  <a:pt x="101600" y="1638300"/>
                </a:cubicBezTo>
                <a:cubicBezTo>
                  <a:pt x="152400" y="1576917"/>
                  <a:pt x="232833" y="1492250"/>
                  <a:pt x="304800" y="1435100"/>
                </a:cubicBezTo>
                <a:cubicBezTo>
                  <a:pt x="376767" y="1377950"/>
                  <a:pt x="450850" y="1335617"/>
                  <a:pt x="533400" y="1295400"/>
                </a:cubicBezTo>
                <a:cubicBezTo>
                  <a:pt x="615950" y="1255183"/>
                  <a:pt x="719667" y="1221317"/>
                  <a:pt x="800100" y="1193800"/>
                </a:cubicBezTo>
                <a:cubicBezTo>
                  <a:pt x="880533" y="1166283"/>
                  <a:pt x="939800" y="1147233"/>
                  <a:pt x="1016000" y="1130300"/>
                </a:cubicBezTo>
                <a:cubicBezTo>
                  <a:pt x="1092200" y="1113367"/>
                  <a:pt x="1185333" y="1107017"/>
                  <a:pt x="1257300" y="1092200"/>
                </a:cubicBezTo>
                <a:cubicBezTo>
                  <a:pt x="1329267" y="1077383"/>
                  <a:pt x="1358900" y="1060450"/>
                  <a:pt x="1447800" y="1041400"/>
                </a:cubicBezTo>
                <a:cubicBezTo>
                  <a:pt x="1536700" y="1022350"/>
                  <a:pt x="1674283" y="996950"/>
                  <a:pt x="1790700" y="977900"/>
                </a:cubicBezTo>
                <a:cubicBezTo>
                  <a:pt x="1907117" y="958850"/>
                  <a:pt x="2146300" y="927100"/>
                  <a:pt x="2146300" y="927100"/>
                </a:cubicBezTo>
                <a:lnTo>
                  <a:pt x="2489200" y="876300"/>
                </a:lnTo>
                <a:cubicBezTo>
                  <a:pt x="2586567" y="863600"/>
                  <a:pt x="2639483" y="863600"/>
                  <a:pt x="2730500" y="850900"/>
                </a:cubicBezTo>
                <a:cubicBezTo>
                  <a:pt x="2821517" y="838200"/>
                  <a:pt x="2937933" y="819150"/>
                  <a:pt x="3035300" y="800100"/>
                </a:cubicBezTo>
                <a:cubicBezTo>
                  <a:pt x="3132667" y="781050"/>
                  <a:pt x="3314700" y="736600"/>
                  <a:pt x="3314700" y="736600"/>
                </a:cubicBezTo>
                <a:cubicBezTo>
                  <a:pt x="3407833" y="715433"/>
                  <a:pt x="3503083" y="698500"/>
                  <a:pt x="3594100" y="673100"/>
                </a:cubicBezTo>
                <a:cubicBezTo>
                  <a:pt x="3685117" y="647700"/>
                  <a:pt x="3793067" y="605367"/>
                  <a:pt x="3860800" y="584200"/>
                </a:cubicBezTo>
                <a:cubicBezTo>
                  <a:pt x="3928533" y="563033"/>
                  <a:pt x="3972983" y="563033"/>
                  <a:pt x="4000500" y="546100"/>
                </a:cubicBezTo>
                <a:cubicBezTo>
                  <a:pt x="4028017" y="529167"/>
                  <a:pt x="4047067" y="503767"/>
                  <a:pt x="4025900" y="482600"/>
                </a:cubicBezTo>
                <a:cubicBezTo>
                  <a:pt x="4004733" y="461433"/>
                  <a:pt x="3920067" y="436033"/>
                  <a:pt x="3873500" y="419100"/>
                </a:cubicBezTo>
                <a:cubicBezTo>
                  <a:pt x="3826933" y="402167"/>
                  <a:pt x="3790950" y="397933"/>
                  <a:pt x="3746500" y="381000"/>
                </a:cubicBezTo>
                <a:cubicBezTo>
                  <a:pt x="3702050" y="364067"/>
                  <a:pt x="3638550" y="336550"/>
                  <a:pt x="3606800" y="317500"/>
                </a:cubicBezTo>
                <a:cubicBezTo>
                  <a:pt x="3575050" y="298450"/>
                  <a:pt x="3547533" y="285750"/>
                  <a:pt x="3556000" y="266700"/>
                </a:cubicBezTo>
                <a:cubicBezTo>
                  <a:pt x="3564467" y="247650"/>
                  <a:pt x="3585633" y="222250"/>
                  <a:pt x="3657600" y="203200"/>
                </a:cubicBezTo>
                <a:cubicBezTo>
                  <a:pt x="3729567" y="184150"/>
                  <a:pt x="3987800" y="152400"/>
                  <a:pt x="3987800" y="152400"/>
                </a:cubicBezTo>
                <a:cubicBezTo>
                  <a:pt x="4089400" y="137583"/>
                  <a:pt x="4159250" y="131233"/>
                  <a:pt x="4267200" y="114300"/>
                </a:cubicBezTo>
                <a:cubicBezTo>
                  <a:pt x="4375150" y="97367"/>
                  <a:pt x="4635500" y="50800"/>
                  <a:pt x="4635500" y="50800"/>
                </a:cubicBezTo>
                <a:lnTo>
                  <a:pt x="4965700" y="0"/>
                </a:lnTo>
              </a:path>
            </a:pathLst>
          </a:custGeom>
          <a:ln w="508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4582584" y="2276872"/>
            <a:ext cx="4341440" cy="2448272"/>
          </a:xfrm>
          <a:custGeom>
            <a:avLst/>
            <a:gdLst>
              <a:gd name="connsiteX0" fmla="*/ 4434417 w 4434417"/>
              <a:gd name="connsiteY0" fmla="*/ 2717800 h 2717800"/>
              <a:gd name="connsiteX1" fmla="*/ 4028017 w 4434417"/>
              <a:gd name="connsiteY1" fmla="*/ 2590800 h 2717800"/>
              <a:gd name="connsiteX2" fmla="*/ 3774017 w 4434417"/>
              <a:gd name="connsiteY2" fmla="*/ 2514600 h 2717800"/>
              <a:gd name="connsiteX3" fmla="*/ 3304117 w 4434417"/>
              <a:gd name="connsiteY3" fmla="*/ 2387600 h 2717800"/>
              <a:gd name="connsiteX4" fmla="*/ 2745317 w 4434417"/>
              <a:gd name="connsiteY4" fmla="*/ 2235200 h 2717800"/>
              <a:gd name="connsiteX5" fmla="*/ 2199217 w 4434417"/>
              <a:gd name="connsiteY5" fmla="*/ 2070100 h 2717800"/>
              <a:gd name="connsiteX6" fmla="*/ 1716617 w 4434417"/>
              <a:gd name="connsiteY6" fmla="*/ 1930400 h 2717800"/>
              <a:gd name="connsiteX7" fmla="*/ 1234017 w 4434417"/>
              <a:gd name="connsiteY7" fmla="*/ 1790700 h 2717800"/>
              <a:gd name="connsiteX8" fmla="*/ 726017 w 4434417"/>
              <a:gd name="connsiteY8" fmla="*/ 1638300 h 2717800"/>
              <a:gd name="connsiteX9" fmla="*/ 357717 w 4434417"/>
              <a:gd name="connsiteY9" fmla="*/ 1485900 h 2717800"/>
              <a:gd name="connsiteX10" fmla="*/ 179917 w 4434417"/>
              <a:gd name="connsiteY10" fmla="*/ 1397000 h 2717800"/>
              <a:gd name="connsiteX11" fmla="*/ 27517 w 4434417"/>
              <a:gd name="connsiteY11" fmla="*/ 1282700 h 2717800"/>
              <a:gd name="connsiteX12" fmla="*/ 27517 w 4434417"/>
              <a:gd name="connsiteY12" fmla="*/ 1168400 h 2717800"/>
              <a:gd name="connsiteX13" fmla="*/ 78317 w 4434417"/>
              <a:gd name="connsiteY13" fmla="*/ 1079500 h 2717800"/>
              <a:gd name="connsiteX14" fmla="*/ 218017 w 4434417"/>
              <a:gd name="connsiteY14" fmla="*/ 965200 h 2717800"/>
              <a:gd name="connsiteX15" fmla="*/ 421217 w 4434417"/>
              <a:gd name="connsiteY15" fmla="*/ 876300 h 2717800"/>
              <a:gd name="connsiteX16" fmla="*/ 637117 w 4434417"/>
              <a:gd name="connsiteY16" fmla="*/ 787400 h 2717800"/>
              <a:gd name="connsiteX17" fmla="*/ 738717 w 4434417"/>
              <a:gd name="connsiteY17" fmla="*/ 723900 h 2717800"/>
              <a:gd name="connsiteX18" fmla="*/ 802217 w 4434417"/>
              <a:gd name="connsiteY18" fmla="*/ 673100 h 2717800"/>
              <a:gd name="connsiteX19" fmla="*/ 941917 w 4434417"/>
              <a:gd name="connsiteY19" fmla="*/ 584200 h 2717800"/>
              <a:gd name="connsiteX20" fmla="*/ 1030817 w 4434417"/>
              <a:gd name="connsiteY20" fmla="*/ 469900 h 2717800"/>
              <a:gd name="connsiteX21" fmla="*/ 1068917 w 4434417"/>
              <a:gd name="connsiteY21" fmla="*/ 381000 h 2717800"/>
              <a:gd name="connsiteX22" fmla="*/ 967317 w 4434417"/>
              <a:gd name="connsiteY22" fmla="*/ 304800 h 2717800"/>
              <a:gd name="connsiteX23" fmla="*/ 700617 w 4434417"/>
              <a:gd name="connsiteY23" fmla="*/ 279400 h 2717800"/>
              <a:gd name="connsiteX24" fmla="*/ 446617 w 4434417"/>
              <a:gd name="connsiteY24" fmla="*/ 254000 h 2717800"/>
              <a:gd name="connsiteX25" fmla="*/ 230717 w 4434417"/>
              <a:gd name="connsiteY25" fmla="*/ 241300 h 2717800"/>
              <a:gd name="connsiteX26" fmla="*/ 65617 w 4434417"/>
              <a:gd name="connsiteY26" fmla="*/ 228600 h 2717800"/>
              <a:gd name="connsiteX27" fmla="*/ 2117 w 4434417"/>
              <a:gd name="connsiteY27" fmla="*/ 190500 h 2717800"/>
              <a:gd name="connsiteX28" fmla="*/ 52917 w 4434417"/>
              <a:gd name="connsiteY28" fmla="*/ 165100 h 2717800"/>
              <a:gd name="connsiteX29" fmla="*/ 218017 w 4434417"/>
              <a:gd name="connsiteY29" fmla="*/ 127000 h 2717800"/>
              <a:gd name="connsiteX30" fmla="*/ 370417 w 4434417"/>
              <a:gd name="connsiteY30" fmla="*/ 76200 h 2717800"/>
              <a:gd name="connsiteX31" fmla="*/ 522817 w 4434417"/>
              <a:gd name="connsiteY31" fmla="*/ 0 h 271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34417" h="2717800">
                <a:moveTo>
                  <a:pt x="4434417" y="2717800"/>
                </a:moveTo>
                <a:lnTo>
                  <a:pt x="4028017" y="2590800"/>
                </a:lnTo>
                <a:cubicBezTo>
                  <a:pt x="3917950" y="2556933"/>
                  <a:pt x="3894667" y="2548467"/>
                  <a:pt x="3774017" y="2514600"/>
                </a:cubicBezTo>
                <a:cubicBezTo>
                  <a:pt x="3653367" y="2480733"/>
                  <a:pt x="3304117" y="2387600"/>
                  <a:pt x="3304117" y="2387600"/>
                </a:cubicBezTo>
                <a:lnTo>
                  <a:pt x="2745317" y="2235200"/>
                </a:lnTo>
                <a:cubicBezTo>
                  <a:pt x="2561167" y="2182283"/>
                  <a:pt x="2199217" y="2070100"/>
                  <a:pt x="2199217" y="2070100"/>
                </a:cubicBezTo>
                <a:lnTo>
                  <a:pt x="1716617" y="1930400"/>
                </a:lnTo>
                <a:lnTo>
                  <a:pt x="1234017" y="1790700"/>
                </a:lnTo>
                <a:cubicBezTo>
                  <a:pt x="1068917" y="1742017"/>
                  <a:pt x="872067" y="1689100"/>
                  <a:pt x="726017" y="1638300"/>
                </a:cubicBezTo>
                <a:cubicBezTo>
                  <a:pt x="579967" y="1587500"/>
                  <a:pt x="448734" y="1526117"/>
                  <a:pt x="357717" y="1485900"/>
                </a:cubicBezTo>
                <a:cubicBezTo>
                  <a:pt x="266700" y="1445683"/>
                  <a:pt x="234950" y="1430867"/>
                  <a:pt x="179917" y="1397000"/>
                </a:cubicBezTo>
                <a:cubicBezTo>
                  <a:pt x="124884" y="1363133"/>
                  <a:pt x="52917" y="1320800"/>
                  <a:pt x="27517" y="1282700"/>
                </a:cubicBezTo>
                <a:cubicBezTo>
                  <a:pt x="2117" y="1244600"/>
                  <a:pt x="19050" y="1202267"/>
                  <a:pt x="27517" y="1168400"/>
                </a:cubicBezTo>
                <a:cubicBezTo>
                  <a:pt x="35984" y="1134533"/>
                  <a:pt x="46567" y="1113367"/>
                  <a:pt x="78317" y="1079500"/>
                </a:cubicBezTo>
                <a:cubicBezTo>
                  <a:pt x="110067" y="1045633"/>
                  <a:pt x="160867" y="999067"/>
                  <a:pt x="218017" y="965200"/>
                </a:cubicBezTo>
                <a:cubicBezTo>
                  <a:pt x="275167" y="931333"/>
                  <a:pt x="351367" y="905933"/>
                  <a:pt x="421217" y="876300"/>
                </a:cubicBezTo>
                <a:cubicBezTo>
                  <a:pt x="491067" y="846667"/>
                  <a:pt x="584200" y="812800"/>
                  <a:pt x="637117" y="787400"/>
                </a:cubicBezTo>
                <a:cubicBezTo>
                  <a:pt x="690034" y="762000"/>
                  <a:pt x="711200" y="742950"/>
                  <a:pt x="738717" y="723900"/>
                </a:cubicBezTo>
                <a:cubicBezTo>
                  <a:pt x="766234" y="704850"/>
                  <a:pt x="768350" y="696383"/>
                  <a:pt x="802217" y="673100"/>
                </a:cubicBezTo>
                <a:cubicBezTo>
                  <a:pt x="836084" y="649817"/>
                  <a:pt x="903817" y="618067"/>
                  <a:pt x="941917" y="584200"/>
                </a:cubicBezTo>
                <a:cubicBezTo>
                  <a:pt x="980017" y="550333"/>
                  <a:pt x="1009650" y="503767"/>
                  <a:pt x="1030817" y="469900"/>
                </a:cubicBezTo>
                <a:cubicBezTo>
                  <a:pt x="1051984" y="436033"/>
                  <a:pt x="1079500" y="408517"/>
                  <a:pt x="1068917" y="381000"/>
                </a:cubicBezTo>
                <a:cubicBezTo>
                  <a:pt x="1058334" y="353483"/>
                  <a:pt x="1028700" y="321733"/>
                  <a:pt x="967317" y="304800"/>
                </a:cubicBezTo>
                <a:cubicBezTo>
                  <a:pt x="905934" y="287867"/>
                  <a:pt x="700617" y="279400"/>
                  <a:pt x="700617" y="279400"/>
                </a:cubicBezTo>
                <a:lnTo>
                  <a:pt x="446617" y="254000"/>
                </a:lnTo>
                <a:cubicBezTo>
                  <a:pt x="368300" y="247650"/>
                  <a:pt x="294217" y="245533"/>
                  <a:pt x="230717" y="241300"/>
                </a:cubicBezTo>
                <a:cubicBezTo>
                  <a:pt x="167217" y="237067"/>
                  <a:pt x="103717" y="237067"/>
                  <a:pt x="65617" y="228600"/>
                </a:cubicBezTo>
                <a:cubicBezTo>
                  <a:pt x="27517" y="220133"/>
                  <a:pt x="4234" y="201083"/>
                  <a:pt x="2117" y="190500"/>
                </a:cubicBezTo>
                <a:cubicBezTo>
                  <a:pt x="0" y="179917"/>
                  <a:pt x="16934" y="175683"/>
                  <a:pt x="52917" y="165100"/>
                </a:cubicBezTo>
                <a:cubicBezTo>
                  <a:pt x="88900" y="154517"/>
                  <a:pt x="165100" y="141817"/>
                  <a:pt x="218017" y="127000"/>
                </a:cubicBezTo>
                <a:cubicBezTo>
                  <a:pt x="270934" y="112183"/>
                  <a:pt x="319617" y="97367"/>
                  <a:pt x="370417" y="76200"/>
                </a:cubicBezTo>
                <a:cubicBezTo>
                  <a:pt x="421217" y="55033"/>
                  <a:pt x="522817" y="0"/>
                  <a:pt x="522817" y="0"/>
                </a:cubicBezTo>
              </a:path>
            </a:pathLst>
          </a:custGeom>
          <a:ln w="50800">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2512483" y="2348880"/>
            <a:ext cx="2275541" cy="2448272"/>
          </a:xfrm>
          <a:custGeom>
            <a:avLst/>
            <a:gdLst>
              <a:gd name="connsiteX0" fmla="*/ 2021417 w 2415117"/>
              <a:gd name="connsiteY0" fmla="*/ 3086100 h 3086100"/>
              <a:gd name="connsiteX1" fmla="*/ 1716617 w 2415117"/>
              <a:gd name="connsiteY1" fmla="*/ 2908300 h 3086100"/>
              <a:gd name="connsiteX2" fmla="*/ 1348317 w 2415117"/>
              <a:gd name="connsiteY2" fmla="*/ 2654300 h 3086100"/>
              <a:gd name="connsiteX3" fmla="*/ 941917 w 2415117"/>
              <a:gd name="connsiteY3" fmla="*/ 2387600 h 3086100"/>
              <a:gd name="connsiteX4" fmla="*/ 497417 w 2415117"/>
              <a:gd name="connsiteY4" fmla="*/ 2044700 h 3086100"/>
              <a:gd name="connsiteX5" fmla="*/ 205317 w 2415117"/>
              <a:gd name="connsiteY5" fmla="*/ 1727200 h 3086100"/>
              <a:gd name="connsiteX6" fmla="*/ 40217 w 2415117"/>
              <a:gd name="connsiteY6" fmla="*/ 1511300 h 3086100"/>
              <a:gd name="connsiteX7" fmla="*/ 27517 w 2415117"/>
              <a:gd name="connsiteY7" fmla="*/ 1333500 h 3086100"/>
              <a:gd name="connsiteX8" fmla="*/ 205317 w 2415117"/>
              <a:gd name="connsiteY8" fmla="*/ 1155700 h 3086100"/>
              <a:gd name="connsiteX9" fmla="*/ 459317 w 2415117"/>
              <a:gd name="connsiteY9" fmla="*/ 1041400 h 3086100"/>
              <a:gd name="connsiteX10" fmla="*/ 700617 w 2415117"/>
              <a:gd name="connsiteY10" fmla="*/ 965200 h 3086100"/>
              <a:gd name="connsiteX11" fmla="*/ 1208617 w 2415117"/>
              <a:gd name="connsiteY11" fmla="*/ 800100 h 3086100"/>
              <a:gd name="connsiteX12" fmla="*/ 1589617 w 2415117"/>
              <a:gd name="connsiteY12" fmla="*/ 711200 h 3086100"/>
              <a:gd name="connsiteX13" fmla="*/ 1881717 w 2415117"/>
              <a:gd name="connsiteY13" fmla="*/ 622300 h 3086100"/>
              <a:gd name="connsiteX14" fmla="*/ 2097617 w 2415117"/>
              <a:gd name="connsiteY14" fmla="*/ 520700 h 3086100"/>
              <a:gd name="connsiteX15" fmla="*/ 2237317 w 2415117"/>
              <a:gd name="connsiteY15" fmla="*/ 444500 h 3086100"/>
              <a:gd name="connsiteX16" fmla="*/ 2326217 w 2415117"/>
              <a:gd name="connsiteY16" fmla="*/ 355600 h 3086100"/>
              <a:gd name="connsiteX17" fmla="*/ 2072217 w 2415117"/>
              <a:gd name="connsiteY17" fmla="*/ 304800 h 3086100"/>
              <a:gd name="connsiteX18" fmla="*/ 1856317 w 2415117"/>
              <a:gd name="connsiteY18" fmla="*/ 266700 h 3086100"/>
              <a:gd name="connsiteX19" fmla="*/ 1818217 w 2415117"/>
              <a:gd name="connsiteY19" fmla="*/ 266700 h 3086100"/>
              <a:gd name="connsiteX20" fmla="*/ 1602317 w 2415117"/>
              <a:gd name="connsiteY20" fmla="*/ 215900 h 3086100"/>
              <a:gd name="connsiteX21" fmla="*/ 1513417 w 2415117"/>
              <a:gd name="connsiteY21" fmla="*/ 165100 h 3086100"/>
              <a:gd name="connsiteX22" fmla="*/ 1729317 w 2415117"/>
              <a:gd name="connsiteY22" fmla="*/ 139700 h 3086100"/>
              <a:gd name="connsiteX23" fmla="*/ 2021417 w 2415117"/>
              <a:gd name="connsiteY23" fmla="*/ 88900 h 3086100"/>
              <a:gd name="connsiteX24" fmla="*/ 2224617 w 2415117"/>
              <a:gd name="connsiteY24" fmla="*/ 50800 h 3086100"/>
              <a:gd name="connsiteX25" fmla="*/ 2415117 w 2415117"/>
              <a:gd name="connsiteY25" fmla="*/ 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15117" h="3086100">
                <a:moveTo>
                  <a:pt x="2021417" y="3086100"/>
                </a:moveTo>
                <a:cubicBezTo>
                  <a:pt x="1925108" y="3033183"/>
                  <a:pt x="1828800" y="2980267"/>
                  <a:pt x="1716617" y="2908300"/>
                </a:cubicBezTo>
                <a:cubicBezTo>
                  <a:pt x="1604434" y="2836333"/>
                  <a:pt x="1477434" y="2741083"/>
                  <a:pt x="1348317" y="2654300"/>
                </a:cubicBezTo>
                <a:cubicBezTo>
                  <a:pt x="1219200" y="2567517"/>
                  <a:pt x="1083734" y="2489200"/>
                  <a:pt x="941917" y="2387600"/>
                </a:cubicBezTo>
                <a:cubicBezTo>
                  <a:pt x="800100" y="2286000"/>
                  <a:pt x="620184" y="2154767"/>
                  <a:pt x="497417" y="2044700"/>
                </a:cubicBezTo>
                <a:cubicBezTo>
                  <a:pt x="374650" y="1934633"/>
                  <a:pt x="281517" y="1816100"/>
                  <a:pt x="205317" y="1727200"/>
                </a:cubicBezTo>
                <a:cubicBezTo>
                  <a:pt x="129117" y="1638300"/>
                  <a:pt x="69850" y="1576917"/>
                  <a:pt x="40217" y="1511300"/>
                </a:cubicBezTo>
                <a:cubicBezTo>
                  <a:pt x="10584" y="1445683"/>
                  <a:pt x="0" y="1392767"/>
                  <a:pt x="27517" y="1333500"/>
                </a:cubicBezTo>
                <a:cubicBezTo>
                  <a:pt x="55034" y="1274233"/>
                  <a:pt x="133350" y="1204383"/>
                  <a:pt x="205317" y="1155700"/>
                </a:cubicBezTo>
                <a:cubicBezTo>
                  <a:pt x="277284" y="1107017"/>
                  <a:pt x="376767" y="1073150"/>
                  <a:pt x="459317" y="1041400"/>
                </a:cubicBezTo>
                <a:cubicBezTo>
                  <a:pt x="541867" y="1009650"/>
                  <a:pt x="700617" y="965200"/>
                  <a:pt x="700617" y="965200"/>
                </a:cubicBezTo>
                <a:cubicBezTo>
                  <a:pt x="825500" y="924983"/>
                  <a:pt x="1060450" y="842433"/>
                  <a:pt x="1208617" y="800100"/>
                </a:cubicBezTo>
                <a:cubicBezTo>
                  <a:pt x="1356784" y="757767"/>
                  <a:pt x="1477434" y="740833"/>
                  <a:pt x="1589617" y="711200"/>
                </a:cubicBezTo>
                <a:cubicBezTo>
                  <a:pt x="1701800" y="681567"/>
                  <a:pt x="1797050" y="654050"/>
                  <a:pt x="1881717" y="622300"/>
                </a:cubicBezTo>
                <a:cubicBezTo>
                  <a:pt x="1966384" y="590550"/>
                  <a:pt x="2038350" y="550333"/>
                  <a:pt x="2097617" y="520700"/>
                </a:cubicBezTo>
                <a:cubicBezTo>
                  <a:pt x="2156884" y="491067"/>
                  <a:pt x="2199217" y="472017"/>
                  <a:pt x="2237317" y="444500"/>
                </a:cubicBezTo>
                <a:cubicBezTo>
                  <a:pt x="2275417" y="416983"/>
                  <a:pt x="2353734" y="378883"/>
                  <a:pt x="2326217" y="355600"/>
                </a:cubicBezTo>
                <a:cubicBezTo>
                  <a:pt x="2298700" y="332317"/>
                  <a:pt x="2150534" y="319617"/>
                  <a:pt x="2072217" y="304800"/>
                </a:cubicBezTo>
                <a:cubicBezTo>
                  <a:pt x="1993900" y="289983"/>
                  <a:pt x="1898650" y="273050"/>
                  <a:pt x="1856317" y="266700"/>
                </a:cubicBezTo>
                <a:cubicBezTo>
                  <a:pt x="1813984" y="260350"/>
                  <a:pt x="1860550" y="275167"/>
                  <a:pt x="1818217" y="266700"/>
                </a:cubicBezTo>
                <a:cubicBezTo>
                  <a:pt x="1775884" y="258233"/>
                  <a:pt x="1653117" y="232833"/>
                  <a:pt x="1602317" y="215900"/>
                </a:cubicBezTo>
                <a:cubicBezTo>
                  <a:pt x="1551517" y="198967"/>
                  <a:pt x="1492250" y="177800"/>
                  <a:pt x="1513417" y="165100"/>
                </a:cubicBezTo>
                <a:cubicBezTo>
                  <a:pt x="1534584" y="152400"/>
                  <a:pt x="1644650" y="152400"/>
                  <a:pt x="1729317" y="139700"/>
                </a:cubicBezTo>
                <a:cubicBezTo>
                  <a:pt x="1813984" y="127000"/>
                  <a:pt x="2021417" y="88900"/>
                  <a:pt x="2021417" y="88900"/>
                </a:cubicBezTo>
                <a:cubicBezTo>
                  <a:pt x="2103967" y="74083"/>
                  <a:pt x="2159000" y="65617"/>
                  <a:pt x="2224617" y="50800"/>
                </a:cubicBezTo>
                <a:cubicBezTo>
                  <a:pt x="2290234" y="35983"/>
                  <a:pt x="2415117" y="0"/>
                  <a:pt x="2415117" y="0"/>
                </a:cubicBezTo>
              </a:path>
            </a:pathLst>
          </a:custGeom>
          <a:ln w="38100" cmpd="dbl">
            <a:solidFill>
              <a:srgbClr val="FFA50C"/>
            </a:solidFill>
          </a:ln>
          <a:effectLst>
            <a:glow>
              <a:srgbClr val="FFA50C">
                <a:alpha val="75000"/>
              </a:srgbClr>
            </a:glo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ectangle 2"/>
          <p:cNvSpPr txBox="1">
            <a:spLocks noChangeArrowheads="1"/>
          </p:cNvSpPr>
          <p:nvPr/>
        </p:nvSpPr>
        <p:spPr bwMode="auto">
          <a:xfrm>
            <a:off x="302310" y="4941168"/>
            <a:ext cx="86217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a:pPr>
            <a:r>
              <a:rPr kumimoji="0" lang="en-US" sz="2800"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…you risk </a:t>
            </a:r>
            <a:r>
              <a:rPr kumimoji="0" lang="en-US" sz="2800" b="1"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missing </a:t>
            </a:r>
            <a:r>
              <a:rPr kumimoji="0" lang="en-US" sz="2800"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critical information </a:t>
            </a:r>
            <a:br>
              <a:rPr kumimoji="0" lang="en-US" sz="2800"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br>
            <a:r>
              <a:rPr kumimoji="0" lang="en-US" sz="2800"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in the </a:t>
            </a:r>
            <a:r>
              <a:rPr lang="en-US" sz="2800" b="1" i="1" dirty="0" smtClean="0">
                <a:solidFill>
                  <a:srgbClr val="000000"/>
                </a:solidFill>
                <a:latin typeface="Arial"/>
                <a:ea typeface="ＭＳ Ｐゴシック" pitchFamily="-65" charset="-128"/>
                <a:cs typeface="Arial"/>
              </a:rPr>
              <a:t>long</a:t>
            </a:r>
            <a:r>
              <a:rPr kumimoji="0" lang="en-US" sz="2800" b="1" i="1"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 term. </a:t>
            </a:r>
            <a:endParaRPr kumimoji="0" lang="en-US" sz="2800" b="0" i="1" u="none" strike="noStrike" kern="1200" cap="none" spc="0" normalizeH="0" baseline="0" noProof="0" dirty="0" smtClean="0">
              <a:ln>
                <a:noFill/>
              </a:ln>
              <a:solidFill>
                <a:schemeClr val="tx1"/>
              </a:solidFill>
              <a:effectLst/>
              <a:uLnTx/>
              <a:uFillTx/>
              <a:latin typeface="Arial Black" pitchFamily="34" charset="0"/>
              <a:cs typeface="Arial Black" pitchFamily="34" charset="0"/>
            </a:endParaRPr>
          </a:p>
        </p:txBody>
      </p:sp>
      <p:sp>
        <p:nvSpPr>
          <p:cNvPr id="15" name="Rectangle 2"/>
          <p:cNvSpPr txBox="1">
            <a:spLocks noChangeArrowheads="1"/>
          </p:cNvSpPr>
          <p:nvPr/>
        </p:nvSpPr>
        <p:spPr bwMode="auto">
          <a:xfrm>
            <a:off x="16933" y="4221088"/>
            <a:ext cx="913130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tabLst>
                <a:tab pos="0" algn="l"/>
                <a:tab pos="787400" algn="l"/>
                <a:tab pos="1576388" algn="l"/>
                <a:tab pos="2365375" algn="l"/>
                <a:tab pos="3152775" algn="l"/>
                <a:tab pos="3941763" algn="l"/>
                <a:tab pos="4730750" algn="l"/>
                <a:tab pos="5519738" algn="l"/>
                <a:tab pos="6307138" algn="l"/>
                <a:tab pos="7096125" algn="l"/>
                <a:tab pos="7885113" algn="l"/>
                <a:tab pos="8674100" algn="l"/>
              </a:tabLst>
              <a:defRPr/>
            </a:pPr>
            <a:r>
              <a:rPr kumimoji="0" lang="en-US" sz="2800"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And, if you </a:t>
            </a:r>
            <a:r>
              <a:rPr kumimoji="0" lang="en-US" sz="2800" b="1"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only</a:t>
            </a:r>
            <a:r>
              <a:rPr kumimoji="0" lang="en-US" sz="2800" b="1" i="0" u="none" strike="noStrike" kern="1200" cap="none" spc="0" normalizeH="0" noProof="0" dirty="0" smtClean="0">
                <a:ln>
                  <a:noFill/>
                </a:ln>
                <a:solidFill>
                  <a:srgbClr val="000000"/>
                </a:solidFill>
                <a:effectLst/>
                <a:uLnTx/>
                <a:uFillTx/>
                <a:latin typeface="Arial"/>
                <a:ea typeface="ＭＳ Ｐゴシック" pitchFamily="-65" charset="-128"/>
                <a:cs typeface="Arial"/>
              </a:rPr>
              <a:t> </a:t>
            </a:r>
            <a:r>
              <a:rPr kumimoji="0" lang="en-US" sz="2800" i="0" u="none" strike="noStrike" kern="1200" cap="none" spc="0" normalizeH="0" noProof="0" dirty="0" smtClean="0">
                <a:ln>
                  <a:noFill/>
                </a:ln>
                <a:solidFill>
                  <a:srgbClr val="000000"/>
                </a:solidFill>
                <a:effectLst/>
                <a:uLnTx/>
                <a:uFillTx/>
                <a:latin typeface="Arial"/>
                <a:ea typeface="ＭＳ Ｐゴシック" pitchFamily="-65" charset="-128"/>
                <a:cs typeface="Arial"/>
              </a:rPr>
              <a:t>m</a:t>
            </a:r>
            <a:r>
              <a:rPr kumimoji="0" lang="en-US" sz="2800"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onitor the </a:t>
            </a:r>
            <a:r>
              <a:rPr kumimoji="0" lang="en-US" sz="2800" b="1" i="0" u="none" strike="noStrike" kern="1200" cap="none" spc="0" normalizeH="0" baseline="0" noProof="0" dirty="0" smtClean="0">
                <a:ln>
                  <a:noFill/>
                </a:ln>
                <a:solidFill>
                  <a:srgbClr val="000000"/>
                </a:solidFill>
                <a:effectLst/>
                <a:uLnTx/>
                <a:uFillTx/>
                <a:latin typeface="Arial"/>
                <a:ea typeface="ＭＳ Ｐゴシック" pitchFamily="-65" charset="-128"/>
                <a:cs typeface="Arial"/>
              </a:rPr>
              <a:t>short term…</a:t>
            </a:r>
            <a:endParaRPr kumimoji="0" lang="en-US" sz="2800" b="0" i="0" u="none" strike="noStrike" kern="1200" cap="none" spc="0" normalizeH="0" baseline="0" noProof="0" dirty="0" smtClean="0">
              <a:ln>
                <a:noFill/>
              </a:ln>
              <a:solidFill>
                <a:schemeClr val="tx1"/>
              </a:solidFill>
              <a:effectLst/>
              <a:uLnTx/>
              <a:uFillTx/>
              <a:latin typeface="Arial Black" pitchFamily="34" charset="0"/>
              <a:cs typeface="Arial Black" pitchFamily="34" charset="0"/>
            </a:endParaRPr>
          </a:p>
        </p:txBody>
      </p:sp>
      <p:sp>
        <p:nvSpPr>
          <p:cNvPr id="9" name="Titel 1"/>
          <p:cNvSpPr txBox="1">
            <a:spLocks/>
          </p:cNvSpPr>
          <p:nvPr/>
        </p:nvSpPr>
        <p:spPr bwMode="auto">
          <a:xfrm>
            <a:off x="1759428" y="591121"/>
            <a:ext cx="6411117" cy="893664"/>
          </a:xfrm>
          <a:prstGeom prst="rect">
            <a:avLst/>
          </a:prstGeom>
          <a:noFill/>
          <a:ln w="9525">
            <a:noFill/>
            <a:miter lim="800000"/>
            <a:headEnd/>
            <a:tailEnd/>
          </a:ln>
        </p:spPr>
        <p:txBody>
          <a:bodyPr lIns="78858" tIns="39429" rIns="78858" bIns="39429" anchor="ctr"/>
          <a:lstStyle/>
          <a:p>
            <a:r>
              <a:rPr lang="nl-NL" sz="3200" b="1" i="1" dirty="0" smtClean="0">
                <a:latin typeface="Arial" panose="020B0604020202020204" pitchFamily="34" charset="0"/>
                <a:cs typeface="Arial" panose="020B0604020202020204" pitchFamily="34" charset="0"/>
              </a:rPr>
              <a:t>Long term vs Short term</a:t>
            </a:r>
            <a:endParaRPr lang="nl-NL"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8059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fade">
                                      <p:cBhvr>
                                        <p:cTn id="7" dur="500"/>
                                        <p:tgtEl>
                                          <p:spTgt spid="317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P spid="1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txBox="1">
            <a:spLocks/>
          </p:cNvSpPr>
          <p:nvPr/>
        </p:nvSpPr>
        <p:spPr bwMode="auto">
          <a:xfrm>
            <a:off x="839099" y="1045470"/>
            <a:ext cx="8064500" cy="1742971"/>
          </a:xfrm>
          <a:prstGeom prst="rect">
            <a:avLst/>
          </a:prstGeom>
          <a:noFill/>
          <a:ln w="9525">
            <a:noFill/>
            <a:miter lim="800000"/>
            <a:headEnd/>
            <a:tailEnd/>
          </a:ln>
        </p:spPr>
        <p:txBody>
          <a:bodyPr lIns="78858" tIns="39429" rIns="78858" bIns="39429" anchor="ctr"/>
          <a:lstStyle/>
          <a:p>
            <a:pPr algn="ctr"/>
            <a:r>
              <a:rPr lang="nl-NL" sz="3200" b="1" dirty="0" smtClean="0">
                <a:latin typeface="Arial" panose="020B0604020202020204" pitchFamily="34" charset="0"/>
                <a:cs typeface="Arial" panose="020B0604020202020204" pitchFamily="34" charset="0"/>
              </a:rPr>
              <a:t>Can </a:t>
            </a:r>
            <a:r>
              <a:rPr lang="nl-NL" sz="3200" b="1" dirty="0">
                <a:latin typeface="Arial" panose="020B0604020202020204" pitchFamily="34" charset="0"/>
                <a:cs typeface="Arial" panose="020B0604020202020204" pitchFamily="34" charset="0"/>
              </a:rPr>
              <a:t>we </a:t>
            </a:r>
            <a:r>
              <a:rPr lang="nl-NL" sz="3200" b="1" i="1" dirty="0">
                <a:latin typeface="Arial" panose="020B0604020202020204" pitchFamily="34" charset="0"/>
                <a:cs typeface="Arial" panose="020B0604020202020204" pitchFamily="34" charset="0"/>
              </a:rPr>
              <a:t>understand</a:t>
            </a:r>
            <a:r>
              <a:rPr lang="nl-NL" sz="3200" b="1" dirty="0">
                <a:latin typeface="Arial" panose="020B0604020202020204" pitchFamily="34" charset="0"/>
                <a:cs typeface="Arial" panose="020B0604020202020204" pitchFamily="34" charset="0"/>
              </a:rPr>
              <a:t> what the </a:t>
            </a:r>
            <a:r>
              <a:rPr lang="nl-NL" sz="3200" b="1" dirty="0" smtClean="0">
                <a:latin typeface="Arial" panose="020B0604020202020204" pitchFamily="34" charset="0"/>
                <a:cs typeface="Arial" panose="020B0604020202020204" pitchFamily="34" charset="0"/>
              </a:rPr>
              <a:t/>
            </a:r>
            <a:br>
              <a:rPr lang="nl-NL" sz="3200" b="1" dirty="0" smtClean="0">
                <a:latin typeface="Arial" panose="020B0604020202020204" pitchFamily="34" charset="0"/>
                <a:cs typeface="Arial" panose="020B0604020202020204" pitchFamily="34" charset="0"/>
              </a:rPr>
            </a:br>
            <a:r>
              <a:rPr lang="nl-NL" sz="3200" b="1" dirty="0" smtClean="0">
                <a:latin typeface="Arial" panose="020B0604020202020204" pitchFamily="34" charset="0"/>
                <a:cs typeface="Arial" panose="020B0604020202020204" pitchFamily="34" charset="0"/>
              </a:rPr>
              <a:t>met </a:t>
            </a:r>
            <a:r>
              <a:rPr lang="nl-NL" sz="3200" b="1" dirty="0">
                <a:latin typeface="Arial" panose="020B0604020202020204" pitchFamily="34" charset="0"/>
                <a:cs typeface="Arial" panose="020B0604020202020204" pitchFamily="34" charset="0"/>
              </a:rPr>
              <a:t>office is telling us?</a:t>
            </a:r>
          </a:p>
        </p:txBody>
      </p:sp>
      <p:pic>
        <p:nvPicPr>
          <p:cNvPr id="53250" name="Picture 5"/>
          <p:cNvPicPr>
            <a:picLocks noChangeAspect="1" noChangeArrowheads="1"/>
          </p:cNvPicPr>
          <p:nvPr/>
        </p:nvPicPr>
        <p:blipFill>
          <a:blip r:embed="rId3"/>
          <a:srcRect/>
          <a:stretch>
            <a:fillRect/>
          </a:stretch>
        </p:blipFill>
        <p:spPr bwMode="auto">
          <a:xfrm>
            <a:off x="2051719" y="2447008"/>
            <a:ext cx="5327829" cy="3501393"/>
          </a:xfrm>
          <a:prstGeom prst="rect">
            <a:avLst/>
          </a:prstGeom>
          <a:noFill/>
          <a:ln w="9525">
            <a:noFill/>
            <a:miter lim="800000"/>
            <a:headEnd/>
            <a:tailEnd/>
          </a:ln>
        </p:spPr>
      </p:pic>
      <p:sp>
        <p:nvSpPr>
          <p:cNvPr id="2" name="Rectangle 1"/>
          <p:cNvSpPr/>
          <p:nvPr/>
        </p:nvSpPr>
        <p:spPr>
          <a:xfrm>
            <a:off x="1792850" y="462276"/>
            <a:ext cx="7027622" cy="830997"/>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For monitoring, partnerships with information centers are </a:t>
            </a:r>
            <a:r>
              <a:rPr lang="en-US" sz="2400" dirty="0" smtClean="0">
                <a:latin typeface="Arial" panose="020B0604020202020204" pitchFamily="34" charset="0"/>
                <a:cs typeface="Arial" panose="020B0604020202020204" pitchFamily="34" charset="0"/>
              </a:rPr>
              <a:t>crucial, but….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83717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673" y="1831148"/>
            <a:ext cx="8458200"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Defining triggers for </a:t>
            </a:r>
            <a:r>
              <a:rPr lang="en-US" sz="3200" i="1" dirty="0" smtClean="0">
                <a:latin typeface="Arial" panose="020B0604020202020204" pitchFamily="34" charset="0"/>
                <a:cs typeface="Arial" panose="020B0604020202020204" pitchFamily="34" charset="0"/>
              </a:rPr>
              <a:t>action</a:t>
            </a:r>
            <a:r>
              <a:rPr lang="en-US" sz="3200" dirty="0" smtClean="0">
                <a:latin typeface="Arial" panose="020B0604020202020204" pitchFamily="34" charset="0"/>
                <a:cs typeface="Arial" panose="020B0604020202020204" pitchFamily="34" charset="0"/>
              </a:rPr>
              <a:t> that are…</a:t>
            </a:r>
            <a:endParaRPr lang="en-US" sz="3200" dirty="0">
              <a:latin typeface="Arial" panose="020B0604020202020204" pitchFamily="34" charset="0"/>
              <a:cs typeface="Arial" panose="020B0604020202020204" pitchFamily="34" charset="0"/>
            </a:endParaRPr>
          </a:p>
        </p:txBody>
      </p:sp>
      <p:sp>
        <p:nvSpPr>
          <p:cNvPr id="3" name="TextBox 2"/>
          <p:cNvSpPr txBox="1"/>
          <p:nvPr/>
        </p:nvSpPr>
        <p:spPr>
          <a:xfrm>
            <a:off x="490934" y="2728906"/>
            <a:ext cx="8473554" cy="1569660"/>
          </a:xfrm>
          <a:prstGeom prst="rect">
            <a:avLst/>
          </a:prstGeom>
          <a:noFill/>
        </p:spPr>
        <p:txBody>
          <a:bodyPr wrap="square" rtlCol="0">
            <a:spAutoFit/>
          </a:bodyPr>
          <a:lstStyle/>
          <a:p>
            <a:r>
              <a:rPr lang="en-US" sz="3200" b="1" dirty="0" smtClean="0">
                <a:solidFill>
                  <a:srgbClr val="FB0903"/>
                </a:solidFill>
                <a:latin typeface="Arial" panose="020B0604020202020204" pitchFamily="34" charset="0"/>
                <a:cs typeface="Arial" panose="020B0604020202020204" pitchFamily="34" charset="0"/>
              </a:rPr>
              <a:t>	LOW-COST </a:t>
            </a:r>
          </a:p>
          <a:p>
            <a:r>
              <a:rPr lang="en-US" sz="3200" b="1" dirty="0" smtClean="0">
                <a:solidFill>
                  <a:srgbClr val="FB0903"/>
                </a:solidFill>
                <a:latin typeface="Arial" panose="020B0604020202020204" pitchFamily="34" charset="0"/>
                <a:cs typeface="Arial" panose="020B0604020202020204" pitchFamily="34" charset="0"/>
              </a:rPr>
              <a:t>						NO-REGRETS </a:t>
            </a:r>
          </a:p>
          <a:p>
            <a:r>
              <a:rPr lang="en-US" sz="3200" b="1" dirty="0" smtClean="0">
                <a:solidFill>
                  <a:srgbClr val="FB0903"/>
                </a:solidFill>
                <a:latin typeface="Arial" panose="020B0604020202020204" pitchFamily="34" charset="0"/>
                <a:cs typeface="Arial" panose="020B0604020202020204" pitchFamily="34" charset="0"/>
              </a:rPr>
              <a:t>									              BENEFICIAL</a:t>
            </a:r>
            <a:endParaRPr lang="en-US" sz="3200" b="1" dirty="0">
              <a:solidFill>
                <a:srgbClr val="FB0903"/>
              </a:solidFill>
              <a:latin typeface="Arial" panose="020B0604020202020204" pitchFamily="34" charset="0"/>
              <a:cs typeface="Arial" panose="020B0604020202020204" pitchFamily="34" charset="0"/>
            </a:endParaRPr>
          </a:p>
        </p:txBody>
      </p:sp>
      <p:sp>
        <p:nvSpPr>
          <p:cNvPr id="6" name="Rectangle 5"/>
          <p:cNvSpPr/>
          <p:nvPr/>
        </p:nvSpPr>
        <p:spPr>
          <a:xfrm>
            <a:off x="1071538" y="4582869"/>
            <a:ext cx="7274768" cy="646331"/>
          </a:xfrm>
          <a:prstGeom prst="rect">
            <a:avLst/>
          </a:prstGeom>
        </p:spPr>
        <p:txBody>
          <a:bodyPr wrap="square">
            <a:spAutoFit/>
          </a:bodyPr>
          <a:lstStyle/>
          <a:p>
            <a:pPr algn="ctr"/>
            <a:r>
              <a:rPr lang="en-US" sz="3600" dirty="0" smtClean="0">
                <a:latin typeface="Arial" panose="020B0604020202020204" pitchFamily="34" charset="0"/>
                <a:cs typeface="Arial" panose="020B0604020202020204" pitchFamily="34" charset="0"/>
              </a:rPr>
              <a:t>Not Easy!</a:t>
            </a:r>
          </a:p>
        </p:txBody>
      </p:sp>
      <p:sp>
        <p:nvSpPr>
          <p:cNvPr id="5" name="Titel 1"/>
          <p:cNvSpPr txBox="1">
            <a:spLocks/>
          </p:cNvSpPr>
          <p:nvPr/>
        </p:nvSpPr>
        <p:spPr bwMode="auto">
          <a:xfrm>
            <a:off x="1759428" y="591121"/>
            <a:ext cx="6411117" cy="893664"/>
          </a:xfrm>
          <a:prstGeom prst="rect">
            <a:avLst/>
          </a:prstGeom>
          <a:noFill/>
          <a:ln w="9525">
            <a:noFill/>
            <a:miter lim="800000"/>
            <a:headEnd/>
            <a:tailEnd/>
          </a:ln>
        </p:spPr>
        <p:txBody>
          <a:bodyPr lIns="78858" tIns="39429" rIns="78858" bIns="39429" anchor="ctr"/>
          <a:lstStyle/>
          <a:p>
            <a:r>
              <a:rPr lang="nl-NL" sz="3200" b="1" i="1" dirty="0" smtClean="0">
                <a:latin typeface="Arial" panose="020B0604020202020204" pitchFamily="34" charset="0"/>
                <a:cs typeface="Arial" panose="020B0604020202020204" pitchFamily="34" charset="0"/>
              </a:rPr>
              <a:t>Defining triggers</a:t>
            </a:r>
            <a:endParaRPr lang="nl-NL"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91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3678261" y="461693"/>
            <a:ext cx="5927426" cy="5004047"/>
          </a:xfrm>
          <a:prstGeom prst="rect">
            <a:avLst/>
          </a:prstGeom>
          <a:gradFill>
            <a:gsLst>
              <a:gs pos="0">
                <a:schemeClr val="dk1">
                  <a:shade val="51000"/>
                  <a:satMod val="130000"/>
                  <a:alpha val="30000"/>
                </a:schemeClr>
              </a:gs>
              <a:gs pos="58000">
                <a:schemeClr val="dk1">
                  <a:shade val="93000"/>
                  <a:satMod val="130000"/>
                  <a:alpha val="56000"/>
                </a:schemeClr>
              </a:gs>
              <a:gs pos="100000">
                <a:schemeClr val="dk1">
                  <a:shade val="94000"/>
                  <a:satMod val="135000"/>
                </a:schemeClr>
              </a:gs>
            </a:gsLst>
            <a:lin ang="16200000" scaled="0"/>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181428" y="1552872"/>
            <a:ext cx="3958523" cy="4828455"/>
          </a:xfrm>
          <a:prstGeom prst="rect">
            <a:avLst/>
          </a:prstGeom>
        </p:spPr>
        <p:txBody>
          <a:bodyPr/>
          <a:lstStyle/>
          <a:p>
            <a:r>
              <a:rPr lang="en-GB" sz="3200" dirty="0" smtClean="0">
                <a:solidFill>
                  <a:schemeClr val="tx2">
                    <a:lumMod val="50000"/>
                  </a:schemeClr>
                </a:solidFill>
              </a:rPr>
              <a:t/>
            </a:r>
            <a:br>
              <a:rPr lang="en-GB" sz="3200" dirty="0" smtClean="0">
                <a:solidFill>
                  <a:schemeClr val="tx2">
                    <a:lumMod val="50000"/>
                  </a:schemeClr>
                </a:solidFill>
              </a:rPr>
            </a:br>
            <a:r>
              <a:rPr lang="en-GB" sz="3200" dirty="0" smtClean="0">
                <a:solidFill>
                  <a:schemeClr val="tx2">
                    <a:lumMod val="50000"/>
                  </a:schemeClr>
                </a:solidFill>
              </a:rPr>
              <a:t/>
            </a:r>
            <a:br>
              <a:rPr lang="en-GB" sz="3200" dirty="0" smtClean="0">
                <a:solidFill>
                  <a:schemeClr val="tx2">
                    <a:lumMod val="50000"/>
                  </a:schemeClr>
                </a:solidFill>
              </a:rPr>
            </a:br>
            <a:r>
              <a:rPr lang="en-GB" sz="2800" dirty="0" smtClean="0">
                <a:solidFill>
                  <a:schemeClr val="tx2">
                    <a:lumMod val="50000"/>
                  </a:schemeClr>
                </a:solidFill>
              </a:rPr>
              <a:t>Understanding and Using Weather </a:t>
            </a:r>
            <a:br>
              <a:rPr lang="en-GB" sz="2800" dirty="0" smtClean="0">
                <a:solidFill>
                  <a:schemeClr val="tx2">
                    <a:lumMod val="50000"/>
                  </a:schemeClr>
                </a:solidFill>
              </a:rPr>
            </a:br>
            <a:r>
              <a:rPr lang="en-GB" sz="2800" dirty="0" smtClean="0">
                <a:solidFill>
                  <a:schemeClr val="tx2">
                    <a:lumMod val="50000"/>
                  </a:schemeClr>
                </a:solidFill>
              </a:rPr>
              <a:t>and </a:t>
            </a:r>
            <a:br>
              <a:rPr lang="en-GB" sz="2800" dirty="0" smtClean="0">
                <a:solidFill>
                  <a:schemeClr val="tx2">
                    <a:lumMod val="50000"/>
                  </a:schemeClr>
                </a:solidFill>
              </a:rPr>
            </a:br>
            <a:r>
              <a:rPr lang="en-GB" sz="2800" dirty="0" smtClean="0">
                <a:solidFill>
                  <a:schemeClr val="tx2">
                    <a:lumMod val="50000"/>
                  </a:schemeClr>
                </a:solidFill>
              </a:rPr>
              <a:t>Climate Information – Early Warning Action</a:t>
            </a:r>
            <a:endParaRPr lang="en-GB" sz="2800" dirty="0">
              <a:solidFill>
                <a:schemeClr val="tx2">
                  <a:lumMod val="50000"/>
                </a:schemeClr>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516" y="3438388"/>
            <a:ext cx="2249439" cy="23178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387" y="889248"/>
            <a:ext cx="2051695" cy="25316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463" y="906760"/>
            <a:ext cx="2393650" cy="25316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955" y="3438388"/>
            <a:ext cx="2171429" cy="23178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8676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904902" y="591121"/>
            <a:ext cx="6411117" cy="893664"/>
          </a:xfrm>
          <a:prstGeom prst="rect">
            <a:avLst/>
          </a:prstGeom>
          <a:noFill/>
          <a:ln w="9525">
            <a:noFill/>
            <a:miter lim="800000"/>
            <a:headEnd/>
            <a:tailEnd/>
          </a:ln>
        </p:spPr>
        <p:txBody>
          <a:bodyPr lIns="78858" tIns="39429" rIns="78858" bIns="39429" anchor="ctr"/>
          <a:lstStyle/>
          <a:p>
            <a:r>
              <a:rPr lang="nl-NL" sz="3200" b="1" i="1" dirty="0">
                <a:latin typeface="Arial" panose="020B0604020202020204" pitchFamily="34" charset="0"/>
                <a:cs typeface="Arial" panose="020B0604020202020204" pitchFamily="34" charset="0"/>
              </a:rPr>
              <a:t>E</a:t>
            </a:r>
            <a:r>
              <a:rPr lang="nl-NL" sz="3200" b="1" i="1" dirty="0" smtClean="0">
                <a:latin typeface="Arial" panose="020B0604020202020204" pitchFamily="34" charset="0"/>
                <a:cs typeface="Arial" panose="020B0604020202020204" pitchFamily="34" charset="0"/>
              </a:rPr>
              <a:t>stablishing triggers</a:t>
            </a:r>
            <a:endParaRPr lang="nl-NL" sz="3200" b="1" i="1" dirty="0">
              <a:latin typeface="Arial" panose="020B0604020202020204" pitchFamily="34" charset="0"/>
              <a:cs typeface="Arial" panose="020B0604020202020204" pitchFamily="34" charset="0"/>
            </a:endParaRPr>
          </a:p>
        </p:txBody>
      </p:sp>
      <p:sp>
        <p:nvSpPr>
          <p:cNvPr id="7" name="Rectangle 6"/>
          <p:cNvSpPr/>
          <p:nvPr/>
        </p:nvSpPr>
        <p:spPr>
          <a:xfrm>
            <a:off x="251520" y="1734167"/>
            <a:ext cx="8496944" cy="3711785"/>
          </a:xfrm>
          <a:prstGeom prst="rect">
            <a:avLst/>
          </a:prstGeom>
        </p:spPr>
        <p:txBody>
          <a:bodyPr wrap="square">
            <a:spAutoFit/>
          </a:bodyPr>
          <a:lstStyle/>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Draw on past knowledge of disasters</a:t>
            </a:r>
          </a:p>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Establish and document triggers well before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a hazard arrives</a:t>
            </a:r>
          </a:p>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Ensure internal support and external partnerships are in place – especially with the government.</a:t>
            </a:r>
          </a:p>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Focus on low-cost, no-regrets, beneficial solutions. </a:t>
            </a:r>
          </a:p>
        </p:txBody>
      </p:sp>
    </p:spTree>
    <p:extLst>
      <p:ext uri="{BB962C8B-B14F-4D97-AF65-F5344CB8AC3E}">
        <p14:creationId xmlns:p14="http://schemas.microsoft.com/office/powerpoint/2010/main" val="18394201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728396" y="564523"/>
            <a:ext cx="7332475" cy="821656"/>
          </a:xfrm>
          <a:prstGeom prst="rect">
            <a:avLst/>
          </a:prstGeom>
          <a:noFill/>
          <a:ln w="9525">
            <a:noFill/>
            <a:miter lim="800000"/>
            <a:headEnd/>
            <a:tailEnd/>
          </a:ln>
        </p:spPr>
        <p:txBody>
          <a:bodyPr lIns="78858" tIns="39429" rIns="78858" bIns="39429" anchor="ctr"/>
          <a:lstStyle/>
          <a:p>
            <a:r>
              <a:rPr lang="nl-NL" sz="3200" b="1" i="1" dirty="0" smtClean="0">
                <a:latin typeface="Arial" panose="020B0604020202020204" pitchFamily="34" charset="0"/>
                <a:cs typeface="Arial" panose="020B0604020202020204" pitchFamily="34" charset="0"/>
              </a:rPr>
              <a:t>Taking Action, Establishing Triggers</a:t>
            </a:r>
            <a:endParaRPr lang="nl-NL" sz="3200" b="1" i="1" dirty="0">
              <a:latin typeface="Arial" panose="020B0604020202020204" pitchFamily="34" charset="0"/>
              <a:cs typeface="Arial" panose="020B0604020202020204" pitchFamily="34" charset="0"/>
            </a:endParaRPr>
          </a:p>
        </p:txBody>
      </p:sp>
      <p:sp>
        <p:nvSpPr>
          <p:cNvPr id="7" name="Rectangle 6"/>
          <p:cNvSpPr/>
          <p:nvPr/>
        </p:nvSpPr>
        <p:spPr>
          <a:xfrm>
            <a:off x="323528" y="1772816"/>
            <a:ext cx="8496944" cy="2677656"/>
          </a:xfrm>
          <a:prstGeom prst="rect">
            <a:avLst/>
          </a:prstGeom>
        </p:spPr>
        <p:txBody>
          <a:bodyPr wrap="square">
            <a:spAutoFit/>
          </a:bodyPr>
          <a:lstStyle/>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Tailor actions to likelihood of hazard.</a:t>
            </a:r>
          </a:p>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Understand and accept the risks of taking action if a hazard does not materialize. </a:t>
            </a:r>
          </a:p>
          <a:p>
            <a:pPr marL="457200" indent="-457200">
              <a:lnSpc>
                <a:spcPct val="120000"/>
              </a:lnSpc>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Understand and accept the risks of </a:t>
            </a:r>
            <a:r>
              <a:rPr lang="en-US" sz="2800" i="1" dirty="0" smtClean="0">
                <a:latin typeface="Arial" panose="020B0604020202020204" pitchFamily="34" charset="0"/>
                <a:cs typeface="Arial" panose="020B0604020202020204" pitchFamily="34" charset="0"/>
              </a:rPr>
              <a:t>not </a:t>
            </a:r>
            <a:r>
              <a:rPr lang="en-US" sz="2800" dirty="0" smtClean="0">
                <a:latin typeface="Arial" panose="020B0604020202020204" pitchFamily="34" charset="0"/>
                <a:cs typeface="Arial" panose="020B0604020202020204" pitchFamily="34" charset="0"/>
              </a:rPr>
              <a:t>taking action if a hazard materializes. </a:t>
            </a:r>
          </a:p>
        </p:txBody>
      </p:sp>
    </p:spTree>
    <p:extLst>
      <p:ext uri="{BB962C8B-B14F-4D97-AF65-F5344CB8AC3E}">
        <p14:creationId xmlns:p14="http://schemas.microsoft.com/office/powerpoint/2010/main" val="304511396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808273" y="384804"/>
            <a:ext cx="7084207" cy="1143000"/>
          </a:xfrm>
        </p:spPr>
        <p:txBody>
          <a:bodyPr/>
          <a:lstStyle/>
          <a:p>
            <a:pPr algn="l"/>
            <a:r>
              <a:rPr lang="en-US" sz="2800" b="1" dirty="0" smtClean="0">
                <a:solidFill>
                  <a:schemeClr val="tx1"/>
                </a:solidFill>
                <a:latin typeface="Arial" charset="0"/>
                <a:ea typeface="ＭＳ Ｐゴシック" pitchFamily="34" charset="-128"/>
                <a:cs typeface="Arial Black" pitchFamily="34" charset="0"/>
              </a:rPr>
              <a:t>Putting it all together </a:t>
            </a:r>
            <a:br>
              <a:rPr lang="en-US" sz="2800" b="1" dirty="0" smtClean="0">
                <a:solidFill>
                  <a:schemeClr val="tx1"/>
                </a:solidFill>
                <a:latin typeface="Arial" charset="0"/>
                <a:ea typeface="ＭＳ Ｐゴシック" pitchFamily="34" charset="-128"/>
                <a:cs typeface="Arial Black" pitchFamily="34" charset="0"/>
              </a:rPr>
            </a:br>
            <a:r>
              <a:rPr lang="en-US" sz="2800" dirty="0" smtClean="0">
                <a:solidFill>
                  <a:schemeClr val="tx1"/>
                </a:solidFill>
                <a:latin typeface="Arial" charset="0"/>
                <a:ea typeface="ＭＳ Ｐゴシック" pitchFamily="34" charset="-128"/>
                <a:cs typeface="Arial Black" pitchFamily="34" charset="0"/>
              </a:rPr>
              <a:t>Examples of Early Warning Early Action</a:t>
            </a:r>
            <a:endParaRPr lang="en-US" sz="2800" dirty="0" smtClean="0">
              <a:solidFill>
                <a:schemeClr val="tx1"/>
              </a:solidFill>
              <a:latin typeface="Arial Black" pitchFamily="34" charset="0"/>
              <a:ea typeface="ＭＳ Ｐゴシック" pitchFamily="34" charset="-128"/>
              <a:cs typeface="Arial Black" pitchFamily="34" charset="0"/>
            </a:endParaRPr>
          </a:p>
        </p:txBody>
      </p:sp>
      <p:grpSp>
        <p:nvGrpSpPr>
          <p:cNvPr id="2" name="Group 3"/>
          <p:cNvGrpSpPr/>
          <p:nvPr/>
        </p:nvGrpSpPr>
        <p:grpSpPr>
          <a:xfrm>
            <a:off x="1477737" y="4149080"/>
            <a:ext cx="6294663" cy="1705812"/>
            <a:chOff x="1436526" y="4419600"/>
            <a:chExt cx="7250274" cy="1903413"/>
          </a:xfrm>
        </p:grpSpPr>
        <p:pic>
          <p:nvPicPr>
            <p:cNvPr id="5" name="Picture 4" descr="EW EA.png"/>
            <p:cNvPicPr>
              <a:picLocks noChangeAspect="1"/>
            </p:cNvPicPr>
            <p:nvPr/>
          </p:nvPicPr>
          <p:blipFill>
            <a:blip r:embed="rId3"/>
            <a:srcRect l="21566" r="68956"/>
            <a:stretch>
              <a:fillRect/>
            </a:stretch>
          </p:blipFill>
          <p:spPr>
            <a:xfrm>
              <a:off x="2971800" y="4424945"/>
              <a:ext cx="533400" cy="1898068"/>
            </a:xfrm>
            <a:prstGeom prst="rect">
              <a:avLst/>
            </a:prstGeom>
          </p:spPr>
        </p:pic>
        <p:pic>
          <p:nvPicPr>
            <p:cNvPr id="7" name="Picture 4" descr="plotaxislength+550+psdef+"/>
            <p:cNvPicPr>
              <a:picLocks noChangeAspect="1" noChangeArrowheads="1"/>
            </p:cNvPicPr>
            <p:nvPr/>
          </p:nvPicPr>
          <p:blipFill>
            <a:blip r:embed="rId4"/>
            <a:srcRect l="27106" t="33428" r="52029" b="20585"/>
            <a:stretch>
              <a:fillRect/>
            </a:stretch>
          </p:blipFill>
          <p:spPr bwMode="auto">
            <a:xfrm>
              <a:off x="3535680" y="4737700"/>
              <a:ext cx="1493520" cy="1544038"/>
            </a:xfrm>
            <a:prstGeom prst="rect">
              <a:avLst/>
            </a:prstGeom>
            <a:noFill/>
            <a:ln w="9525">
              <a:noFill/>
              <a:miter lim="800000"/>
              <a:headEnd/>
              <a:tailEnd/>
            </a:ln>
          </p:spPr>
        </p:pic>
        <p:grpSp>
          <p:nvGrpSpPr>
            <p:cNvPr id="3" name="Group 18"/>
            <p:cNvGrpSpPr/>
            <p:nvPr/>
          </p:nvGrpSpPr>
          <p:grpSpPr>
            <a:xfrm>
              <a:off x="1436526" y="4571999"/>
              <a:ext cx="1306674" cy="1600201"/>
              <a:chOff x="1436526" y="4571999"/>
              <a:chExt cx="1306674" cy="1600201"/>
            </a:xfrm>
          </p:grpSpPr>
          <p:pic>
            <p:nvPicPr>
              <p:cNvPr id="13" name="Picture 12"/>
              <p:cNvPicPr>
                <a:picLocks noChangeAspect="1"/>
              </p:cNvPicPr>
              <p:nvPr/>
            </p:nvPicPr>
            <p:blipFill>
              <a:blip r:embed="rId5"/>
              <a:stretch>
                <a:fillRect/>
              </a:stretch>
            </p:blipFill>
            <p:spPr>
              <a:xfrm>
                <a:off x="1436526" y="4737700"/>
                <a:ext cx="1306674" cy="1434500"/>
              </a:xfrm>
              <a:prstGeom prst="rect">
                <a:avLst/>
              </a:prstGeom>
            </p:spPr>
          </p:pic>
          <p:pic>
            <p:nvPicPr>
              <p:cNvPr id="14" name="Picture 13" descr="EW EA.png"/>
              <p:cNvPicPr>
                <a:picLocks noChangeAspect="1"/>
              </p:cNvPicPr>
              <p:nvPr/>
            </p:nvPicPr>
            <p:blipFill>
              <a:blip r:embed="rId3"/>
              <a:srcRect r="78335"/>
              <a:stretch>
                <a:fillRect/>
              </a:stretch>
            </p:blipFill>
            <p:spPr>
              <a:xfrm>
                <a:off x="1817242" y="4571999"/>
                <a:ext cx="806215" cy="1182715"/>
              </a:xfrm>
              <a:prstGeom prst="rect">
                <a:avLst/>
              </a:prstGeom>
            </p:spPr>
          </p:pic>
        </p:grpSp>
        <p:pic>
          <p:nvPicPr>
            <p:cNvPr id="9" name="Picture 2" descr="http://www.arianlevin.com/images/500px-Speaker_Icon_svgerer.gif"/>
            <p:cNvPicPr>
              <a:picLocks noChangeAspect="1" noChangeArrowheads="1"/>
            </p:cNvPicPr>
            <p:nvPr/>
          </p:nvPicPr>
          <p:blipFill>
            <a:blip r:embed="rId6"/>
            <a:srcRect/>
            <a:stretch>
              <a:fillRect/>
            </a:stretch>
          </p:blipFill>
          <p:spPr bwMode="auto">
            <a:xfrm>
              <a:off x="5638800" y="4876800"/>
              <a:ext cx="1044575" cy="1044575"/>
            </a:xfrm>
            <a:prstGeom prst="rect">
              <a:avLst/>
            </a:prstGeom>
            <a:noFill/>
            <a:ln w="9525">
              <a:noFill/>
              <a:miter lim="800000"/>
              <a:headEnd/>
              <a:tailEnd/>
            </a:ln>
          </p:spPr>
        </p:pic>
        <p:pic>
          <p:nvPicPr>
            <p:cNvPr id="10" name="Picture 4" descr="http://icons.mysitemyway.com/wp-content/gallery/blue-jelly-icons-sports-hobbies/043331-blue-jelly-icon-sports-hobbies-people-man-runner.png"/>
            <p:cNvPicPr>
              <a:picLocks noChangeAspect="1" noChangeArrowheads="1"/>
            </p:cNvPicPr>
            <p:nvPr/>
          </p:nvPicPr>
          <p:blipFill>
            <a:blip r:embed="rId7"/>
            <a:srcRect/>
            <a:stretch>
              <a:fillRect/>
            </a:stretch>
          </p:blipFill>
          <p:spPr bwMode="auto">
            <a:xfrm>
              <a:off x="6900862" y="4495800"/>
              <a:ext cx="1785938" cy="1785938"/>
            </a:xfrm>
            <a:prstGeom prst="rect">
              <a:avLst/>
            </a:prstGeom>
            <a:noFill/>
            <a:ln w="9525">
              <a:noFill/>
              <a:miter lim="800000"/>
              <a:headEnd/>
              <a:tailEnd/>
            </a:ln>
          </p:spPr>
        </p:pic>
        <p:pic>
          <p:nvPicPr>
            <p:cNvPr id="11" name="Picture 10" descr="EW EA.png"/>
            <p:cNvPicPr>
              <a:picLocks noChangeAspect="1"/>
            </p:cNvPicPr>
            <p:nvPr/>
          </p:nvPicPr>
          <p:blipFill>
            <a:blip r:embed="rId3"/>
            <a:srcRect l="21566" r="68956"/>
            <a:stretch>
              <a:fillRect/>
            </a:stretch>
          </p:blipFill>
          <p:spPr>
            <a:xfrm>
              <a:off x="5029200" y="4419600"/>
              <a:ext cx="533400" cy="1898068"/>
            </a:xfrm>
            <a:prstGeom prst="rect">
              <a:avLst/>
            </a:prstGeom>
          </p:spPr>
        </p:pic>
        <p:pic>
          <p:nvPicPr>
            <p:cNvPr id="12" name="Picture 11" descr="EW EA.png"/>
            <p:cNvPicPr>
              <a:picLocks noChangeAspect="1"/>
            </p:cNvPicPr>
            <p:nvPr/>
          </p:nvPicPr>
          <p:blipFill>
            <a:blip r:embed="rId3"/>
            <a:srcRect l="21566" r="68956"/>
            <a:stretch>
              <a:fillRect/>
            </a:stretch>
          </p:blipFill>
          <p:spPr>
            <a:xfrm>
              <a:off x="6705600" y="4424945"/>
              <a:ext cx="533400" cy="1898068"/>
            </a:xfrm>
            <a:prstGeom prst="rect">
              <a:avLst/>
            </a:prstGeom>
          </p:spPr>
        </p:pic>
      </p:grpSp>
      <p:sp>
        <p:nvSpPr>
          <p:cNvPr id="18" name="Rectangle 17"/>
          <p:cNvSpPr/>
          <p:nvPr/>
        </p:nvSpPr>
        <p:spPr>
          <a:xfrm>
            <a:off x="323528" y="1608002"/>
            <a:ext cx="8424936" cy="2677656"/>
          </a:xfrm>
          <a:prstGeom prst="rect">
            <a:avLst/>
          </a:prstGeom>
        </p:spPr>
        <p:txBody>
          <a:bodyPr wrap="square">
            <a:spAutoFit/>
          </a:bodyPr>
          <a:lstStyle/>
          <a:p>
            <a:r>
              <a:rPr lang="en-US" sz="2400" dirty="0" smtClean="0">
                <a:solidFill>
                  <a:srgbClr val="FF0000"/>
                </a:solidFill>
                <a:latin typeface="Arial" panose="020B0604020202020204" pitchFamily="34" charset="0"/>
                <a:cs typeface="Arial" panose="020B0604020202020204" pitchFamily="34" charset="0"/>
              </a:rPr>
              <a:t>Early Warning:</a:t>
            </a:r>
            <a:r>
              <a:rPr lang="en-US" sz="2400" dirty="0" smtClean="0">
                <a:latin typeface="Arial" panose="020B0604020202020204" pitchFamily="34" charset="0"/>
                <a:cs typeface="Arial" panose="020B0604020202020204" pitchFamily="34" charset="0"/>
              </a:rPr>
              <a:t> In 2007, the Bangladesh Red Crescent received early warning indicators of Cyclone </a:t>
            </a:r>
            <a:r>
              <a:rPr lang="en-US" sz="2400" dirty="0" err="1" smtClean="0">
                <a:latin typeface="Arial" panose="020B0604020202020204" pitchFamily="34" charset="0"/>
                <a:cs typeface="Arial" panose="020B0604020202020204" pitchFamily="34" charset="0"/>
              </a:rPr>
              <a:t>Sidr</a:t>
            </a:r>
            <a:r>
              <a:rPr lang="en-US" sz="2400" dirty="0" smtClean="0">
                <a:latin typeface="Arial" panose="020B0604020202020204" pitchFamily="34" charset="0"/>
                <a:cs typeface="Arial" panose="020B0604020202020204" pitchFamily="34" charset="0"/>
              </a:rPr>
              <a:t> approaching their coast. </a:t>
            </a:r>
          </a:p>
          <a:p>
            <a:endParaRPr lang="en-US" sz="2400" dirty="0" smtClean="0">
              <a:latin typeface="Arial" panose="020B0604020202020204" pitchFamily="34" charset="0"/>
              <a:cs typeface="Arial" panose="020B0604020202020204" pitchFamily="34" charset="0"/>
            </a:endParaRPr>
          </a:p>
          <a:p>
            <a:r>
              <a:rPr lang="en-US" sz="2400" dirty="0" smtClean="0">
                <a:solidFill>
                  <a:srgbClr val="FF0000"/>
                </a:solidFill>
                <a:latin typeface="Arial" panose="020B0604020202020204" pitchFamily="34" charset="0"/>
                <a:cs typeface="Arial" panose="020B0604020202020204" pitchFamily="34" charset="0"/>
              </a:rPr>
              <a:t>Early Action: </a:t>
            </a:r>
            <a:r>
              <a:rPr lang="en-US" sz="2400" dirty="0" smtClean="0">
                <a:latin typeface="Arial" panose="020B0604020202020204" pitchFamily="34" charset="0"/>
                <a:cs typeface="Arial" panose="020B0604020202020204" pitchFamily="34" charset="0"/>
              </a:rPr>
              <a:t>Working with the government 5,000 volunteers with megaphones alerted and evacuated at risk residents.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As result 4,500 people died compared to 138,000 in 1991. </a:t>
            </a:r>
          </a:p>
        </p:txBody>
      </p:sp>
    </p:spTree>
    <p:extLst>
      <p:ext uri="{BB962C8B-B14F-4D97-AF65-F5344CB8AC3E}">
        <p14:creationId xmlns:p14="http://schemas.microsoft.com/office/powerpoint/2010/main" val="2087357784"/>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1672652" y="503409"/>
            <a:ext cx="7045321" cy="846138"/>
          </a:xfrm>
          <a:prstGeom prst="rect">
            <a:avLst/>
          </a:prstGeom>
        </p:spPr>
        <p:txBody>
          <a:bodyPr/>
          <a:lstStyle/>
          <a:p>
            <a:pPr algn="l"/>
            <a:r>
              <a:rPr lang="en-US" sz="2800" b="1" dirty="0" smtClean="0">
                <a:solidFill>
                  <a:schemeClr val="tx1"/>
                </a:solidFill>
                <a:latin typeface="Arial" charset="0"/>
                <a:ea typeface="ＭＳ Ｐゴシック" pitchFamily="34" charset="-128"/>
                <a:cs typeface="Arial Black" pitchFamily="34" charset="0"/>
              </a:rPr>
              <a:t>Early Warning, Early Action pays off </a:t>
            </a:r>
            <a:br>
              <a:rPr lang="en-US" sz="2800" b="1" dirty="0" smtClean="0">
                <a:solidFill>
                  <a:schemeClr val="tx1"/>
                </a:solidFill>
                <a:latin typeface="Arial" charset="0"/>
                <a:ea typeface="ＭＳ Ｐゴシック" pitchFamily="34" charset="-128"/>
                <a:cs typeface="Arial Black" pitchFamily="34" charset="0"/>
              </a:rPr>
            </a:br>
            <a:r>
              <a:rPr lang="en-US" sz="2800" b="1" dirty="0" smtClean="0">
                <a:solidFill>
                  <a:schemeClr val="tx1"/>
                </a:solidFill>
                <a:latin typeface="Arial" charset="0"/>
                <a:ea typeface="ＭＳ Ｐゴシック" pitchFamily="34" charset="-128"/>
                <a:cs typeface="Arial Black" pitchFamily="34" charset="0"/>
              </a:rPr>
              <a:t>The case of West Africa</a:t>
            </a:r>
          </a:p>
        </p:txBody>
      </p:sp>
      <p:sp>
        <p:nvSpPr>
          <p:cNvPr id="43010" name="Rectangle 3"/>
          <p:cNvSpPr>
            <a:spLocks noGrp="1" noChangeArrowheads="1"/>
          </p:cNvSpPr>
          <p:nvPr>
            <p:ph type="body" idx="4294967295"/>
          </p:nvPr>
        </p:nvSpPr>
        <p:spPr>
          <a:xfrm>
            <a:off x="285750" y="1682211"/>
            <a:ext cx="8813800" cy="4115916"/>
          </a:xfrm>
          <a:prstGeom prst="rect">
            <a:avLst/>
          </a:prstGeom>
        </p:spPr>
        <p:txBody>
          <a:bodyPr/>
          <a:lstStyle/>
          <a:p>
            <a:pPr marL="230188" indent="-230188">
              <a:lnSpc>
                <a:spcPct val="90000"/>
              </a:lnSpc>
              <a:spcBef>
                <a:spcPct val="90000"/>
              </a:spcBef>
            </a:pPr>
            <a:r>
              <a:rPr lang="en-US" dirty="0" smtClean="0">
                <a:latin typeface="Arial" charset="0"/>
                <a:ea typeface="ＭＳ Ｐゴシック" pitchFamily="34" charset="-128"/>
                <a:cs typeface="Arial Black" pitchFamily="34" charset="0"/>
              </a:rPr>
              <a:t>Most countries got supplies just days after flooding in 2008. </a:t>
            </a:r>
            <a:br>
              <a:rPr lang="en-US" dirty="0" smtClean="0">
                <a:latin typeface="Arial" charset="0"/>
                <a:ea typeface="ＭＳ Ｐゴシック" pitchFamily="34" charset="-128"/>
                <a:cs typeface="Arial Black" pitchFamily="34" charset="0"/>
              </a:rPr>
            </a:br>
            <a:r>
              <a:rPr lang="en-US" dirty="0" smtClean="0">
                <a:latin typeface="Arial" charset="0"/>
                <a:ea typeface="ＭＳ Ｐゴシック" pitchFamily="34" charset="-128"/>
                <a:cs typeface="Arial Black" pitchFamily="34" charset="0"/>
              </a:rPr>
              <a:t>(In 2007, flood operations were an estimated 40 days late).</a:t>
            </a:r>
          </a:p>
          <a:p>
            <a:pPr marL="230188" indent="-230188">
              <a:lnSpc>
                <a:spcPct val="90000"/>
              </a:lnSpc>
              <a:spcBef>
                <a:spcPct val="90000"/>
              </a:spcBef>
            </a:pPr>
            <a:r>
              <a:rPr lang="en-US" dirty="0" smtClean="0">
                <a:latin typeface="Arial" charset="0"/>
                <a:ea typeface="ＭＳ Ｐゴシック" pitchFamily="34" charset="-128"/>
                <a:cs typeface="Arial Black" pitchFamily="34" charset="0"/>
              </a:rPr>
              <a:t>Faster arrival of relief saved lives, minimized health impacts, protected livelihoods and enabled communities to recover.</a:t>
            </a:r>
          </a:p>
          <a:p>
            <a:pPr marL="230188" indent="-230188">
              <a:lnSpc>
                <a:spcPct val="90000"/>
              </a:lnSpc>
              <a:spcBef>
                <a:spcPct val="90000"/>
              </a:spcBef>
            </a:pPr>
            <a:r>
              <a:rPr lang="en-US" dirty="0" smtClean="0">
                <a:latin typeface="Arial" charset="0"/>
                <a:ea typeface="ＭＳ Ｐゴシック" pitchFamily="34" charset="-128"/>
                <a:cs typeface="Arial Black" pitchFamily="34" charset="0"/>
              </a:rPr>
              <a:t>In 2007 an emergency dam spillage cost 30 lives. In 2008, dam release times were scheduled, allowing Red Cross volunteers to warn communities ahead of time. This time only two lives were lost.  </a:t>
            </a:r>
          </a:p>
          <a:p>
            <a:pPr marL="230188" indent="-230188">
              <a:lnSpc>
                <a:spcPct val="90000"/>
              </a:lnSpc>
              <a:spcBef>
                <a:spcPct val="90000"/>
              </a:spcBef>
            </a:pPr>
            <a:r>
              <a:rPr lang="en-US" dirty="0" smtClean="0">
                <a:latin typeface="Arial" charset="0"/>
                <a:ea typeface="ＭＳ Ｐゴシック" pitchFamily="34" charset="-128"/>
                <a:cs typeface="Arial Black" pitchFamily="34" charset="0"/>
              </a:rPr>
              <a:t>Resources were used more efficiently: 33 per cent less spent per beneficiary in 2008 than in two previous years.</a:t>
            </a:r>
            <a:endParaRPr lang="en-US" dirty="0" smtClean="0">
              <a:latin typeface="Arial Black" pitchFamily="34" charset="0"/>
              <a:ea typeface="ＭＳ Ｐゴシック" pitchFamily="34" charset="-128"/>
              <a:cs typeface="Arial Black" pitchFamily="34" charset="0"/>
            </a:endParaRPr>
          </a:p>
        </p:txBody>
      </p:sp>
    </p:spTree>
    <p:extLst>
      <p:ext uri="{BB962C8B-B14F-4D97-AF65-F5344CB8AC3E}">
        <p14:creationId xmlns:p14="http://schemas.microsoft.com/office/powerpoint/2010/main" val="3930061780"/>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1792850" y="539861"/>
            <a:ext cx="7027622" cy="984172"/>
          </a:xfrm>
          <a:prstGeom prst="rect">
            <a:avLst/>
          </a:prstGeom>
        </p:spPr>
        <p:txBody>
          <a:bodyPr/>
          <a:lstStyle/>
          <a:p>
            <a:pPr algn="l"/>
            <a:r>
              <a:rPr lang="en-US" sz="3200" b="1" dirty="0" smtClean="0">
                <a:solidFill>
                  <a:schemeClr val="tx1"/>
                </a:solidFill>
                <a:latin typeface="Arial" charset="0"/>
                <a:ea typeface="ＭＳ Ｐゴシック" pitchFamily="34" charset="-128"/>
                <a:cs typeface="Arial Black" pitchFamily="34" charset="0"/>
              </a:rPr>
              <a:t>Low-cost actions beneficial, </a:t>
            </a:r>
            <a:br>
              <a:rPr lang="en-US" sz="3200" b="1" dirty="0" smtClean="0">
                <a:solidFill>
                  <a:schemeClr val="tx1"/>
                </a:solidFill>
                <a:latin typeface="Arial" charset="0"/>
                <a:ea typeface="ＭＳ Ｐゴシック" pitchFamily="34" charset="-128"/>
                <a:cs typeface="Arial Black" pitchFamily="34" charset="0"/>
              </a:rPr>
            </a:br>
            <a:r>
              <a:rPr lang="en-US" sz="3200" b="1" dirty="0" smtClean="0">
                <a:solidFill>
                  <a:schemeClr val="tx1"/>
                </a:solidFill>
                <a:latin typeface="Arial" charset="0"/>
                <a:ea typeface="ＭＳ Ｐゴシック" pitchFamily="34" charset="-128"/>
                <a:cs typeface="Arial Black" pitchFamily="34" charset="0"/>
              </a:rPr>
              <a:t>even if floods hadn’t materialized </a:t>
            </a:r>
          </a:p>
        </p:txBody>
      </p:sp>
      <p:sp>
        <p:nvSpPr>
          <p:cNvPr id="45058" name="Rectangle 3"/>
          <p:cNvSpPr>
            <a:spLocks noGrp="1" noChangeArrowheads="1"/>
          </p:cNvSpPr>
          <p:nvPr>
            <p:ph type="body" idx="4294967295"/>
          </p:nvPr>
        </p:nvSpPr>
        <p:spPr>
          <a:xfrm>
            <a:off x="357188" y="1708871"/>
            <a:ext cx="8256587" cy="4286269"/>
          </a:xfrm>
          <a:prstGeom prst="rect">
            <a:avLst/>
          </a:prstGeom>
        </p:spPr>
        <p:txBody>
          <a:bodyPr/>
          <a:lstStyle/>
          <a:p>
            <a:pPr>
              <a:lnSpc>
                <a:spcPct val="90000"/>
              </a:lnSpc>
              <a:spcBef>
                <a:spcPct val="40000"/>
              </a:spcBef>
            </a:pPr>
            <a:r>
              <a:rPr lang="en-US" dirty="0" smtClean="0">
                <a:latin typeface="Arial"/>
                <a:ea typeface="ＭＳ Ｐゴシック" pitchFamily="34" charset="-128"/>
                <a:cs typeface="Arial"/>
              </a:rPr>
              <a:t>Updating contingency plans</a:t>
            </a:r>
          </a:p>
          <a:p>
            <a:pPr>
              <a:lnSpc>
                <a:spcPct val="90000"/>
              </a:lnSpc>
              <a:spcBef>
                <a:spcPct val="40000"/>
              </a:spcBef>
            </a:pPr>
            <a:r>
              <a:rPr lang="en-US" dirty="0" smtClean="0">
                <a:latin typeface="Arial"/>
                <a:ea typeface="ＭＳ Ｐゴシック" pitchFamily="34" charset="-128"/>
                <a:cs typeface="Arial"/>
              </a:rPr>
              <a:t>Training of trainers and increase of volunteer capacity</a:t>
            </a:r>
          </a:p>
          <a:p>
            <a:pPr>
              <a:lnSpc>
                <a:spcPct val="90000"/>
              </a:lnSpc>
              <a:spcBef>
                <a:spcPct val="40000"/>
              </a:spcBef>
            </a:pPr>
            <a:r>
              <a:rPr lang="en-US" dirty="0" smtClean="0">
                <a:latin typeface="Arial"/>
                <a:ea typeface="ＭＳ Ｐゴシック" pitchFamily="34" charset="-128"/>
                <a:cs typeface="Arial"/>
              </a:rPr>
              <a:t>Paperwork for border crossing and health insurance handled in advance for relief teams</a:t>
            </a:r>
          </a:p>
          <a:p>
            <a:pPr>
              <a:lnSpc>
                <a:spcPct val="90000"/>
              </a:lnSpc>
              <a:spcBef>
                <a:spcPct val="40000"/>
              </a:spcBef>
            </a:pPr>
            <a:r>
              <a:rPr lang="en-US" dirty="0" smtClean="0">
                <a:latin typeface="Arial"/>
                <a:ea typeface="ＭＳ Ｐゴシック" pitchFamily="34" charset="-128"/>
                <a:cs typeface="Arial"/>
              </a:rPr>
              <a:t>Relief items strategically placed in three regional warehouses, (instead of depending on supplies from Dubai)</a:t>
            </a:r>
          </a:p>
          <a:p>
            <a:pPr>
              <a:lnSpc>
                <a:spcPct val="90000"/>
              </a:lnSpc>
              <a:spcBef>
                <a:spcPct val="40000"/>
              </a:spcBef>
            </a:pPr>
            <a:r>
              <a:rPr lang="en-US" dirty="0" smtClean="0">
                <a:latin typeface="Arial"/>
                <a:ea typeface="ＭＳ Ｐゴシック" pitchFamily="34" charset="-128"/>
                <a:cs typeface="Arial"/>
              </a:rPr>
              <a:t>Shorter-term early warning systems established and checked</a:t>
            </a:r>
          </a:p>
          <a:p>
            <a:pPr>
              <a:lnSpc>
                <a:spcPct val="90000"/>
              </a:lnSpc>
              <a:spcBef>
                <a:spcPct val="40000"/>
              </a:spcBef>
            </a:pPr>
            <a:r>
              <a:rPr lang="en-US" dirty="0" smtClean="0">
                <a:latin typeface="Arial"/>
                <a:ea typeface="ＭＳ Ｐゴシック" pitchFamily="34" charset="-128"/>
                <a:cs typeface="Arial"/>
              </a:rPr>
              <a:t>Relationships formed with forecasting agencies, so the Red Cross Red Crescent received timely warnings</a:t>
            </a:r>
          </a:p>
          <a:p>
            <a:pPr>
              <a:lnSpc>
                <a:spcPct val="90000"/>
              </a:lnSpc>
              <a:spcBef>
                <a:spcPct val="40000"/>
              </a:spcBef>
            </a:pPr>
            <a:r>
              <a:rPr lang="en-US" dirty="0" smtClean="0">
                <a:latin typeface="Arial"/>
                <a:ea typeface="ＭＳ Ｐゴシック" pitchFamily="34" charset="-128"/>
                <a:cs typeface="Arial"/>
              </a:rPr>
              <a:t>Relationships formed with government authorities to allow for early actions.</a:t>
            </a:r>
          </a:p>
        </p:txBody>
      </p:sp>
    </p:spTree>
    <p:extLst>
      <p:ext uri="{BB962C8B-B14F-4D97-AF65-F5344CB8AC3E}">
        <p14:creationId xmlns:p14="http://schemas.microsoft.com/office/powerpoint/2010/main" val="162741133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bwMode="auto">
          <a:xfrm>
            <a:off x="847196" y="1760538"/>
            <a:ext cx="2733675" cy="576262"/>
          </a:xfrm>
          <a:prstGeom prst="rect">
            <a:avLst/>
          </a:prstGeom>
          <a:noFill/>
          <a:ln w="9525">
            <a:noFill/>
            <a:miter lim="800000"/>
            <a:headEnd/>
            <a:tailEnd/>
          </a:ln>
        </p:spPr>
        <p:txBody>
          <a:bodyPr lIns="78854" tIns="39427" rIns="78854" bIns="39427" anchor="ctr"/>
          <a:lstStyle/>
          <a:p>
            <a:pPr algn="ctr" defTabSz="914400"/>
            <a:r>
              <a:rPr lang="nl-NL" sz="3600" b="1" dirty="0"/>
              <a:t>Questions?</a:t>
            </a:r>
          </a:p>
        </p:txBody>
      </p:sp>
      <p:sp>
        <p:nvSpPr>
          <p:cNvPr id="3" name="Rectangle 2"/>
          <p:cNvSpPr/>
          <p:nvPr/>
        </p:nvSpPr>
        <p:spPr>
          <a:xfrm>
            <a:off x="1294871" y="2336800"/>
            <a:ext cx="4572000" cy="3083921"/>
          </a:xfrm>
          <a:prstGeom prst="rect">
            <a:avLst/>
          </a:prstGeom>
        </p:spPr>
        <p:txBody>
          <a:bodyPr>
            <a:spAutoFit/>
          </a:bodyPr>
          <a:lstStyle/>
          <a:p>
            <a:pPr marL="301625" indent="-301625">
              <a:lnSpc>
                <a:spcPct val="120000"/>
              </a:lnSpc>
              <a:buClr>
                <a:srgbClr val="FF0000"/>
              </a:buClr>
              <a:buFont typeface="Wingdings" pitchFamily="2" charset="2"/>
              <a:buChar char="§"/>
            </a:pPr>
            <a:r>
              <a:rPr lang="en-US" dirty="0"/>
              <a:t>Climate change trends and projections</a:t>
            </a:r>
            <a:endParaRPr lang="en-AU" dirty="0"/>
          </a:p>
          <a:p>
            <a:pPr marL="301625" indent="-301625">
              <a:lnSpc>
                <a:spcPct val="120000"/>
              </a:lnSpc>
              <a:buClr>
                <a:srgbClr val="FF0000"/>
              </a:buClr>
              <a:buFont typeface="Wingdings" pitchFamily="2" charset="2"/>
              <a:buChar char="§"/>
            </a:pPr>
            <a:r>
              <a:rPr lang="en-US" dirty="0"/>
              <a:t>Interpretation of seasonal and shorter-term forecasts and guidance on appropriate action </a:t>
            </a:r>
            <a:endParaRPr lang="en-AU" dirty="0"/>
          </a:p>
          <a:p>
            <a:pPr marL="301625" indent="-301625">
              <a:lnSpc>
                <a:spcPct val="120000"/>
              </a:lnSpc>
              <a:buClr>
                <a:srgbClr val="FF0000"/>
              </a:buClr>
              <a:buFont typeface="Wingdings" pitchFamily="2" charset="2"/>
              <a:buChar char="§"/>
            </a:pPr>
            <a:r>
              <a:rPr lang="en-US" dirty="0"/>
              <a:t>Recommendations of national/regional forecast and climate information providers</a:t>
            </a:r>
            <a:endParaRPr lang="en-AU" dirty="0"/>
          </a:p>
          <a:p>
            <a:pPr marL="301625" indent="-301625">
              <a:lnSpc>
                <a:spcPct val="120000"/>
              </a:lnSpc>
              <a:buClr>
                <a:srgbClr val="FF0000"/>
              </a:buClr>
              <a:buFont typeface="Wingdings" pitchFamily="2" charset="2"/>
              <a:buChar char="§"/>
            </a:pPr>
            <a:r>
              <a:rPr lang="en-US" dirty="0"/>
              <a:t>Whether observed changes can be attributed to climate change or natural climate variability.</a:t>
            </a:r>
            <a:endParaRPr lang="en-GB" dirty="0"/>
          </a:p>
        </p:txBody>
      </p:sp>
      <p:grpSp>
        <p:nvGrpSpPr>
          <p:cNvPr id="4" name="Group 9"/>
          <p:cNvGrpSpPr>
            <a:grpSpLocks/>
          </p:cNvGrpSpPr>
          <p:nvPr/>
        </p:nvGrpSpPr>
        <p:grpSpPr bwMode="auto">
          <a:xfrm>
            <a:off x="4060825" y="916376"/>
            <a:ext cx="4584700" cy="923925"/>
            <a:chOff x="1421" y="584"/>
            <a:chExt cx="4220" cy="954"/>
          </a:xfrm>
        </p:grpSpPr>
        <p:pic>
          <p:nvPicPr>
            <p:cNvPr id="5" name="Picture 5" descr="partnership to save lives"/>
            <p:cNvPicPr>
              <a:picLocks noChangeAspect="1" noChangeArrowheads="1"/>
            </p:cNvPicPr>
            <p:nvPr/>
          </p:nvPicPr>
          <p:blipFill>
            <a:blip r:embed="rId2"/>
            <a:srcRect l="581" t="964" r="1178" b="80734"/>
            <a:stretch>
              <a:fillRect/>
            </a:stretch>
          </p:blipFill>
          <p:spPr bwMode="auto">
            <a:xfrm>
              <a:off x="1430" y="584"/>
              <a:ext cx="4211" cy="486"/>
            </a:xfrm>
            <a:prstGeom prst="rect">
              <a:avLst/>
            </a:prstGeom>
            <a:noFill/>
            <a:ln w="9525">
              <a:noFill/>
              <a:miter lim="800000"/>
              <a:headEnd/>
              <a:tailEnd/>
            </a:ln>
          </p:spPr>
        </p:pic>
        <p:pic>
          <p:nvPicPr>
            <p:cNvPr id="6" name="Picture 5" descr="partnership to save lives"/>
            <p:cNvPicPr>
              <a:picLocks noChangeAspect="1" noChangeArrowheads="1"/>
            </p:cNvPicPr>
            <p:nvPr/>
          </p:nvPicPr>
          <p:blipFill>
            <a:blip r:embed="rId2"/>
            <a:srcRect l="581" t="81699" r="1178"/>
            <a:stretch>
              <a:fillRect/>
            </a:stretch>
          </p:blipFill>
          <p:spPr bwMode="auto">
            <a:xfrm>
              <a:off x="1421" y="1052"/>
              <a:ext cx="4211" cy="486"/>
            </a:xfrm>
            <a:prstGeom prst="rect">
              <a:avLst/>
            </a:prstGeom>
            <a:noFill/>
            <a:ln w="9525">
              <a:noFill/>
              <a:miter lim="800000"/>
              <a:headEnd/>
              <a:tailEnd/>
            </a:ln>
          </p:spPr>
        </p:pic>
      </p:grpSp>
      <p:sp>
        <p:nvSpPr>
          <p:cNvPr id="7" name="Text Box 12"/>
          <p:cNvSpPr txBox="1">
            <a:spLocks noChangeArrowheads="1"/>
          </p:cNvSpPr>
          <p:nvPr/>
        </p:nvSpPr>
        <p:spPr bwMode="auto">
          <a:xfrm>
            <a:off x="5875867" y="5095284"/>
            <a:ext cx="3054350" cy="325437"/>
          </a:xfrm>
          <a:prstGeom prst="rect">
            <a:avLst/>
          </a:prstGeom>
          <a:noFill/>
          <a:ln w="9525">
            <a:noFill/>
            <a:miter lim="800000"/>
            <a:headEnd/>
            <a:tailEnd/>
          </a:ln>
        </p:spPr>
        <p:txBody>
          <a:bodyPr wrap="square" lIns="78854" tIns="39427" rIns="78854" bIns="39427">
            <a:spAutoFit/>
          </a:bodyPr>
          <a:lstStyle/>
          <a:p>
            <a:pPr defTabSz="914400">
              <a:spcBef>
                <a:spcPct val="50000"/>
              </a:spcBef>
            </a:pPr>
            <a:r>
              <a:rPr lang="en-US" sz="1600" b="1" dirty="0"/>
              <a:t>E-mail: </a:t>
            </a:r>
            <a:r>
              <a:rPr lang="en-US" sz="1600" b="1" dirty="0">
                <a:solidFill>
                  <a:schemeClr val="accent2"/>
                </a:solidFill>
              </a:rPr>
              <a:t>ifrc@iri.columbia.edu</a:t>
            </a:r>
            <a:endParaRPr lang="en-US" sz="1600" b="1" dirty="0"/>
          </a:p>
        </p:txBody>
      </p:sp>
      <p:pic>
        <p:nvPicPr>
          <p:cNvPr id="8" name="Picture 2" descr="computing,helps,Internet,Photographs,technology,text,World Wide Web,WWW"/>
          <p:cNvPicPr>
            <a:picLocks noChangeAspect="1" noChangeArrowheads="1"/>
          </p:cNvPicPr>
          <p:nvPr/>
        </p:nvPicPr>
        <p:blipFill>
          <a:blip r:embed="rId3"/>
          <a:srcRect/>
          <a:stretch>
            <a:fillRect/>
          </a:stretch>
        </p:blipFill>
        <p:spPr bwMode="auto">
          <a:xfrm>
            <a:off x="5843588" y="2048669"/>
            <a:ext cx="3095625" cy="2722142"/>
          </a:xfrm>
          <a:prstGeom prst="rect">
            <a:avLst/>
          </a:prstGeom>
          <a:noFill/>
          <a:ln w="9525">
            <a:noFill/>
            <a:miter lim="800000"/>
            <a:headEnd/>
            <a:tailEnd/>
          </a:ln>
        </p:spPr>
      </p:pic>
    </p:spTree>
    <p:extLst>
      <p:ext uri="{BB962C8B-B14F-4D97-AF65-F5344CB8AC3E}">
        <p14:creationId xmlns:p14="http://schemas.microsoft.com/office/powerpoint/2010/main" val="2134458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4"/>
          <p:cNvSpPr txBox="1">
            <a:spLocks noChangeArrowheads="1"/>
          </p:cNvSpPr>
          <p:nvPr/>
        </p:nvSpPr>
        <p:spPr bwMode="auto">
          <a:xfrm>
            <a:off x="3549226" y="1566877"/>
            <a:ext cx="5415990" cy="2631490"/>
          </a:xfrm>
          <a:prstGeom prst="rect">
            <a:avLst/>
          </a:prstGeom>
          <a:noFill/>
          <a:ln w="9525">
            <a:noFill/>
            <a:miter lim="800000"/>
            <a:headEnd/>
            <a:tailEnd/>
          </a:ln>
        </p:spPr>
        <p:txBody>
          <a:bodyPr wrap="square" lIns="0" tIns="0" rIns="0" bIns="0">
            <a:spAutoFit/>
          </a:bodyPr>
          <a:lstStyle/>
          <a:p>
            <a:pPr algn="ctr">
              <a:lnSpc>
                <a:spcPct val="95000"/>
              </a:lnSpc>
            </a:pPr>
            <a:r>
              <a:rPr lang="en-US" sz="3600" b="1" dirty="0" smtClean="0">
                <a:solidFill>
                  <a:srgbClr val="000000"/>
                </a:solidFill>
                <a:latin typeface="Arial" panose="020B0604020202020204" pitchFamily="34" charset="0"/>
                <a:cs typeface="Arial" panose="020B0604020202020204" pitchFamily="34" charset="0"/>
              </a:rPr>
              <a:t>Early </a:t>
            </a:r>
            <a:r>
              <a:rPr lang="en-US" sz="3600" b="1" dirty="0">
                <a:solidFill>
                  <a:srgbClr val="000000"/>
                </a:solidFill>
                <a:latin typeface="Arial" panose="020B0604020202020204" pitchFamily="34" charset="0"/>
                <a:cs typeface="Arial" panose="020B0604020202020204" pitchFamily="34" charset="0"/>
              </a:rPr>
              <a:t>warning is </a:t>
            </a:r>
            <a:r>
              <a:rPr lang="en-US" sz="3600" b="1" dirty="0" smtClean="0">
                <a:solidFill>
                  <a:srgbClr val="000000"/>
                </a:solidFill>
                <a:latin typeface="Arial" panose="020B0604020202020204" pitchFamily="34" charset="0"/>
                <a:cs typeface="Arial" panose="020B0604020202020204" pitchFamily="34" charset="0"/>
              </a:rPr>
              <a:t/>
            </a:r>
            <a:br>
              <a:rPr lang="en-US" sz="3600" b="1" dirty="0" smtClean="0">
                <a:solidFill>
                  <a:srgbClr val="000000"/>
                </a:solidFill>
                <a:latin typeface="Arial" panose="020B0604020202020204" pitchFamily="34" charset="0"/>
                <a:cs typeface="Arial" panose="020B0604020202020204" pitchFamily="34" charset="0"/>
              </a:rPr>
            </a:br>
            <a:r>
              <a:rPr lang="en-US" sz="3600" b="1" dirty="0" smtClean="0">
                <a:solidFill>
                  <a:srgbClr val="000000"/>
                </a:solidFill>
                <a:latin typeface="Arial" panose="020B0604020202020204" pitchFamily="34" charset="0"/>
                <a:cs typeface="Arial" panose="020B0604020202020204" pitchFamily="34" charset="0"/>
              </a:rPr>
              <a:t>a </a:t>
            </a:r>
            <a:r>
              <a:rPr lang="en-US" sz="3600" b="1" dirty="0">
                <a:solidFill>
                  <a:srgbClr val="000000"/>
                </a:solidFill>
                <a:latin typeface="Arial" panose="020B0604020202020204" pitchFamily="34" charset="0"/>
                <a:cs typeface="Arial" panose="020B0604020202020204" pitchFamily="34" charset="0"/>
              </a:rPr>
              <a:t>chain of </a:t>
            </a:r>
            <a:r>
              <a:rPr lang="en-US" sz="3600" b="1" dirty="0" smtClean="0">
                <a:solidFill>
                  <a:srgbClr val="000000"/>
                </a:solidFill>
                <a:latin typeface="Arial" panose="020B0604020202020204" pitchFamily="34" charset="0"/>
                <a:cs typeface="Arial" panose="020B0604020202020204" pitchFamily="34" charset="0"/>
              </a:rPr>
              <a:t>people </a:t>
            </a:r>
            <a:r>
              <a:rPr lang="en-US" sz="3600" b="1" dirty="0">
                <a:solidFill>
                  <a:srgbClr val="000000"/>
                </a:solidFill>
                <a:latin typeface="Arial" panose="020B0604020202020204" pitchFamily="34" charset="0"/>
                <a:cs typeface="Arial" panose="020B0604020202020204" pitchFamily="34" charset="0"/>
              </a:rPr>
              <a:t>linked </a:t>
            </a:r>
            <a:r>
              <a:rPr lang="en-US" sz="3600" b="1" dirty="0" smtClean="0">
                <a:solidFill>
                  <a:srgbClr val="000000"/>
                </a:solidFill>
                <a:latin typeface="Arial" panose="020B0604020202020204" pitchFamily="34" charset="0"/>
                <a:cs typeface="Arial" panose="020B0604020202020204" pitchFamily="34" charset="0"/>
              </a:rPr>
              <a:t>to</a:t>
            </a:r>
            <a:br>
              <a:rPr lang="en-US" sz="3600" b="1" dirty="0" smtClean="0">
                <a:solidFill>
                  <a:srgbClr val="000000"/>
                </a:solidFill>
                <a:latin typeface="Arial" panose="020B0604020202020204" pitchFamily="34" charset="0"/>
                <a:cs typeface="Arial" panose="020B0604020202020204" pitchFamily="34" charset="0"/>
              </a:rPr>
            </a:br>
            <a:r>
              <a:rPr lang="en-US" sz="3600" b="1" dirty="0" smtClean="0">
                <a:solidFill>
                  <a:srgbClr val="000000"/>
                </a:solidFill>
                <a:latin typeface="Arial" panose="020B0604020202020204" pitchFamily="34" charset="0"/>
                <a:cs typeface="Arial" panose="020B0604020202020204" pitchFamily="34" charset="0"/>
              </a:rPr>
              <a:t> </a:t>
            </a:r>
            <a:r>
              <a:rPr lang="en-US" sz="3600" b="1" dirty="0">
                <a:solidFill>
                  <a:srgbClr val="000000"/>
                </a:solidFill>
                <a:latin typeface="Arial" panose="020B0604020202020204" pitchFamily="34" charset="0"/>
                <a:cs typeface="Arial" panose="020B0604020202020204" pitchFamily="34" charset="0"/>
              </a:rPr>
              <a:t>a chain of </a:t>
            </a:r>
            <a:r>
              <a:rPr lang="en-US" sz="3600" b="1" i="1" dirty="0" smtClean="0">
                <a:solidFill>
                  <a:srgbClr val="000000"/>
                </a:solidFill>
                <a:latin typeface="Arial" panose="020B0604020202020204" pitchFamily="34" charset="0"/>
                <a:cs typeface="Arial" panose="020B0604020202020204" pitchFamily="34" charset="0"/>
              </a:rPr>
              <a:t>actions</a:t>
            </a:r>
            <a:br>
              <a:rPr lang="en-US" sz="3600" b="1" i="1" dirty="0" smtClean="0">
                <a:solidFill>
                  <a:srgbClr val="000000"/>
                </a:solidFill>
                <a:latin typeface="Arial" panose="020B0604020202020204" pitchFamily="34" charset="0"/>
                <a:cs typeface="Arial" panose="020B0604020202020204" pitchFamily="34" charset="0"/>
              </a:rPr>
            </a:br>
            <a:r>
              <a:rPr lang="en-US" sz="3600" b="1" i="1" dirty="0" smtClean="0">
                <a:solidFill>
                  <a:srgbClr val="000000"/>
                </a:solidFill>
                <a:latin typeface="Arial" panose="020B0604020202020204" pitchFamily="34" charset="0"/>
                <a:cs typeface="Arial" panose="020B0604020202020204" pitchFamily="34" charset="0"/>
              </a:rPr>
              <a:t> </a:t>
            </a:r>
            <a:r>
              <a:rPr lang="en-US" sz="3600" b="1" dirty="0" smtClean="0">
                <a:solidFill>
                  <a:srgbClr val="000000"/>
                </a:solidFill>
                <a:latin typeface="Arial" panose="020B0604020202020204" pitchFamily="34" charset="0"/>
                <a:cs typeface="Arial" panose="020B0604020202020204" pitchFamily="34" charset="0"/>
              </a:rPr>
              <a:t>that </a:t>
            </a:r>
            <a:r>
              <a:rPr lang="en-US" sz="3600" b="1" dirty="0">
                <a:solidFill>
                  <a:srgbClr val="000000"/>
                </a:solidFill>
                <a:latin typeface="Arial" panose="020B0604020202020204" pitchFamily="34" charset="0"/>
                <a:cs typeface="Arial" panose="020B0604020202020204" pitchFamily="34" charset="0"/>
              </a:rPr>
              <a:t>m</a:t>
            </a:r>
            <a:r>
              <a:rPr lang="en-US" sz="3600" b="1" dirty="0" smtClean="0">
                <a:solidFill>
                  <a:srgbClr val="000000"/>
                </a:solidFill>
                <a:latin typeface="Arial" panose="020B0604020202020204" pitchFamily="34" charset="0"/>
                <a:cs typeface="Arial" panose="020B0604020202020204" pitchFamily="34" charset="0"/>
              </a:rPr>
              <a:t>ake </a:t>
            </a:r>
            <a:r>
              <a:rPr lang="en-US" sz="3600" b="1" dirty="0">
                <a:solidFill>
                  <a:srgbClr val="000000"/>
                </a:solidFill>
                <a:latin typeface="Arial" panose="020B0604020202020204" pitchFamily="34" charset="0"/>
                <a:cs typeface="Arial" panose="020B0604020202020204" pitchFamily="34" charset="0"/>
              </a:rPr>
              <a:t>it work!</a:t>
            </a:r>
          </a:p>
        </p:txBody>
      </p:sp>
      <p:pic>
        <p:nvPicPr>
          <p:cNvPr id="3074" name="Picture 2" descr="chainlinks,chains,hardware,links,Photographs"/>
          <p:cNvPicPr>
            <a:picLocks noChangeAspect="1" noChangeArrowheads="1"/>
          </p:cNvPicPr>
          <p:nvPr/>
        </p:nvPicPr>
        <p:blipFill>
          <a:blip r:embed="rId3"/>
          <a:srcRect/>
          <a:stretch>
            <a:fillRect/>
          </a:stretch>
        </p:blipFill>
        <p:spPr bwMode="auto">
          <a:xfrm>
            <a:off x="323528" y="1765139"/>
            <a:ext cx="3152962" cy="3152962"/>
          </a:xfrm>
          <a:prstGeom prst="rect">
            <a:avLst/>
          </a:prstGeom>
          <a:noFill/>
        </p:spPr>
      </p:pic>
    </p:spTree>
    <p:extLst>
      <p:ext uri="{BB962C8B-B14F-4D97-AF65-F5344CB8AC3E}">
        <p14:creationId xmlns:p14="http://schemas.microsoft.com/office/powerpoint/2010/main" val="389782089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0" y="2574925"/>
            <a:ext cx="8915400" cy="646112"/>
          </a:xfrm>
          <a:prstGeom prst="rect">
            <a:avLst/>
          </a:prstGeom>
          <a:noFill/>
          <a:ln w="9525">
            <a:noFill/>
            <a:miter lim="800000"/>
            <a:headEnd/>
            <a:tailEnd/>
          </a:ln>
        </p:spPr>
        <p:txBody>
          <a:bodyPr lIns="91431" tIns="45716" rIns="91431" bIns="45716">
            <a:spAutoFit/>
          </a:bodyPr>
          <a:lstStyle/>
          <a:p>
            <a:pPr algn="ctr"/>
            <a:r>
              <a:rPr lang="en-GB" sz="3600" b="1" i="1" dirty="0">
                <a:latin typeface="Arial"/>
                <a:cs typeface="Arial"/>
              </a:rPr>
              <a:t>         Early Warning, Early Action</a:t>
            </a:r>
          </a:p>
        </p:txBody>
      </p:sp>
      <p:sp>
        <p:nvSpPr>
          <p:cNvPr id="4" name="Line 22"/>
          <p:cNvSpPr>
            <a:spLocks noChangeShapeType="1"/>
          </p:cNvSpPr>
          <p:nvPr/>
        </p:nvSpPr>
        <p:spPr bwMode="auto">
          <a:xfrm>
            <a:off x="1730375" y="3714750"/>
            <a:ext cx="7340600" cy="0"/>
          </a:xfrm>
          <a:prstGeom prst="line">
            <a:avLst/>
          </a:prstGeom>
          <a:noFill/>
          <a:ln w="38100">
            <a:solidFill>
              <a:srgbClr val="CC0000"/>
            </a:solidFill>
            <a:round/>
            <a:headEnd/>
            <a:tailEnd/>
          </a:ln>
        </p:spPr>
        <p:txBody>
          <a:bodyPr/>
          <a:lstStyle/>
          <a:p>
            <a:endParaRPr lang="da-DK"/>
          </a:p>
        </p:txBody>
      </p:sp>
    </p:spTree>
    <p:extLst>
      <p:ext uri="{BB962C8B-B14F-4D97-AF65-F5344CB8AC3E}">
        <p14:creationId xmlns:p14="http://schemas.microsoft.com/office/powerpoint/2010/main" val="125723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1811524" y="568823"/>
            <a:ext cx="7150635" cy="822325"/>
          </a:xfrm>
          <a:prstGeom prst="rect">
            <a:avLst/>
          </a:prstGeom>
        </p:spPr>
        <p:txBody>
          <a:bodyPr lIns="78858" tIns="39429" rIns="78858" bIns="39429" anchor="t"/>
          <a:lstStyle/>
          <a:p>
            <a:pPr algn="l"/>
            <a:r>
              <a:rPr lang="en-US" sz="3200" b="1" dirty="0" smtClean="0">
                <a:solidFill>
                  <a:schemeClr val="tx1"/>
                </a:solidFill>
                <a:latin typeface="Arial" charset="0"/>
                <a:ea typeface="ＭＳ Ｐゴシック" pitchFamily="34" charset="-128"/>
                <a:cs typeface="Arial Black" pitchFamily="34" charset="0"/>
              </a:rPr>
              <a:t>Early Warning, Early Action means</a:t>
            </a:r>
            <a:endParaRPr lang="en-US" sz="3200" dirty="0" smtClean="0">
              <a:solidFill>
                <a:schemeClr val="tx1"/>
              </a:solidFill>
              <a:latin typeface="Arial Black" pitchFamily="34" charset="0"/>
              <a:ea typeface="ＭＳ Ｐゴシック" pitchFamily="34" charset="-128"/>
              <a:cs typeface="Arial Black" pitchFamily="34" charset="0"/>
            </a:endParaRPr>
          </a:p>
        </p:txBody>
      </p:sp>
      <p:sp>
        <p:nvSpPr>
          <p:cNvPr id="23555" name="Rectangle 10"/>
          <p:cNvSpPr>
            <a:spLocks noGrp="1" noChangeArrowheads="1"/>
          </p:cNvSpPr>
          <p:nvPr>
            <p:ph type="body" sz="half" idx="4294967295"/>
          </p:nvPr>
        </p:nvSpPr>
        <p:spPr>
          <a:xfrm>
            <a:off x="903288" y="1931988"/>
            <a:ext cx="3452688" cy="4114800"/>
          </a:xfrm>
          <a:prstGeom prst="rect">
            <a:avLst/>
          </a:prstGeom>
        </p:spPr>
        <p:txBody>
          <a:bodyPr lIns="78858" tIns="39429" rIns="78858" bIns="39429"/>
          <a:lstStyle/>
          <a:p>
            <a:pPr marL="0" indent="0">
              <a:buFont typeface="Arial" charset="0"/>
              <a:buNone/>
            </a:pPr>
            <a:r>
              <a:rPr lang="en-US" sz="2400" b="1" dirty="0" smtClean="0">
                <a:solidFill>
                  <a:srgbClr val="FF0000"/>
                </a:solidFill>
                <a:latin typeface="Arial" charset="0"/>
                <a:ea typeface="ＭＳ Ｐゴシック" pitchFamily="34" charset="-128"/>
                <a:cs typeface="Arial Black" pitchFamily="34" charset="0"/>
              </a:rPr>
              <a:t>Routinely</a:t>
            </a:r>
            <a:r>
              <a:rPr lang="en-US" sz="2400" dirty="0" smtClean="0">
                <a:latin typeface="Arial" charset="0"/>
                <a:ea typeface="ＭＳ Ｐゴシック" pitchFamily="34" charset="-128"/>
                <a:cs typeface="Arial Black" pitchFamily="34" charset="0"/>
              </a:rPr>
              <a:t> taking humanitarian action </a:t>
            </a:r>
            <a:r>
              <a:rPr lang="en-US" sz="2400" b="1" i="1" dirty="0" smtClean="0">
                <a:solidFill>
                  <a:srgbClr val="FF0000"/>
                </a:solidFill>
                <a:latin typeface="Arial" charset="0"/>
                <a:ea typeface="ＭＳ Ｐゴシック" pitchFamily="34" charset="-128"/>
                <a:cs typeface="Arial Black" pitchFamily="34" charset="0"/>
              </a:rPr>
              <a:t>before</a:t>
            </a:r>
            <a:r>
              <a:rPr lang="en-US" sz="2400" i="1" dirty="0" smtClean="0">
                <a:latin typeface="Arial" charset="0"/>
                <a:ea typeface="ＭＳ Ｐゴシック" pitchFamily="34" charset="-128"/>
                <a:cs typeface="Arial Black" pitchFamily="34" charset="0"/>
              </a:rPr>
              <a:t> </a:t>
            </a:r>
            <a:r>
              <a:rPr lang="en-US" sz="2400" dirty="0" smtClean="0">
                <a:latin typeface="Arial" charset="0"/>
                <a:ea typeface="ＭＳ Ｐゴシック" pitchFamily="34" charset="-128"/>
                <a:cs typeface="Arial Black" pitchFamily="34" charset="0"/>
              </a:rPr>
              <a:t>a disaster or health emergency happens, </a:t>
            </a:r>
            <a:r>
              <a:rPr lang="en-US" sz="2400" b="1" dirty="0" smtClean="0">
                <a:solidFill>
                  <a:srgbClr val="FF0000"/>
                </a:solidFill>
                <a:latin typeface="Arial" charset="0"/>
                <a:ea typeface="ＭＳ Ｐゴシック" pitchFamily="34" charset="-128"/>
                <a:cs typeface="Arial Black" pitchFamily="34" charset="0"/>
              </a:rPr>
              <a:t>making full use of scientific information on all timescales.</a:t>
            </a:r>
            <a:endParaRPr lang="en-US" sz="2400" b="1" dirty="0" smtClean="0">
              <a:solidFill>
                <a:srgbClr val="FF0000"/>
              </a:solidFill>
              <a:latin typeface="Arial Black" pitchFamily="34" charset="0"/>
              <a:ea typeface="ＭＳ Ｐゴシック" pitchFamily="34" charset="-128"/>
              <a:cs typeface="Arial Black" pitchFamily="34" charset="0"/>
            </a:endParaRPr>
          </a:p>
        </p:txBody>
      </p:sp>
      <p:pic>
        <p:nvPicPr>
          <p:cNvPr id="18435" name="Picture 13" descr="EWEA"/>
          <p:cNvPicPr>
            <a:picLocks noGrp="1" noChangeAspect="1" noChangeArrowheads="1"/>
          </p:cNvPicPr>
          <p:nvPr>
            <p:ph sz="half" idx="4294967295"/>
          </p:nvPr>
        </p:nvPicPr>
        <p:blipFill>
          <a:blip r:embed="rId3"/>
          <a:srcRect/>
          <a:stretch>
            <a:fillRect/>
          </a:stretch>
        </p:blipFill>
        <p:spPr>
          <a:xfrm>
            <a:off x="4651375" y="2003425"/>
            <a:ext cx="3824288" cy="3833813"/>
          </a:xfrm>
          <a:prstGeom prst="rect">
            <a:avLst/>
          </a:prstGeom>
        </p:spPr>
      </p:pic>
      <p:sp>
        <p:nvSpPr>
          <p:cNvPr id="6" name="Rectangle 10"/>
          <p:cNvSpPr txBox="1">
            <a:spLocks noChangeArrowheads="1"/>
          </p:cNvSpPr>
          <p:nvPr/>
        </p:nvSpPr>
        <p:spPr bwMode="auto">
          <a:xfrm>
            <a:off x="4649787" y="2014538"/>
            <a:ext cx="3825875" cy="3897312"/>
          </a:xfrm>
          <a:prstGeom prst="rect">
            <a:avLst/>
          </a:prstGeom>
          <a:solidFill>
            <a:schemeClr val="bg1">
              <a:alpha val="74901"/>
            </a:schemeClr>
          </a:solidFill>
          <a:ln w="9525">
            <a:noFill/>
            <a:miter lim="800000"/>
            <a:headEnd/>
            <a:tailEnd/>
          </a:ln>
        </p:spPr>
        <p:txBody>
          <a:bodyPr lIns="78858" tIns="39429" rIns="78858" bIns="39429"/>
          <a:lstStyle/>
          <a:p>
            <a:pPr defTabSz="914400" eaLnBrk="0" hangingPunct="0">
              <a:spcBef>
                <a:spcPct val="20000"/>
              </a:spcBef>
            </a:pPr>
            <a:r>
              <a:rPr lang="en-US" sz="2400" dirty="0" smtClean="0">
                <a:latin typeface="Arial"/>
                <a:cs typeface="Arial"/>
              </a:rPr>
              <a:t>Using climate </a:t>
            </a:r>
            <a:r>
              <a:rPr lang="en-US" sz="2400" dirty="0">
                <a:latin typeface="Arial"/>
                <a:cs typeface="Arial"/>
              </a:rPr>
              <a:t>and weather </a:t>
            </a:r>
            <a:r>
              <a:rPr lang="en-US" sz="2400" dirty="0" smtClean="0">
                <a:latin typeface="Arial"/>
                <a:cs typeface="Arial"/>
              </a:rPr>
              <a:t>information to take action </a:t>
            </a:r>
            <a:r>
              <a:rPr lang="en-US" sz="2400" dirty="0">
                <a:latin typeface="Arial"/>
                <a:cs typeface="Arial"/>
              </a:rPr>
              <a:t>before a disaster </a:t>
            </a:r>
            <a:r>
              <a:rPr lang="en-US" sz="2400" dirty="0" smtClean="0">
                <a:latin typeface="Arial"/>
                <a:cs typeface="Arial"/>
              </a:rPr>
              <a:t>strikes, in order to reduce negative impacts. </a:t>
            </a:r>
            <a:endParaRPr lang="en-US" sz="2400" dirty="0">
              <a:latin typeface="Arial"/>
              <a:cs typeface="Arial"/>
            </a:endParaRPr>
          </a:p>
        </p:txBody>
      </p:sp>
    </p:spTree>
    <p:extLst>
      <p:ext uri="{BB962C8B-B14F-4D97-AF65-F5344CB8AC3E}">
        <p14:creationId xmlns:p14="http://schemas.microsoft.com/office/powerpoint/2010/main" val="9213046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a:xfrm>
            <a:off x="1676354" y="404585"/>
            <a:ext cx="7467646" cy="1095361"/>
          </a:xfrm>
          <a:solidFill>
            <a:srgbClr val="FFFFFF"/>
          </a:solidFill>
        </p:spPr>
        <p:txBody>
          <a:bodyPr lIns="78858" tIns="39429" rIns="78858" bIns="39429"/>
          <a:lstStyle/>
          <a:p>
            <a:pPr>
              <a:buFontTx/>
              <a:buNone/>
            </a:pPr>
            <a:r>
              <a:rPr lang="en-US" sz="2800" b="1" dirty="0" smtClean="0">
                <a:latin typeface="Arial"/>
                <a:ea typeface="ＭＳ Ｐゴシック" pitchFamily="34" charset="-128"/>
                <a:cs typeface="Arial"/>
              </a:rPr>
              <a:t>As the climate changes, we can expect more extreme </a:t>
            </a:r>
            <a:r>
              <a:rPr lang="en-US" sz="2600" b="1" dirty="0" smtClean="0">
                <a:latin typeface="Arial"/>
                <a:ea typeface="ＭＳ Ｐゴシック" pitchFamily="34" charset="-128"/>
                <a:cs typeface="Arial"/>
              </a:rPr>
              <a:t>weather</a:t>
            </a:r>
            <a:r>
              <a:rPr lang="en-US" sz="2800" b="1" dirty="0" smtClean="0">
                <a:latin typeface="Arial"/>
                <a:ea typeface="ＭＳ Ｐゴシック" pitchFamily="34" charset="-128"/>
                <a:cs typeface="Arial"/>
              </a:rPr>
              <a:t> events, more often</a:t>
            </a:r>
          </a:p>
          <a:p>
            <a:pPr algn="l"/>
            <a:endParaRPr lang="en-US" sz="2800" b="1" dirty="0" smtClean="0">
              <a:latin typeface="Arial"/>
              <a:ea typeface="ＭＳ Ｐゴシック" pitchFamily="34" charset="-128"/>
              <a:cs typeface="Arial"/>
            </a:endParaRPr>
          </a:p>
          <a:p>
            <a:pPr lvl="1"/>
            <a:endParaRPr lang="en-US" sz="2800" b="1" dirty="0" smtClean="0">
              <a:latin typeface="Arial"/>
              <a:ea typeface="ＭＳ Ｐゴシック" pitchFamily="34" charset="-128"/>
              <a:cs typeface="Arial"/>
            </a:endParaRPr>
          </a:p>
          <a:p>
            <a:pPr>
              <a:buFontTx/>
              <a:buNone/>
            </a:pPr>
            <a:endParaRPr lang="en-US" sz="2800" b="1" dirty="0" smtClean="0">
              <a:latin typeface="Arial"/>
              <a:ea typeface="ＭＳ Ｐゴシック" pitchFamily="34" charset="-128"/>
              <a:cs typeface="Arial"/>
            </a:endParaRPr>
          </a:p>
          <a:p>
            <a:endParaRPr lang="en-US" sz="2800" b="1" dirty="0" smtClean="0">
              <a:latin typeface="Arial"/>
              <a:ea typeface="ＭＳ Ｐゴシック" pitchFamily="34" charset="-128"/>
              <a:cs typeface="Arial"/>
            </a:endParaRPr>
          </a:p>
        </p:txBody>
      </p:sp>
      <p:pic>
        <p:nvPicPr>
          <p:cNvPr id="20482" name="Picture 8" descr="heatwaves"/>
          <p:cNvPicPr>
            <a:picLocks noChangeAspect="1" noChangeArrowheads="1"/>
          </p:cNvPicPr>
          <p:nvPr/>
        </p:nvPicPr>
        <p:blipFill>
          <a:blip r:embed="rId3"/>
          <a:srcRect/>
          <a:stretch>
            <a:fillRect/>
          </a:stretch>
        </p:blipFill>
        <p:spPr bwMode="auto">
          <a:xfrm>
            <a:off x="1676354" y="4108693"/>
            <a:ext cx="2211387" cy="1744663"/>
          </a:xfrm>
          <a:prstGeom prst="rect">
            <a:avLst/>
          </a:prstGeom>
          <a:noFill/>
          <a:ln w="9525">
            <a:noFill/>
            <a:miter lim="800000"/>
            <a:headEnd/>
            <a:tailEnd/>
          </a:ln>
        </p:spPr>
      </p:pic>
      <p:pic>
        <p:nvPicPr>
          <p:cNvPr id="20483" name="Picture 9" descr="floods"/>
          <p:cNvPicPr>
            <a:picLocks noChangeAspect="1" noChangeArrowheads="1"/>
          </p:cNvPicPr>
          <p:nvPr/>
        </p:nvPicPr>
        <p:blipFill>
          <a:blip r:embed="rId4"/>
          <a:srcRect/>
          <a:stretch>
            <a:fillRect/>
          </a:stretch>
        </p:blipFill>
        <p:spPr bwMode="auto">
          <a:xfrm>
            <a:off x="920737" y="1994375"/>
            <a:ext cx="1793875" cy="1744663"/>
          </a:xfrm>
          <a:prstGeom prst="rect">
            <a:avLst/>
          </a:prstGeom>
          <a:noFill/>
          <a:ln w="9525">
            <a:noFill/>
            <a:miter lim="800000"/>
            <a:headEnd/>
            <a:tailEnd/>
          </a:ln>
        </p:spPr>
      </p:pic>
      <p:pic>
        <p:nvPicPr>
          <p:cNvPr id="20484" name="Picture 10" descr="sealevelrise"/>
          <p:cNvPicPr>
            <a:picLocks noChangeAspect="1" noChangeArrowheads="1"/>
          </p:cNvPicPr>
          <p:nvPr/>
        </p:nvPicPr>
        <p:blipFill>
          <a:blip r:embed="rId5"/>
          <a:srcRect/>
          <a:stretch>
            <a:fillRect/>
          </a:stretch>
        </p:blipFill>
        <p:spPr bwMode="auto">
          <a:xfrm>
            <a:off x="5072066" y="4080955"/>
            <a:ext cx="2457215" cy="1746000"/>
          </a:xfrm>
          <a:prstGeom prst="rect">
            <a:avLst/>
          </a:prstGeom>
          <a:noFill/>
          <a:ln w="9525">
            <a:noFill/>
            <a:miter lim="800000"/>
            <a:headEnd/>
            <a:tailEnd/>
          </a:ln>
        </p:spPr>
      </p:pic>
      <p:pic>
        <p:nvPicPr>
          <p:cNvPr id="20485" name="Picture 11" descr="hurricane"/>
          <p:cNvPicPr>
            <a:picLocks noChangeAspect="1" noChangeArrowheads="1"/>
          </p:cNvPicPr>
          <p:nvPr/>
        </p:nvPicPr>
        <p:blipFill>
          <a:blip r:embed="rId6"/>
          <a:srcRect/>
          <a:stretch>
            <a:fillRect/>
          </a:stretch>
        </p:blipFill>
        <p:spPr bwMode="auto">
          <a:xfrm>
            <a:off x="6500826" y="1994375"/>
            <a:ext cx="1621934" cy="1746000"/>
          </a:xfrm>
          <a:prstGeom prst="rect">
            <a:avLst/>
          </a:prstGeom>
          <a:noFill/>
          <a:ln w="9525">
            <a:noFill/>
            <a:miter lim="800000"/>
            <a:headEnd/>
            <a:tailEnd/>
          </a:ln>
        </p:spPr>
      </p:pic>
      <p:sp>
        <p:nvSpPr>
          <p:cNvPr id="9" name="Tekstvak 8"/>
          <p:cNvSpPr txBox="1"/>
          <p:nvPr/>
        </p:nvSpPr>
        <p:spPr>
          <a:xfrm>
            <a:off x="6500826" y="3569761"/>
            <a:ext cx="747692" cy="169277"/>
          </a:xfrm>
          <a:prstGeom prst="rect">
            <a:avLst/>
          </a:prstGeom>
          <a:noFill/>
        </p:spPr>
        <p:txBody>
          <a:bodyPr wrap="square" rtlCol="0">
            <a:spAutoFit/>
          </a:bodyPr>
          <a:lstStyle/>
          <a:p>
            <a:r>
              <a:rPr lang="en-GB" sz="500" dirty="0" smtClean="0">
                <a:solidFill>
                  <a:schemeClr val="bg1"/>
                </a:solidFill>
              </a:rPr>
              <a:t>Photo: NASA</a:t>
            </a:r>
            <a:endParaRPr lang="en-GB" sz="500" dirty="0">
              <a:solidFill>
                <a:schemeClr val="bg1"/>
              </a:solidFill>
            </a:endParaRPr>
          </a:p>
        </p:txBody>
      </p:sp>
      <p:pic>
        <p:nvPicPr>
          <p:cNvPr id="43010" name="Picture 2" descr="http://sharepoint.redcross.nl/sites/ClimateCentre/Shared%20Documents/CLIMATE%20TRAINING%20KIT/PICTURES%20FOR%20CTK/Photos%20DRRandCCA/Food%20Security%201.JPG"/>
          <p:cNvPicPr>
            <a:picLocks noChangeAspect="1" noChangeArrowheads="1"/>
          </p:cNvPicPr>
          <p:nvPr/>
        </p:nvPicPr>
        <p:blipFill>
          <a:blip r:embed="rId7"/>
          <a:srcRect/>
          <a:stretch>
            <a:fillRect/>
          </a:stretch>
        </p:blipFill>
        <p:spPr bwMode="auto">
          <a:xfrm>
            <a:off x="3408000" y="1994375"/>
            <a:ext cx="2328000" cy="1746000"/>
          </a:xfrm>
          <a:prstGeom prst="rect">
            <a:avLst/>
          </a:prstGeom>
          <a:noFill/>
        </p:spPr>
      </p:pic>
      <p:sp>
        <p:nvSpPr>
          <p:cNvPr id="11" name="Tekstvak 10"/>
          <p:cNvSpPr txBox="1"/>
          <p:nvPr/>
        </p:nvSpPr>
        <p:spPr>
          <a:xfrm>
            <a:off x="3408000" y="3569761"/>
            <a:ext cx="1179514" cy="169277"/>
          </a:xfrm>
          <a:prstGeom prst="rect">
            <a:avLst/>
          </a:prstGeom>
          <a:noFill/>
        </p:spPr>
        <p:txBody>
          <a:bodyPr wrap="square" rtlCol="0">
            <a:spAutoFit/>
          </a:bodyPr>
          <a:lstStyle/>
          <a:p>
            <a:r>
              <a:rPr lang="en-US" sz="500" i="1" dirty="0" smtClean="0">
                <a:solidFill>
                  <a:schemeClr val="bg1"/>
                </a:solidFill>
              </a:rPr>
              <a:t>Photo: Danish Red Cross</a:t>
            </a:r>
            <a:endParaRPr lang="en-GB" sz="500" dirty="0">
              <a:solidFill>
                <a:schemeClr val="bg1"/>
              </a:solidFill>
            </a:endParaRPr>
          </a:p>
        </p:txBody>
      </p:sp>
    </p:spTree>
    <p:extLst>
      <p:ext uri="{BB962C8B-B14F-4D97-AF65-F5344CB8AC3E}">
        <p14:creationId xmlns:p14="http://schemas.microsoft.com/office/powerpoint/2010/main" val="204262331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txBox="1">
            <a:spLocks/>
          </p:cNvSpPr>
          <p:nvPr/>
        </p:nvSpPr>
        <p:spPr bwMode="auto">
          <a:xfrm>
            <a:off x="4668971" y="1550046"/>
            <a:ext cx="2595563" cy="1470025"/>
          </a:xfrm>
          <a:prstGeom prst="rect">
            <a:avLst/>
          </a:prstGeom>
          <a:noFill/>
          <a:ln w="9525">
            <a:noFill/>
            <a:miter lim="800000"/>
            <a:headEnd/>
            <a:tailEnd/>
          </a:ln>
        </p:spPr>
        <p:txBody>
          <a:bodyPr lIns="91436" tIns="45718" rIns="91436" bIns="45718" anchor="ctr"/>
          <a:lstStyle/>
          <a:p>
            <a:r>
              <a:rPr lang="en-US" sz="2800" b="1" dirty="0">
                <a:latin typeface="Arial"/>
                <a:cs typeface="Arial"/>
              </a:rPr>
              <a:t>Disaster</a:t>
            </a:r>
            <a:endParaRPr lang="nl-NL" sz="2800" b="1" dirty="0">
              <a:latin typeface="Arial"/>
              <a:cs typeface="Arial"/>
            </a:endParaRPr>
          </a:p>
        </p:txBody>
      </p:sp>
      <p:sp>
        <p:nvSpPr>
          <p:cNvPr id="22530" name="Title 1"/>
          <p:cNvSpPr txBox="1">
            <a:spLocks/>
          </p:cNvSpPr>
          <p:nvPr/>
        </p:nvSpPr>
        <p:spPr bwMode="auto">
          <a:xfrm>
            <a:off x="4638455" y="4029448"/>
            <a:ext cx="3071812" cy="1470025"/>
          </a:xfrm>
          <a:prstGeom prst="rect">
            <a:avLst/>
          </a:prstGeom>
          <a:noFill/>
          <a:ln w="9525">
            <a:noFill/>
            <a:miter lim="800000"/>
            <a:headEnd/>
            <a:tailEnd/>
          </a:ln>
        </p:spPr>
        <p:txBody>
          <a:bodyPr lIns="91436" tIns="45718" rIns="91436" bIns="45718" anchor="ctr"/>
          <a:lstStyle/>
          <a:p>
            <a:r>
              <a:rPr lang="en-US" sz="2800" b="1" dirty="0">
                <a:latin typeface="Arial"/>
                <a:cs typeface="Arial"/>
              </a:rPr>
              <a:t>Response</a:t>
            </a:r>
            <a:endParaRPr lang="nl-NL" sz="2800" b="1" dirty="0">
              <a:latin typeface="Arial"/>
              <a:cs typeface="Arial"/>
            </a:endParaRPr>
          </a:p>
        </p:txBody>
      </p:sp>
      <p:sp>
        <p:nvSpPr>
          <p:cNvPr id="8" name="Down Arrow 7"/>
          <p:cNvSpPr/>
          <p:nvPr/>
        </p:nvSpPr>
        <p:spPr>
          <a:xfrm>
            <a:off x="2498725" y="3327400"/>
            <a:ext cx="1073150" cy="500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sp>
        <p:nvSpPr>
          <p:cNvPr id="9" name="Explosion 1 8"/>
          <p:cNvSpPr/>
          <p:nvPr/>
        </p:nvSpPr>
        <p:spPr>
          <a:xfrm>
            <a:off x="1726789" y="1484784"/>
            <a:ext cx="2488024" cy="151445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sp>
        <p:nvSpPr>
          <p:cNvPr id="22534" name="TextBox 9"/>
          <p:cNvSpPr txBox="1">
            <a:spLocks noChangeArrowheads="1"/>
          </p:cNvSpPr>
          <p:nvPr/>
        </p:nvSpPr>
        <p:spPr bwMode="auto">
          <a:xfrm>
            <a:off x="985838" y="833438"/>
            <a:ext cx="4035425" cy="355600"/>
          </a:xfrm>
          <a:prstGeom prst="rect">
            <a:avLst/>
          </a:prstGeom>
          <a:noFill/>
          <a:ln w="9525">
            <a:noFill/>
            <a:miter lim="800000"/>
            <a:headEnd/>
            <a:tailEnd/>
          </a:ln>
        </p:spPr>
        <p:txBody>
          <a:bodyPr lIns="78858" tIns="39429" rIns="78858" bIns="39429">
            <a:spAutoFit/>
          </a:bodyPr>
          <a:lstStyle/>
          <a:p>
            <a:endParaRPr lang="da-DK">
              <a:latin typeface="Arial"/>
              <a:cs typeface="Arial"/>
            </a:endParaRPr>
          </a:p>
        </p:txBody>
      </p:sp>
      <p:sp>
        <p:nvSpPr>
          <p:cNvPr id="22535" name="TextBox 10"/>
          <p:cNvSpPr txBox="1">
            <a:spLocks noChangeArrowheads="1"/>
          </p:cNvSpPr>
          <p:nvPr/>
        </p:nvSpPr>
        <p:spPr bwMode="auto">
          <a:xfrm>
            <a:off x="1987636" y="678522"/>
            <a:ext cx="5525203" cy="572071"/>
          </a:xfrm>
          <a:prstGeom prst="rect">
            <a:avLst/>
          </a:prstGeom>
          <a:noFill/>
          <a:ln w="9525">
            <a:noFill/>
            <a:miter lim="800000"/>
            <a:headEnd/>
            <a:tailEnd/>
          </a:ln>
        </p:spPr>
        <p:txBody>
          <a:bodyPr wrap="square" lIns="78858" tIns="39429" rIns="78858" bIns="39429">
            <a:spAutoFit/>
          </a:bodyPr>
          <a:lstStyle/>
          <a:p>
            <a:r>
              <a:rPr lang="en-US" sz="3200" b="1" dirty="0">
                <a:latin typeface="Arial"/>
                <a:cs typeface="Arial"/>
              </a:rPr>
              <a:t>Traditional Approach</a:t>
            </a:r>
          </a:p>
        </p:txBody>
      </p:sp>
      <p:pic>
        <p:nvPicPr>
          <p:cNvPr id="10" name="Picture 4" descr="http://icons.mysitemyway.com/wp-content/gallery/blue-jelly-icons-sports-hobbies/043331-blue-jelly-icon-sports-hobbies-people-man-runner.png"/>
          <p:cNvPicPr>
            <a:picLocks noChangeAspect="1" noChangeArrowheads="1"/>
          </p:cNvPicPr>
          <p:nvPr/>
        </p:nvPicPr>
        <p:blipFill>
          <a:blip r:embed="rId3"/>
          <a:srcRect/>
          <a:stretch>
            <a:fillRect/>
          </a:stretch>
        </p:blipFill>
        <p:spPr bwMode="auto">
          <a:xfrm>
            <a:off x="2214563" y="4077072"/>
            <a:ext cx="1422401" cy="1422401"/>
          </a:xfrm>
          <a:prstGeom prst="rect">
            <a:avLst/>
          </a:prstGeom>
          <a:noFill/>
          <a:ln w="9525">
            <a:noFill/>
            <a:miter lim="800000"/>
            <a:headEnd/>
            <a:tailEnd/>
          </a:ln>
        </p:spPr>
      </p:pic>
    </p:spTree>
    <p:extLst>
      <p:ext uri="{BB962C8B-B14F-4D97-AF65-F5344CB8AC3E}">
        <p14:creationId xmlns:p14="http://schemas.microsoft.com/office/powerpoint/2010/main" val="12702903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a:xfrm>
            <a:off x="4683497" y="3868762"/>
            <a:ext cx="2486025" cy="1470025"/>
          </a:xfrm>
        </p:spPr>
        <p:txBody>
          <a:bodyPr lIns="91436" tIns="45718" rIns="91436" bIns="45718" anchor="t"/>
          <a:lstStyle/>
          <a:p>
            <a:pPr algn="ctr"/>
            <a:r>
              <a:rPr lang="en-US" sz="2800" b="1" dirty="0" smtClean="0">
                <a:solidFill>
                  <a:schemeClr val="tx1"/>
                </a:solidFill>
                <a:latin typeface="Arial"/>
                <a:ea typeface="ＭＳ Ｐゴシック" pitchFamily="34" charset="-128"/>
                <a:cs typeface="Arial"/>
              </a:rPr>
              <a:t>Disaster</a:t>
            </a:r>
            <a:endParaRPr lang="nl-NL" sz="2800" b="1" dirty="0" smtClean="0">
              <a:solidFill>
                <a:schemeClr val="tx1"/>
              </a:solidFill>
              <a:latin typeface="Arial"/>
              <a:ea typeface="ＭＳ Ｐゴシック" pitchFamily="34" charset="-128"/>
              <a:cs typeface="Arial"/>
            </a:endParaRPr>
          </a:p>
        </p:txBody>
      </p:sp>
      <p:sp>
        <p:nvSpPr>
          <p:cNvPr id="24578" name="Title 1"/>
          <p:cNvSpPr txBox="1">
            <a:spLocks/>
          </p:cNvSpPr>
          <p:nvPr/>
        </p:nvSpPr>
        <p:spPr bwMode="auto">
          <a:xfrm>
            <a:off x="4328691" y="2011387"/>
            <a:ext cx="3195637" cy="1470025"/>
          </a:xfrm>
          <a:prstGeom prst="rect">
            <a:avLst/>
          </a:prstGeom>
          <a:noFill/>
          <a:ln w="9525">
            <a:noFill/>
            <a:miter lim="800000"/>
            <a:headEnd/>
            <a:tailEnd/>
          </a:ln>
        </p:spPr>
        <p:txBody>
          <a:bodyPr lIns="91436" tIns="45718" rIns="91436" bIns="45718" anchor="ctr"/>
          <a:lstStyle/>
          <a:p>
            <a:pPr algn="ctr"/>
            <a:r>
              <a:rPr lang="en-US" sz="2800" b="1">
                <a:latin typeface="Arial"/>
                <a:cs typeface="Arial"/>
              </a:rPr>
              <a:t>Early Action</a:t>
            </a:r>
            <a:endParaRPr lang="nl-NL" sz="2800" b="1">
              <a:latin typeface="Arial"/>
              <a:cs typeface="Arial"/>
            </a:endParaRPr>
          </a:p>
        </p:txBody>
      </p:sp>
      <p:sp>
        <p:nvSpPr>
          <p:cNvPr id="24579" name="Title 1"/>
          <p:cNvSpPr txBox="1">
            <a:spLocks/>
          </p:cNvSpPr>
          <p:nvPr/>
        </p:nvSpPr>
        <p:spPr bwMode="auto">
          <a:xfrm>
            <a:off x="4328690" y="725512"/>
            <a:ext cx="3195638" cy="1470025"/>
          </a:xfrm>
          <a:prstGeom prst="rect">
            <a:avLst/>
          </a:prstGeom>
          <a:noFill/>
          <a:ln w="9525">
            <a:noFill/>
            <a:miter lim="800000"/>
            <a:headEnd/>
            <a:tailEnd/>
          </a:ln>
        </p:spPr>
        <p:txBody>
          <a:bodyPr lIns="91436" tIns="45718" rIns="91436" bIns="45718" anchor="ctr"/>
          <a:lstStyle/>
          <a:p>
            <a:pPr algn="ctr"/>
            <a:r>
              <a:rPr lang="en-US" sz="2800" b="1" dirty="0">
                <a:latin typeface="Arial"/>
                <a:cs typeface="Arial"/>
              </a:rPr>
              <a:t>Early Warning</a:t>
            </a:r>
            <a:endParaRPr lang="nl-NL" sz="2800" b="1" dirty="0">
              <a:latin typeface="Arial"/>
              <a:cs typeface="Arial"/>
            </a:endParaRPr>
          </a:p>
        </p:txBody>
      </p:sp>
      <p:sp>
        <p:nvSpPr>
          <p:cNvPr id="24580" name="Title 1"/>
          <p:cNvSpPr txBox="1">
            <a:spLocks/>
          </p:cNvSpPr>
          <p:nvPr/>
        </p:nvSpPr>
        <p:spPr bwMode="auto">
          <a:xfrm>
            <a:off x="4519984" y="4767287"/>
            <a:ext cx="2813050" cy="1470025"/>
          </a:xfrm>
          <a:prstGeom prst="rect">
            <a:avLst/>
          </a:prstGeom>
          <a:noFill/>
          <a:ln w="9525">
            <a:noFill/>
            <a:miter lim="800000"/>
            <a:headEnd/>
            <a:tailEnd/>
          </a:ln>
        </p:spPr>
        <p:txBody>
          <a:bodyPr lIns="91436" tIns="45718" rIns="91436" bIns="45718" anchor="ctr"/>
          <a:lstStyle/>
          <a:p>
            <a:pPr algn="ctr"/>
            <a:r>
              <a:rPr lang="en-US" sz="2800" b="1" dirty="0">
                <a:latin typeface="Arial"/>
                <a:cs typeface="Arial"/>
              </a:rPr>
              <a:t>Response</a:t>
            </a:r>
            <a:endParaRPr lang="nl-NL" sz="2800" b="1" dirty="0">
              <a:latin typeface="Arial"/>
              <a:cs typeface="Arial"/>
            </a:endParaRPr>
          </a:p>
        </p:txBody>
      </p:sp>
      <p:sp>
        <p:nvSpPr>
          <p:cNvPr id="7" name="Down Arrow 6"/>
          <p:cNvSpPr/>
          <p:nvPr/>
        </p:nvSpPr>
        <p:spPr>
          <a:xfrm>
            <a:off x="5357813" y="1857375"/>
            <a:ext cx="1071562" cy="500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sp>
        <p:nvSpPr>
          <p:cNvPr id="9" name="Down Arrow 8"/>
          <p:cNvSpPr/>
          <p:nvPr/>
        </p:nvSpPr>
        <p:spPr>
          <a:xfrm>
            <a:off x="5357813" y="3214688"/>
            <a:ext cx="1071562" cy="50006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sp>
        <p:nvSpPr>
          <p:cNvPr id="10" name="Down Arrow 9"/>
          <p:cNvSpPr/>
          <p:nvPr/>
        </p:nvSpPr>
        <p:spPr>
          <a:xfrm>
            <a:off x="5357813" y="4714875"/>
            <a:ext cx="1071562" cy="50006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pic>
        <p:nvPicPr>
          <p:cNvPr id="24584" name="Picture 2" descr="http://www.arianlevin.com/images/500px-Speaker_Icon_svgerer.gif"/>
          <p:cNvPicPr>
            <a:picLocks noChangeAspect="1" noChangeArrowheads="1"/>
          </p:cNvPicPr>
          <p:nvPr/>
        </p:nvPicPr>
        <p:blipFill>
          <a:blip r:embed="rId3"/>
          <a:srcRect/>
          <a:stretch>
            <a:fillRect/>
          </a:stretch>
        </p:blipFill>
        <p:spPr bwMode="auto">
          <a:xfrm>
            <a:off x="2428875" y="1098550"/>
            <a:ext cx="1044575" cy="1044575"/>
          </a:xfrm>
          <a:prstGeom prst="rect">
            <a:avLst/>
          </a:prstGeom>
          <a:noFill/>
          <a:ln w="9525">
            <a:noFill/>
            <a:miter lim="800000"/>
            <a:headEnd/>
            <a:tailEnd/>
          </a:ln>
        </p:spPr>
      </p:pic>
      <p:pic>
        <p:nvPicPr>
          <p:cNvPr id="24585" name="Picture 4" descr="http://icons.mysitemyway.com/wp-content/gallery/blue-jelly-icons-sports-hobbies/043331-blue-jelly-icon-sports-hobbies-people-man-runner.png"/>
          <p:cNvPicPr>
            <a:picLocks noChangeAspect="1" noChangeArrowheads="1"/>
          </p:cNvPicPr>
          <p:nvPr/>
        </p:nvPicPr>
        <p:blipFill>
          <a:blip r:embed="rId4"/>
          <a:srcRect/>
          <a:stretch>
            <a:fillRect/>
          </a:stretch>
        </p:blipFill>
        <p:spPr bwMode="auto">
          <a:xfrm>
            <a:off x="2000250" y="2143125"/>
            <a:ext cx="1785938" cy="1571625"/>
          </a:xfrm>
          <a:prstGeom prst="rect">
            <a:avLst/>
          </a:prstGeom>
          <a:noFill/>
          <a:ln w="9525">
            <a:noFill/>
            <a:miter lim="800000"/>
            <a:headEnd/>
            <a:tailEnd/>
          </a:ln>
        </p:spPr>
      </p:pic>
      <p:sp>
        <p:nvSpPr>
          <p:cNvPr id="13" name="Explosion 1 12"/>
          <p:cNvSpPr/>
          <p:nvPr/>
        </p:nvSpPr>
        <p:spPr>
          <a:xfrm>
            <a:off x="2214563" y="3714750"/>
            <a:ext cx="1643062" cy="1000125"/>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fontAlgn="auto">
              <a:spcBef>
                <a:spcPts val="0"/>
              </a:spcBef>
              <a:spcAft>
                <a:spcPts val="0"/>
              </a:spcAft>
              <a:defRPr/>
            </a:pPr>
            <a:endParaRPr lang="nl-NL" dirty="0">
              <a:latin typeface="Arial"/>
              <a:cs typeface="Arial"/>
            </a:endParaRPr>
          </a:p>
        </p:txBody>
      </p:sp>
      <p:pic>
        <p:nvPicPr>
          <p:cNvPr id="24587" name="Picture 13" descr="http://thumb11.shutterstock.com/thumb_small/66588/66588,1211726643,2/stock-photo-person-carrying-house-icon-teamwork-13007377.jpg"/>
          <p:cNvPicPr>
            <a:picLocks noChangeAspect="1" noChangeArrowheads="1"/>
          </p:cNvPicPr>
          <p:nvPr/>
        </p:nvPicPr>
        <p:blipFill>
          <a:blip r:embed="rId5"/>
          <a:srcRect b="14772"/>
          <a:stretch>
            <a:fillRect/>
          </a:stretch>
        </p:blipFill>
        <p:spPr bwMode="auto">
          <a:xfrm>
            <a:off x="2357438" y="4829993"/>
            <a:ext cx="1357312" cy="1017587"/>
          </a:xfrm>
          <a:prstGeom prst="rect">
            <a:avLst/>
          </a:prstGeom>
          <a:noFill/>
          <a:ln w="9525">
            <a:noFill/>
            <a:miter lim="800000"/>
            <a:headEnd/>
            <a:tailEnd/>
          </a:ln>
        </p:spPr>
      </p:pic>
      <p:sp>
        <p:nvSpPr>
          <p:cNvPr id="24588" name="TextBox 13"/>
          <p:cNvSpPr txBox="1">
            <a:spLocks noChangeArrowheads="1"/>
          </p:cNvSpPr>
          <p:nvPr/>
        </p:nvSpPr>
        <p:spPr bwMode="auto">
          <a:xfrm>
            <a:off x="1879539" y="588578"/>
            <a:ext cx="5878080" cy="572071"/>
          </a:xfrm>
          <a:prstGeom prst="rect">
            <a:avLst/>
          </a:prstGeom>
          <a:noFill/>
          <a:ln w="9525">
            <a:noFill/>
            <a:miter lim="800000"/>
            <a:headEnd/>
            <a:tailEnd/>
          </a:ln>
        </p:spPr>
        <p:txBody>
          <a:bodyPr lIns="78858" tIns="39429" rIns="78858" bIns="39429">
            <a:spAutoFit/>
          </a:bodyPr>
          <a:lstStyle/>
          <a:p>
            <a:r>
              <a:rPr lang="en-US" sz="3200" b="1" dirty="0" smtClean="0">
                <a:latin typeface="Arial"/>
                <a:cs typeface="Arial"/>
              </a:rPr>
              <a:t>Enhanced approach</a:t>
            </a:r>
            <a:endParaRPr lang="en-US" sz="3200" b="1" dirty="0">
              <a:latin typeface="Arial"/>
              <a:cs typeface="Arial"/>
            </a:endParaRPr>
          </a:p>
        </p:txBody>
      </p:sp>
    </p:spTree>
    <p:extLst>
      <p:ext uri="{BB962C8B-B14F-4D97-AF65-F5344CB8AC3E}">
        <p14:creationId xmlns:p14="http://schemas.microsoft.com/office/powerpoint/2010/main" val="37114557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1848876" y="484870"/>
            <a:ext cx="6971274" cy="736476"/>
          </a:xfrm>
          <a:prstGeom prst="rect">
            <a:avLst/>
          </a:prstGeom>
        </p:spPr>
        <p:txBody>
          <a:bodyPr/>
          <a:lstStyle/>
          <a:p>
            <a:pPr algn="l"/>
            <a:r>
              <a:rPr lang="en-US" sz="3200" b="1" dirty="0" smtClean="0">
                <a:solidFill>
                  <a:schemeClr val="tx1"/>
                </a:solidFill>
                <a:latin typeface="Arial" charset="0"/>
                <a:ea typeface="ＭＳ Ｐゴシック" pitchFamily="34" charset="-128"/>
                <a:cs typeface="Arial Black" pitchFamily="34" charset="0"/>
              </a:rPr>
              <a:t>Why Early Warning, Early Action?</a:t>
            </a:r>
            <a:endParaRPr lang="en-US" sz="3200" dirty="0" smtClean="0">
              <a:solidFill>
                <a:schemeClr val="tx1"/>
              </a:solidFill>
              <a:latin typeface="Arial Black" pitchFamily="34" charset="0"/>
              <a:ea typeface="ＭＳ Ｐゴシック" pitchFamily="34" charset="-128"/>
              <a:cs typeface="Arial Black" pitchFamily="34" charset="0"/>
            </a:endParaRPr>
          </a:p>
        </p:txBody>
      </p:sp>
      <p:sp>
        <p:nvSpPr>
          <p:cNvPr id="26626" name="Rectangle 3"/>
          <p:cNvSpPr>
            <a:spLocks noGrp="1" noChangeArrowheads="1"/>
          </p:cNvSpPr>
          <p:nvPr>
            <p:ph type="body" sz="half" idx="4294967295"/>
          </p:nvPr>
        </p:nvSpPr>
        <p:spPr>
          <a:xfrm>
            <a:off x="773339" y="1595438"/>
            <a:ext cx="4643438" cy="4114800"/>
          </a:xfrm>
          <a:prstGeom prst="rect">
            <a:avLst/>
          </a:prstGeom>
        </p:spPr>
        <p:txBody>
          <a:bodyPr/>
          <a:lstStyle/>
          <a:p>
            <a:pPr>
              <a:lnSpc>
                <a:spcPct val="90000"/>
              </a:lnSpc>
              <a:buFontTx/>
              <a:buNone/>
            </a:pPr>
            <a:endParaRPr lang="en-US" sz="2400" dirty="0" smtClean="0">
              <a:latin typeface="Arial" charset="0"/>
              <a:ea typeface="ＭＳ Ｐゴシック" pitchFamily="34" charset="-128"/>
              <a:cs typeface="Arial Black" pitchFamily="34" charset="0"/>
            </a:endParaRPr>
          </a:p>
          <a:p>
            <a:pPr>
              <a:lnSpc>
                <a:spcPct val="90000"/>
              </a:lnSpc>
              <a:buFontTx/>
              <a:buNone/>
            </a:pPr>
            <a:r>
              <a:rPr lang="en-US" sz="2400" dirty="0" smtClean="0">
                <a:latin typeface="Arial" charset="0"/>
                <a:ea typeface="ＭＳ Ｐゴシック" pitchFamily="34" charset="-128"/>
                <a:cs typeface="Arial Black" pitchFamily="34" charset="0"/>
              </a:rPr>
              <a:t>	Extreme events have implications for health, livelihoods, water, food security, and others.</a:t>
            </a:r>
          </a:p>
          <a:p>
            <a:pPr>
              <a:lnSpc>
                <a:spcPct val="90000"/>
              </a:lnSpc>
              <a:buFont typeface="Arial" charset="0"/>
              <a:buNone/>
            </a:pPr>
            <a:endParaRPr lang="en-US" sz="2400" dirty="0" smtClean="0">
              <a:latin typeface="Arial" charset="0"/>
              <a:ea typeface="ＭＳ Ｐゴシック" pitchFamily="34" charset="-128"/>
              <a:cs typeface="Arial Black" pitchFamily="34" charset="0"/>
            </a:endParaRPr>
          </a:p>
          <a:p>
            <a:pPr>
              <a:lnSpc>
                <a:spcPct val="90000"/>
              </a:lnSpc>
              <a:buFontTx/>
              <a:buNone/>
            </a:pPr>
            <a:r>
              <a:rPr lang="en-US" sz="2400" dirty="0" smtClean="0">
                <a:latin typeface="Arial" charset="0"/>
                <a:ea typeface="ＭＳ Ｐゴシック" pitchFamily="34" charset="-128"/>
                <a:cs typeface="Arial Black" pitchFamily="34" charset="0"/>
              </a:rPr>
              <a:t>	Climate and weather information can help anticipate and prepare for changing risks.</a:t>
            </a:r>
          </a:p>
          <a:p>
            <a:pPr>
              <a:lnSpc>
                <a:spcPct val="90000"/>
              </a:lnSpc>
            </a:pPr>
            <a:endParaRPr lang="en-US" sz="2400" dirty="0" smtClean="0">
              <a:latin typeface="Arial" charset="0"/>
              <a:ea typeface="ＭＳ Ｐゴシック" pitchFamily="34" charset="-128"/>
              <a:cs typeface="Arial Black" pitchFamily="34" charset="0"/>
            </a:endParaRPr>
          </a:p>
          <a:p>
            <a:pPr>
              <a:lnSpc>
                <a:spcPct val="90000"/>
              </a:lnSpc>
              <a:buFontTx/>
              <a:buNone/>
            </a:pPr>
            <a:endParaRPr lang="en-US" sz="2400" dirty="0" smtClean="0">
              <a:latin typeface="Arial Black" pitchFamily="34" charset="0"/>
              <a:ea typeface="ＭＳ Ｐゴシック" pitchFamily="34" charset="-128"/>
              <a:cs typeface="Arial Black" pitchFamily="34" charset="0"/>
            </a:endParaRPr>
          </a:p>
          <a:p>
            <a:pPr>
              <a:lnSpc>
                <a:spcPct val="90000"/>
              </a:lnSpc>
              <a:buFontTx/>
              <a:buNone/>
            </a:pPr>
            <a:endParaRPr lang="en-US" sz="2400" dirty="0" smtClean="0">
              <a:latin typeface="Arial Black" pitchFamily="34" charset="0"/>
              <a:ea typeface="ＭＳ Ｐゴシック" pitchFamily="34" charset="-128"/>
              <a:cs typeface="Arial Black" pitchFamily="34" charset="0"/>
            </a:endParaRPr>
          </a:p>
          <a:p>
            <a:pPr>
              <a:lnSpc>
                <a:spcPct val="90000"/>
              </a:lnSpc>
            </a:pPr>
            <a:endParaRPr lang="en-US" sz="2400" dirty="0" smtClean="0">
              <a:latin typeface="Arial Black" pitchFamily="34" charset="0"/>
              <a:ea typeface="ＭＳ Ｐゴシック" pitchFamily="34" charset="-128"/>
              <a:cs typeface="Arial Black" pitchFamily="34" charset="0"/>
            </a:endParaRPr>
          </a:p>
        </p:txBody>
      </p:sp>
      <p:pic>
        <p:nvPicPr>
          <p:cNvPr id="26627" name="Afbeelding 2" descr="seychelles ewea.jpg"/>
          <p:cNvPicPr>
            <a:picLocks noChangeAspect="1"/>
          </p:cNvPicPr>
          <p:nvPr/>
        </p:nvPicPr>
        <p:blipFill>
          <a:blip r:embed="rId3"/>
          <a:srcRect/>
          <a:stretch>
            <a:fillRect/>
          </a:stretch>
        </p:blipFill>
        <p:spPr bwMode="auto">
          <a:xfrm>
            <a:off x="5975350" y="3757738"/>
            <a:ext cx="2844800" cy="2045964"/>
          </a:xfrm>
          <a:prstGeom prst="rect">
            <a:avLst/>
          </a:prstGeom>
          <a:noFill/>
          <a:ln w="9525">
            <a:noFill/>
            <a:miter lim="800000"/>
            <a:headEnd/>
            <a:tailEnd/>
          </a:ln>
        </p:spPr>
      </p:pic>
      <p:pic>
        <p:nvPicPr>
          <p:cNvPr id="26629" name="Afbeelding 6" descr="A-PBangladeshEarlyWarning.jpg"/>
          <p:cNvPicPr>
            <a:picLocks noChangeAspect="1"/>
          </p:cNvPicPr>
          <p:nvPr/>
        </p:nvPicPr>
        <p:blipFill>
          <a:blip r:embed="rId4"/>
          <a:srcRect/>
          <a:stretch>
            <a:fillRect/>
          </a:stretch>
        </p:blipFill>
        <p:spPr bwMode="auto">
          <a:xfrm>
            <a:off x="5975350" y="1595438"/>
            <a:ext cx="2844800" cy="1905000"/>
          </a:xfrm>
          <a:prstGeom prst="rect">
            <a:avLst/>
          </a:prstGeom>
          <a:noFill/>
          <a:ln w="9525">
            <a:noFill/>
            <a:miter lim="800000"/>
            <a:headEnd/>
            <a:tailEnd/>
          </a:ln>
        </p:spPr>
      </p:pic>
    </p:spTree>
    <p:extLst>
      <p:ext uri="{BB962C8B-B14F-4D97-AF65-F5344CB8AC3E}">
        <p14:creationId xmlns:p14="http://schemas.microsoft.com/office/powerpoint/2010/main" val="182314601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120</TotalTime>
  <Words>2613</Words>
  <Application>Microsoft Office PowerPoint</Application>
  <PresentationFormat>On-screen Show (4:3)</PresentationFormat>
  <Paragraphs>257</Paragraphs>
  <Slides>36</Slides>
  <Notes>28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Theme IFRC SEA Climate Change Training</vt:lpstr>
      <vt:lpstr>         Early Warning, Early Action</vt:lpstr>
      <vt:lpstr>Weather Reports From The Future UN Climate Summit 2014:  Catalyzing Action</vt:lpstr>
      <vt:lpstr>  Understanding and Using Weather  and  Climate Information – Early Warning Action</vt:lpstr>
      <vt:lpstr>PowerPoint Presentation</vt:lpstr>
      <vt:lpstr>Early Warning, Early Action means</vt:lpstr>
      <vt:lpstr>PowerPoint Presentation</vt:lpstr>
      <vt:lpstr>PowerPoint Presentation</vt:lpstr>
      <vt:lpstr>Disaster</vt:lpstr>
      <vt:lpstr>Why Early Warning, Early Action?</vt:lpstr>
      <vt:lpstr>PowerPoint Presentation</vt:lpstr>
      <vt:lpstr>Risk Knowledge</vt:lpstr>
      <vt:lpstr>Monitoring (The trickier side of Early Warning, Early Action) </vt:lpstr>
      <vt:lpstr>Communication</vt:lpstr>
      <vt:lpstr>Early Warning, Early Action means</vt:lpstr>
      <vt:lpstr>PowerPoint Presentation</vt:lpstr>
      <vt:lpstr>PowerPoint Presentation</vt:lpstr>
      <vt:lpstr>Forecast Caveats (time to take action versus specificity) </vt:lpstr>
      <vt:lpstr>Forecast Caveats (time to take action versus specificity) </vt:lpstr>
      <vt:lpstr>Forecast Caveats (time to take action versus specificity) </vt:lpstr>
      <vt:lpstr>Long lead-time forecasts  can’t say it all about the future</vt:lpstr>
      <vt:lpstr>PowerPoint Presentation</vt:lpstr>
      <vt:lpstr>Seasonal rainfall forecast issued October 2010 for upcoming November-January</vt:lpstr>
      <vt:lpstr>Areas that experienced flooding or drought that November-January</vt:lpstr>
      <vt:lpstr>PowerPoint Presentation</vt:lpstr>
      <vt:lpstr>PowerPoint Presentation</vt:lpstr>
      <vt:lpstr>PowerPoint Presentation</vt:lpstr>
      <vt:lpstr>you risk missing critical information in the short term. </vt:lpstr>
      <vt:lpstr>PowerPoint Presentation</vt:lpstr>
      <vt:lpstr>PowerPoint Presentation</vt:lpstr>
      <vt:lpstr>PowerPoint Presentation</vt:lpstr>
      <vt:lpstr>PowerPoint Presentation</vt:lpstr>
      <vt:lpstr>Putting it all together  Examples of Early Warning Early Action</vt:lpstr>
      <vt:lpstr>Early Warning, Early Action pays off  The case of West Africa</vt:lpstr>
      <vt:lpstr>Low-cost actions beneficial,  even if floods hadn’t materialized </vt:lpstr>
      <vt:lpstr>PowerPoint Presentation</vt:lpstr>
      <vt:lpstr>PowerPoint Presentation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Early Warning, Early Action</dc:title>
  <dc:creator>User</dc:creator>
  <cp:lastModifiedBy>rommanee klaeotanong</cp:lastModifiedBy>
  <cp:revision>14</cp:revision>
  <dcterms:created xsi:type="dcterms:W3CDTF">2014-10-22T10:00:36Z</dcterms:created>
  <dcterms:modified xsi:type="dcterms:W3CDTF">2015-03-04T09:18:15Z</dcterms:modified>
</cp:coreProperties>
</file>