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68" r:id="rId2"/>
    <p:sldId id="369" r:id="rId3"/>
    <p:sldId id="336" r:id="rId4"/>
    <p:sldId id="344" r:id="rId5"/>
    <p:sldId id="376" r:id="rId6"/>
    <p:sldId id="378" r:id="rId7"/>
    <p:sldId id="381" r:id="rId8"/>
    <p:sldId id="354" r:id="rId9"/>
    <p:sldId id="364" r:id="rId10"/>
    <p:sldId id="402" r:id="rId11"/>
    <p:sldId id="372" r:id="rId12"/>
    <p:sldId id="371" r:id="rId13"/>
    <p:sldId id="365" r:id="rId14"/>
    <p:sldId id="374" r:id="rId15"/>
    <p:sldId id="333" r:id="rId16"/>
    <p:sldId id="367" r:id="rId17"/>
    <p:sldId id="401" r:id="rId18"/>
    <p:sldId id="404" r:id="rId19"/>
    <p:sldId id="392" r:id="rId20"/>
    <p:sldId id="393" r:id="rId21"/>
    <p:sldId id="394" r:id="rId22"/>
    <p:sldId id="403" r:id="rId23"/>
    <p:sldId id="395" r:id="rId24"/>
    <p:sldId id="396" r:id="rId25"/>
    <p:sldId id="397" r:id="rId26"/>
    <p:sldId id="398" r:id="rId27"/>
    <p:sldId id="399" r:id="rId28"/>
    <p:sldId id="400" r:id="rId29"/>
    <p:sldId id="297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8F7696D-1B69-4DC1-9AF9-EB68C25361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24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837DF-91B8-4553-9115-BD1C562D0C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5A580-B351-47C3-9A8E-4D9702CEAE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DBC95-DF01-44A2-9494-07C36C163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7F9C8-2DEE-4BB5-92F6-021FA068EA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264FF-B6E7-494E-9CA4-21D2290992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1CA97-AC80-47EA-911D-8436D6F32C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DCC09-6945-498A-B1CF-432DCE12BC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C4332-DC00-4DA6-954E-65006D4A9B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D6AAA-DEF2-4AC4-8CD2-EB7A0C12BB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979BE-D885-4810-9040-1A1EF969E9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652E5-5488-4931-9487-A8C8696351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1E949A-52BC-46E6-8F65-75AF421168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I:\Video%20For%20Presentation\rotate_640.m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3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8.jpeg"/><Relationship Id="rId10" Type="http://schemas.openxmlformats.org/officeDocument/2006/relationships/image" Target="../media/image32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I:\Video%20For%20Presentation\rotate_640.mpg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slide" Target="slid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7" name="rotate_640.mpg"/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905000"/>
            <a:ext cx="5334000" cy="4000500"/>
          </a:xfrm>
          <a:prstGeom prst="rect">
            <a:avLst/>
          </a:prstGeom>
          <a:noFill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343400" y="2311331"/>
            <a:ext cx="47244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MYRC DISASTER MANAGEMENT DEVELOPMENT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000" dirty="0" err="1" smtClean="0">
                <a:solidFill>
                  <a:schemeClr val="bg1"/>
                </a:solidFill>
              </a:rPr>
              <a:t>Rozalla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Iskandar</a:t>
            </a:r>
            <a:r>
              <a:rPr lang="en-US" sz="2000" dirty="0" smtClean="0">
                <a:solidFill>
                  <a:schemeClr val="bg1"/>
                </a:solidFill>
              </a:rPr>
              <a:t> B </a:t>
            </a:r>
            <a:r>
              <a:rPr lang="en-US" sz="2000" dirty="0" err="1" smtClean="0">
                <a:solidFill>
                  <a:schemeClr val="bg1"/>
                </a:solidFill>
              </a:rPr>
              <a:t>Mohamad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Rosni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Disaster Management &amp; Preparedness Officer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/>
              </a:rPr>
              <a:t>MEMBER OF THE INTERNATIONAL FEDERATION OF RED CROSS AND RED CRESCENT SOCIETIES</a:t>
            </a:r>
          </a:p>
        </p:txBody>
      </p:sp>
      <p:pic>
        <p:nvPicPr>
          <p:cNvPr id="9" name="Picture 5" descr="IFRC-Emblem-RESTRICT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508750"/>
            <a:ext cx="609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0818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34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lobalCo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Red Crescen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238125"/>
            <a:ext cx="3867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" y="2591076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RDS (RAPID DEPLOYMENT SQUAD) VIDEO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lobalCo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Red Crescen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238125"/>
            <a:ext cx="3867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1143000" y="2133600"/>
            <a:ext cx="68580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Mobilization of Rapid Deployment Squad (RDS)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bg1"/>
              </a:solidFill>
            </a:endParaRPr>
          </a:p>
          <a:p>
            <a:pPr marL="342900" indent="-342900" algn="ctr"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 smtClean="0">
                <a:solidFill>
                  <a:schemeClr val="bg1"/>
                </a:solidFill>
              </a:rPr>
              <a:t>Under jurisdiction of MRC Sec General advised by Director of Operation and Disaster Management Unit</a:t>
            </a:r>
          </a:p>
          <a:p>
            <a:pPr marL="342900" indent="-342900" algn="ctr" eaLnBrk="1" hangingPunct="1">
              <a:spcBef>
                <a:spcPct val="0"/>
              </a:spcBef>
              <a:buFontTx/>
              <a:buChar char="-"/>
            </a:pPr>
            <a:endParaRPr lang="en-US" altLang="en-US" sz="2000" dirty="0" smtClean="0">
              <a:solidFill>
                <a:schemeClr val="bg1"/>
              </a:solidFill>
            </a:endParaRPr>
          </a:p>
          <a:p>
            <a:pPr marL="342900" indent="-342900" algn="ctr"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 smtClean="0">
                <a:solidFill>
                  <a:schemeClr val="bg1"/>
                </a:solidFill>
              </a:rPr>
              <a:t>Mobilization procedures stated in the 2012 Revised Standard Operation Procedures</a:t>
            </a:r>
            <a:endParaRPr lang="en-US" altLang="en-US" sz="2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lobalCo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Red Crescen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238125"/>
            <a:ext cx="3867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3060700" y="1676400"/>
            <a:ext cx="2857500" cy="6858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MRC Field Commander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 smtClean="0">
                <a:latin typeface="Bookman Old Style" pitchFamily="18" charset="0"/>
                <a:cs typeface="Arial" pitchFamily="34" charset="0"/>
              </a:rPr>
              <a:t>/ RDS Commander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306512" y="3427413"/>
            <a:ext cx="1947863" cy="4921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 smtClean="0">
                <a:ea typeface="Times New Roman" pitchFamily="18" charset="0"/>
                <a:cs typeface="Arial" panose="020B0604020202020204" pitchFamily="34" charset="0"/>
              </a:rPr>
              <a:t>Rescue Boat Unit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(RBU)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606800" y="3424237"/>
            <a:ext cx="1946275" cy="63384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99CC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MedSarev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(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Medic,Search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Rescue and Evacuation)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842000" y="3427413"/>
            <a:ext cx="2082800" cy="4921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RadCom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(Radio Communication)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537075" y="2362200"/>
            <a:ext cx="0" cy="685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428875" y="2992438"/>
            <a:ext cx="42418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428875" y="2992438"/>
            <a:ext cx="0" cy="457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4537075" y="2989263"/>
            <a:ext cx="0" cy="457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6670675" y="2992438"/>
            <a:ext cx="0" cy="457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306512" y="4065588"/>
            <a:ext cx="1946276" cy="8309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Rescue Boat Handler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Assisting</a:t>
            </a:r>
            <a:r>
              <a:rPr kumimoji="0" lang="en-US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rescue and evacuation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606800" y="4275138"/>
            <a:ext cx="1946275" cy="1569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Assisting in Med,</a:t>
            </a:r>
            <a:r>
              <a:rPr kumimoji="0" lang="en-US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Search and Rescue and Evacuation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Rendering emergency</a:t>
            </a:r>
            <a:r>
              <a:rPr kumimoji="0" lang="en-US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service during operation especially in Yellow and Red Zone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842000" y="4058083"/>
            <a:ext cx="2082800" cy="8309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HF / VHF Radio Operator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Situation Reporting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22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22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22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22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22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22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22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22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22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2280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22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22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22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22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22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22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22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22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22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2280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28600" y="195590"/>
            <a:ext cx="3695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2800" b="1" i="1" dirty="0" smtClean="0">
                <a:solidFill>
                  <a:schemeClr val="bg1"/>
                </a:solidFill>
              </a:rPr>
              <a:t>Team Composition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6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 pitchFamily="34" charset="0"/>
              </a:rPr>
              <a:t>MEMBER OF THE INTERNATIONAL FEDERATION OF RED CROSS AND RED CRESCENT SOCIETIES</a:t>
            </a:r>
          </a:p>
        </p:txBody>
      </p:sp>
      <p:pic>
        <p:nvPicPr>
          <p:cNvPr id="111620" name="Picture 4" descr="IFRC-Emblem-RESTRIC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508750"/>
            <a:ext cx="609600" cy="349250"/>
          </a:xfrm>
          <a:prstGeom prst="rect">
            <a:avLst/>
          </a:prstGeom>
          <a:noFill/>
        </p:spPr>
      </p:pic>
      <p:pic>
        <p:nvPicPr>
          <p:cNvPr id="15" name="Picture 4" descr="\\Fileserver\photo library 2008 - 2009\2010\04 April\Gambar Latihamal Kedah 2010\DSC_05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8550" y="1518046"/>
            <a:ext cx="286774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-76200" y="3499246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WATER CONFIDENT AND RESCUE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400" y="3499246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ROPE RESCUE TECHNIQUE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7508" y="3499246"/>
            <a:ext cx="3102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RADCOM &amp; PROTOCOL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6016823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TECHNICAL SKILLS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0400" y="6016823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CONFINED SPACE RESCUE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8442" name="Picture 10" descr="G:\Republic File Dbase\Disaster Management Folder\Ops Photo\Sukbel Tok Bali Kelantan 2011\253786_223967840964521_183826904978615_855423_6254469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69360" y="4081491"/>
            <a:ext cx="2868403" cy="1859132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6248400" y="6016823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MEDEVAC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57200" y="914400"/>
            <a:ext cx="81297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</a:rPr>
              <a:t>Rapid Deployment Squad (RDS) Training Component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H:\RDS IPK Training\RDS Xray Team First intake  Training February - Sept 2014\Rope and Rescue Technique\DSC028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13746"/>
            <a:ext cx="2861528" cy="190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:\RDS IPK Training\RDS Xray Team First intake  Training February - Sept 2014\RDS Training- Introduction to Confined Space Entry and Basic Extrication Technique, Introduction to Smoke House 15-16 March\DSC0197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4081491"/>
            <a:ext cx="2867613" cy="185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Video\DSC0941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0" t="16193" r="5351"/>
          <a:stretch/>
        </p:blipFill>
        <p:spPr bwMode="auto">
          <a:xfrm>
            <a:off x="152401" y="1518047"/>
            <a:ext cx="2743199" cy="191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H:\RDS IPK Training\RDS Xray Team First intake  Training February - Sept 2014\Boat Technical Training February\P106068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4081491"/>
            <a:ext cx="2743198" cy="185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011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 pitchFamily="34" charset="0"/>
              </a:rPr>
              <a:t>MEMBER OF THE INTERNATIONAL FEDERATION OF RED CROSS AND RED CRESCENT SOCIETIES</a:t>
            </a:r>
          </a:p>
        </p:txBody>
      </p:sp>
      <p:pic>
        <p:nvPicPr>
          <p:cNvPr id="111620" name="Picture 4" descr="IFRC-Emblem-RESTRIC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508750"/>
            <a:ext cx="609600" cy="34925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-76200" y="37308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SIMULATION AND DRILLS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400" y="3730823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SEARCH AND RESCUE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7508" y="3730823"/>
            <a:ext cx="3102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FITNESS AND ENDURANCE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52988" y="6019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EXAMINATION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57200" y="914400"/>
            <a:ext cx="81297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</a:rPr>
              <a:t>Rapid Deployment Squad (RDS) Training Component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:\RDS IPK Training\RDS Xray Team First intake  Training February - Sept 2014\Search and Rescue Drill\DSC022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84891"/>
            <a:ext cx="2904224" cy="187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RDS IPK Training\RDS Xray Team First intake  Training February - Sept 2014\Rope and Rescue Technique\DSC027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395" y="1784892"/>
            <a:ext cx="2904224" cy="187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:\RDS IPK Training\RDS Xray Team First intake  Training February - Sept 2014\Search and Rescue Drill\DSC021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8" y="1784892"/>
            <a:ext cx="2904224" cy="187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RDS IPK Training\RDS Xray Team First intake  Training February - Sept 2014\Fitness and Endurance Test\DSC0259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76" y="4191000"/>
            <a:ext cx="2904224" cy="177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224012" y="6020823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PSYCHOSOCIAL SUPPORT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H:\RDS IPK Training\RDS Xray Team First intake  Training February - Sept 2014\Search and Rescue Drill\DSC021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865" y="4191000"/>
            <a:ext cx="3073293" cy="177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65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Albertus Extra Bold" pitchFamily="34" charset="0"/>
              </a:rPr>
              <a:t>MEMBER OF THE INTERNATIONAL FEDERATION OF RED CROSS AND RED CRESCENT SOCIETIES</a:t>
            </a:r>
          </a:p>
        </p:txBody>
      </p:sp>
      <p:pic>
        <p:nvPicPr>
          <p:cNvPr id="35845" name="Picture 5" descr="IFRC-Emblem-RESTRIC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508750"/>
            <a:ext cx="609600" cy="3492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38400" y="5509643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GUIDELINES AND SOP 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2209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MALAYSIAN RED CRESCENT OD / TRAINING / DM INTERGRATION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84764" y="4552951"/>
            <a:ext cx="568036" cy="800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2819400" y="2819400"/>
            <a:ext cx="1066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24400" y="3909536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RESPONSE AND MOBILIZATION OF RESOURCES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914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DM DEVELOPMENT IN NHQ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943600" y="4552953"/>
            <a:ext cx="609600" cy="933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19200" y="39624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PREPAREDNESS, CP AND SOP PLANNING BY DMU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791200" y="2819400"/>
            <a:ext cx="762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6" name="Picture 6" descr="DSC_08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22860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0" descr="DSC_06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95600"/>
            <a:ext cx="228600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854778" y="1200362"/>
            <a:ext cx="343444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NATIONAL MYRC SIMULATION EXERCISE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(MRC-SIMEX)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054" name="Picture 6" descr="I:\Republic File Dbase\Disaster Management Folder\Training and Sim\UKM Training 9-10 January in UKM\P10007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405" y="1092597"/>
            <a:ext cx="2282824" cy="171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/>
              </a:rPr>
              <a:t>MEMBER OF THE INTERNATIONAL FEDERATION OF RED CROSS AND RED CRESCENT SOCIETIES</a:t>
            </a:r>
          </a:p>
        </p:txBody>
      </p:sp>
      <p:pic>
        <p:nvPicPr>
          <p:cNvPr id="15" name="Picture 5" descr="IFRC-Emblem-RESTRICT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508750"/>
            <a:ext cx="609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G:\MRC SIMEX13\Simulation photos\20130923_1253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811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MRC SIMEX13\Photos\IMG_466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637088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MRC SIMEX13\Simulation photos\IMG_515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58633"/>
            <a:ext cx="2286000" cy="161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:\MRC SIMEX13\Simulation photos\rds and smar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315045"/>
            <a:ext cx="3124200" cy="208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66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 pitchFamily="34" charset="0"/>
              </a:rPr>
              <a:t>MEMBER OF THE INTERNATIONAL FEDERATION OF RED CROSS AND RED CRESCENT SOCIETIES</a:t>
            </a:r>
          </a:p>
        </p:txBody>
      </p:sp>
      <p:pic>
        <p:nvPicPr>
          <p:cNvPr id="2056" name="Picture 8" descr="IFRC-Emblem-RESTRIC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508750"/>
            <a:ext cx="609600" cy="34925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52400" y="693003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MYRC DM SUPPORT ON DOMESTIC AND INTERNATIONAL RESPONSE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600200"/>
            <a:ext cx="8153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chemeClr val="bg1"/>
                </a:solidFill>
                <a:cs typeface="+mn-cs"/>
              </a:rPr>
              <a:t>i.  </a:t>
            </a:r>
            <a:r>
              <a:rPr lang="en-US" sz="1600" b="1" i="1" dirty="0" smtClean="0">
                <a:solidFill>
                  <a:schemeClr val="bg1"/>
                </a:solidFill>
                <a:cs typeface="+mn-cs"/>
              </a:rPr>
              <a:t>DOMESTIC  OPERATION</a:t>
            </a:r>
            <a:endParaRPr lang="en-US" sz="1600" b="1" i="1" dirty="0">
              <a:solidFill>
                <a:schemeClr val="bg1"/>
              </a:solidFill>
              <a:cs typeface="+mn-cs"/>
            </a:endParaRPr>
          </a:p>
          <a:p>
            <a:pPr>
              <a:defRPr/>
            </a:pPr>
            <a:endParaRPr lang="en-US" sz="1600" dirty="0">
              <a:solidFill>
                <a:schemeClr val="bg1"/>
              </a:solidFill>
              <a:cs typeface="+mn-cs"/>
            </a:endParaRPr>
          </a:p>
          <a:p>
            <a:pPr marL="285750" indent="-285750">
              <a:buFontTx/>
              <a:buChar char="-"/>
              <a:defRPr/>
            </a:pPr>
            <a:r>
              <a:rPr lang="en-MY" sz="1600" dirty="0" smtClean="0">
                <a:solidFill>
                  <a:schemeClr val="bg1"/>
                </a:solidFill>
                <a:cs typeface="+mn-cs"/>
              </a:rPr>
              <a:t>RDS (Rapid </a:t>
            </a:r>
            <a:r>
              <a:rPr lang="en-MY" sz="1600" dirty="0" smtClean="0">
                <a:solidFill>
                  <a:schemeClr val="bg1"/>
                </a:solidFill>
              </a:rPr>
              <a:t>Deployment Squad) units on :</a:t>
            </a:r>
          </a:p>
          <a:p>
            <a:pPr marL="285750" indent="-285750">
              <a:buFontTx/>
              <a:buChar char="-"/>
              <a:defRPr/>
            </a:pPr>
            <a:endParaRPr lang="en-MY" sz="16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n-MY" sz="1600" dirty="0" smtClean="0">
                <a:solidFill>
                  <a:schemeClr val="bg1"/>
                </a:solidFill>
              </a:rPr>
              <a:t>MEDSAREV (</a:t>
            </a:r>
            <a:r>
              <a:rPr lang="en-MY" sz="1600" dirty="0" smtClean="0">
                <a:solidFill>
                  <a:schemeClr val="bg1"/>
                </a:solidFill>
                <a:cs typeface="+mn-cs"/>
              </a:rPr>
              <a:t>Medical Search and Rescue Evacuation) during disaster and to support the needs in </a:t>
            </a:r>
            <a:r>
              <a:rPr lang="en-MY" sz="1600" dirty="0" err="1" smtClean="0">
                <a:solidFill>
                  <a:schemeClr val="bg1"/>
                </a:solidFill>
                <a:cs typeface="+mn-cs"/>
              </a:rPr>
              <a:t>govt</a:t>
            </a:r>
            <a:r>
              <a:rPr lang="en-MY" sz="1600" dirty="0" smtClean="0">
                <a:solidFill>
                  <a:schemeClr val="bg1"/>
                </a:solidFill>
                <a:cs typeface="+mn-cs"/>
              </a:rPr>
              <a:t> USAR response</a:t>
            </a:r>
          </a:p>
          <a:p>
            <a:pPr marL="285750" indent="-285750">
              <a:buFontTx/>
              <a:buChar char="-"/>
              <a:defRPr/>
            </a:pPr>
            <a:endParaRPr lang="en-MY" sz="16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n-MY" sz="1600" dirty="0">
                <a:solidFill>
                  <a:schemeClr val="bg1"/>
                </a:solidFill>
              </a:rPr>
              <a:t>RADCOM (Radio and Communication</a:t>
            </a:r>
            <a:r>
              <a:rPr lang="en-MY" sz="1600" dirty="0" smtClean="0">
                <a:solidFill>
                  <a:schemeClr val="bg1"/>
                </a:solidFill>
              </a:rPr>
              <a:t>) </a:t>
            </a:r>
          </a:p>
          <a:p>
            <a:pPr marL="285750" indent="-285750">
              <a:buFontTx/>
              <a:buChar char="-"/>
              <a:defRPr/>
            </a:pPr>
            <a:endParaRPr lang="en-MY" sz="16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n-MY" sz="1600" dirty="0" smtClean="0">
                <a:solidFill>
                  <a:schemeClr val="bg1"/>
                </a:solidFill>
              </a:rPr>
              <a:t>RBU (Rescue Boat Unit)</a:t>
            </a:r>
          </a:p>
          <a:p>
            <a:pPr>
              <a:defRPr/>
            </a:pPr>
            <a:r>
              <a:rPr lang="en-MY" sz="1600" dirty="0" smtClean="0">
                <a:solidFill>
                  <a:schemeClr val="bg1"/>
                </a:solidFill>
              </a:rPr>
              <a:t> </a:t>
            </a:r>
            <a:endParaRPr lang="en-MY" sz="16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n-MY" sz="1600" dirty="0" smtClean="0">
                <a:solidFill>
                  <a:schemeClr val="bg1"/>
                </a:solidFill>
                <a:cs typeface="+mn-cs"/>
              </a:rPr>
              <a:t>Based on the existing NSC Directive no 18,20,21</a:t>
            </a:r>
          </a:p>
          <a:p>
            <a:pPr marL="285750" indent="-285750">
              <a:buFontTx/>
              <a:buChar char="-"/>
              <a:defRPr/>
            </a:pPr>
            <a:endParaRPr lang="en-MY" sz="1600" dirty="0" smtClean="0">
              <a:solidFill>
                <a:schemeClr val="bg1"/>
              </a:solidFill>
              <a:cs typeface="+mn-cs"/>
            </a:endParaRPr>
          </a:p>
          <a:p>
            <a:pPr>
              <a:defRPr/>
            </a:pPr>
            <a:r>
              <a:rPr lang="en-MY" sz="1600" b="1" i="1" dirty="0" smtClean="0">
                <a:solidFill>
                  <a:schemeClr val="bg1"/>
                </a:solidFill>
                <a:cs typeface="+mn-cs"/>
              </a:rPr>
              <a:t>ii. INTERNATIONAL OPERATION SUPPORT</a:t>
            </a:r>
          </a:p>
          <a:p>
            <a:pPr marL="285750" indent="-285750">
              <a:buFontTx/>
              <a:buChar char="-"/>
              <a:defRPr/>
            </a:pPr>
            <a:endParaRPr lang="en-MY" sz="16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n-MY" sz="1600" i="1" dirty="0" smtClean="0">
                <a:solidFill>
                  <a:schemeClr val="bg1"/>
                </a:solidFill>
              </a:rPr>
              <a:t>NS to NS  humanitarian expertise support on disaster</a:t>
            </a:r>
          </a:p>
          <a:p>
            <a:pPr>
              <a:defRPr/>
            </a:pPr>
            <a:endParaRPr lang="en-MY" sz="1600" i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n-MY" sz="1600" i="1" dirty="0" err="1" smtClean="0">
                <a:solidFill>
                  <a:schemeClr val="bg1"/>
                </a:solidFill>
              </a:rPr>
              <a:t>Govt</a:t>
            </a:r>
            <a:r>
              <a:rPr lang="en-MY" sz="1600" i="1" dirty="0" smtClean="0">
                <a:solidFill>
                  <a:schemeClr val="bg1"/>
                </a:solidFill>
              </a:rPr>
              <a:t> to </a:t>
            </a:r>
            <a:r>
              <a:rPr lang="en-MY" sz="1600" i="1" dirty="0" err="1" smtClean="0">
                <a:solidFill>
                  <a:schemeClr val="bg1"/>
                </a:solidFill>
              </a:rPr>
              <a:t>Govt</a:t>
            </a:r>
            <a:r>
              <a:rPr lang="en-MY" sz="1600" i="1" dirty="0" smtClean="0">
                <a:solidFill>
                  <a:schemeClr val="bg1"/>
                </a:solidFill>
              </a:rPr>
              <a:t>  humanitarian operation support</a:t>
            </a:r>
            <a:endParaRPr lang="en-MY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28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 pitchFamily="34" charset="0"/>
              </a:rPr>
              <a:t>MEMBER OF THE INTERNATIONAL FEDERATION OF RED CROSS AND RED CRESCENT SOCIETIES</a:t>
            </a:r>
          </a:p>
        </p:txBody>
      </p:sp>
      <p:pic>
        <p:nvPicPr>
          <p:cNvPr id="2056" name="Picture 8" descr="IFRC-Emblem-RESTRIC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508750"/>
            <a:ext cx="609600" cy="34925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85800" y="2569716"/>
            <a:ext cx="7696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NATIONAL USAR SIMULATION EXERCISE ORGANIZED BY MALAYSIAN FIRE AND RESCUE DEPT SPECIAL FORCE UNIT (STORM)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EX-STORM XIII 20 Sept 2014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44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 pitchFamily="34" charset="0"/>
              </a:rPr>
              <a:t>MEMBER OF THE INTERNATIONAL FEDERATION OF RED CROSS AND RED CRESCENT SOCIETIES</a:t>
            </a:r>
          </a:p>
        </p:txBody>
      </p:sp>
      <p:pic>
        <p:nvPicPr>
          <p:cNvPr id="2056" name="Picture 8" descr="IFRC-Emblem-RESTRICT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508750"/>
            <a:ext cx="609600" cy="349250"/>
          </a:xfrm>
          <a:prstGeom prst="rect">
            <a:avLst/>
          </a:prstGeom>
          <a:noFill/>
        </p:spPr>
      </p:pic>
      <p:pic>
        <p:nvPicPr>
          <p:cNvPr id="2057" name="rotate_640.mpg"/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1905000"/>
            <a:ext cx="5334000" cy="40005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572000" y="3108325"/>
            <a:ext cx="4114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MYRC DM MUTUAL APPROACH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47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34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4038600" y="2781300"/>
            <a:ext cx="4495800" cy="2095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+mn-lt"/>
              </a:rPr>
              <a:t>MYRC Disaster Management and Standard Operating Procedures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chemeClr val="bg1"/>
                </a:solidFill>
                <a:latin typeface="+mn-lt"/>
              </a:rPr>
              <a:t>(update every 2 years)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/>
              </a:rPr>
              <a:t>MEMBER OF THE INTERNATIONAL FEDERATION OF RED CROSS AND RED CRESCENT SOCIETIES</a:t>
            </a:r>
          </a:p>
        </p:txBody>
      </p:sp>
      <p:pic>
        <p:nvPicPr>
          <p:cNvPr id="7" name="Picture 5" descr="IFRC-Emblem-RESTRICT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508750"/>
            <a:ext cx="609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59" y="1905000"/>
            <a:ext cx="3294881" cy="4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893334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DISASTER MANAGEMENT GUIDELINES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55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/>
              </a:rPr>
              <a:t>MEMBER OF THE INTERNATIONAL FEDERATION OF RED CROSS AND RED CRESCENT SOCIETIES</a:t>
            </a:r>
          </a:p>
        </p:txBody>
      </p:sp>
      <p:pic>
        <p:nvPicPr>
          <p:cNvPr id="12292" name="Picture 5" descr="IFRC-Emblem-RESTRICT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508750"/>
            <a:ext cx="609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752600"/>
            <a:ext cx="85344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1600" dirty="0">
              <a:solidFill>
                <a:schemeClr val="bg1"/>
              </a:solidFill>
              <a:cs typeface="+mn-cs"/>
            </a:endParaRPr>
          </a:p>
          <a:p>
            <a:pPr marL="285750" indent="-285750">
              <a:buFontTx/>
              <a:buChar char="-"/>
              <a:defRPr/>
            </a:pPr>
            <a:endParaRPr lang="en-US" sz="1600" dirty="0">
              <a:solidFill>
                <a:schemeClr val="bg1"/>
              </a:solidFill>
              <a:cs typeface="+mn-cs"/>
            </a:endParaRPr>
          </a:p>
          <a:p>
            <a:pPr>
              <a:defRPr/>
            </a:pPr>
            <a:endParaRPr lang="en-US" sz="1600" dirty="0">
              <a:solidFill>
                <a:schemeClr val="bg1"/>
              </a:solidFill>
              <a:cs typeface="+mn-cs"/>
            </a:endParaRPr>
          </a:p>
          <a:p>
            <a:pPr>
              <a:defRPr/>
            </a:pPr>
            <a:endParaRPr lang="en-MY" sz="16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152400" y="685800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bg1"/>
                </a:solidFill>
              </a:rPr>
              <a:t>The Mutual DM and DP Approach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477963"/>
            <a:ext cx="6096000" cy="4770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chemeClr val="bg1"/>
                </a:solidFill>
                <a:cs typeface="+mn-cs"/>
              </a:rPr>
              <a:t>i.  AUTHORITY LEVEL POLICY</a:t>
            </a:r>
          </a:p>
          <a:p>
            <a:pPr>
              <a:defRPr/>
            </a:pPr>
            <a:endParaRPr lang="en-US" sz="1600" dirty="0">
              <a:solidFill>
                <a:schemeClr val="bg1"/>
              </a:solidFill>
              <a:cs typeface="+mn-cs"/>
            </a:endParaRPr>
          </a:p>
          <a:p>
            <a:pPr marL="285750" indent="-285750">
              <a:buFontTx/>
              <a:buChar char="-"/>
              <a:defRPr/>
            </a:pPr>
            <a:r>
              <a:rPr lang="en-MY" sz="1600" dirty="0">
                <a:solidFill>
                  <a:schemeClr val="bg1"/>
                </a:solidFill>
                <a:cs typeface="+mn-cs"/>
              </a:rPr>
              <a:t>Guidelines in handling disaster in Malaysia is based on the official document called „The Policy and Mechanism on National Disaster and Relief </a:t>
            </a:r>
            <a:r>
              <a:rPr lang="en-MY" sz="1600" dirty="0" smtClean="0">
                <a:solidFill>
                  <a:schemeClr val="bg1"/>
                </a:solidFill>
                <a:cs typeface="+mn-cs"/>
              </a:rPr>
              <a:t>management </a:t>
            </a:r>
            <a:r>
              <a:rPr lang="en-MY" sz="1600" dirty="0">
                <a:solidFill>
                  <a:schemeClr val="bg1"/>
                </a:solidFill>
                <a:cs typeface="+mn-cs"/>
              </a:rPr>
              <a:t>under Directive 20 National Security Council. The purpose is to:</a:t>
            </a:r>
          </a:p>
          <a:p>
            <a:pPr marL="285750" indent="-285750">
              <a:buFontTx/>
              <a:buChar char="-"/>
              <a:defRPr/>
            </a:pPr>
            <a:endParaRPr lang="en-MY" sz="1600" dirty="0">
              <a:solidFill>
                <a:schemeClr val="bg1"/>
              </a:solidFill>
              <a:cs typeface="+mn-cs"/>
            </a:endParaRPr>
          </a:p>
          <a:p>
            <a:pPr marL="400050" indent="-400050">
              <a:buFontTx/>
              <a:buAutoNum type="romanLcPeriod"/>
              <a:defRPr/>
            </a:pPr>
            <a:r>
              <a:rPr lang="en-MY" sz="1600" dirty="0">
                <a:solidFill>
                  <a:schemeClr val="bg1"/>
                </a:solidFill>
                <a:cs typeface="+mn-cs"/>
              </a:rPr>
              <a:t>Mitigate the effects of various hazards</a:t>
            </a:r>
          </a:p>
          <a:p>
            <a:pPr marL="400050" indent="-400050">
              <a:buFontTx/>
              <a:buAutoNum type="romanLcPeriod"/>
              <a:defRPr/>
            </a:pPr>
            <a:endParaRPr lang="en-MY" sz="1600" dirty="0">
              <a:solidFill>
                <a:schemeClr val="bg1"/>
              </a:solidFill>
              <a:cs typeface="+mn-cs"/>
            </a:endParaRPr>
          </a:p>
          <a:p>
            <a:pPr marL="400050" indent="-400050">
              <a:buFontTx/>
              <a:buAutoNum type="romanLcPeriod"/>
              <a:defRPr/>
            </a:pPr>
            <a:r>
              <a:rPr lang="en-MY" sz="1600" dirty="0">
                <a:solidFill>
                  <a:schemeClr val="bg1"/>
                </a:solidFill>
                <a:cs typeface="+mn-cs"/>
              </a:rPr>
              <a:t>Prepare for measures that will preserve life and minimise damage to the environment</a:t>
            </a:r>
          </a:p>
          <a:p>
            <a:pPr marL="400050" indent="-400050">
              <a:buFontTx/>
              <a:buAutoNum type="romanLcPeriod"/>
              <a:defRPr/>
            </a:pPr>
            <a:endParaRPr lang="en-MY" sz="1600" dirty="0">
              <a:solidFill>
                <a:schemeClr val="bg1"/>
              </a:solidFill>
              <a:cs typeface="+mn-cs"/>
            </a:endParaRPr>
          </a:p>
          <a:p>
            <a:pPr marL="400050" indent="-400050">
              <a:buFontTx/>
              <a:buAutoNum type="romanLcPeriod"/>
              <a:defRPr/>
            </a:pPr>
            <a:r>
              <a:rPr lang="en-MY" sz="1600" dirty="0">
                <a:solidFill>
                  <a:schemeClr val="bg1"/>
                </a:solidFill>
                <a:cs typeface="+mn-cs"/>
              </a:rPr>
              <a:t>Respond during emergencies and provide assistance</a:t>
            </a:r>
          </a:p>
          <a:p>
            <a:pPr marL="400050" indent="-400050">
              <a:buFontTx/>
              <a:buAutoNum type="romanLcPeriod"/>
              <a:defRPr/>
            </a:pPr>
            <a:endParaRPr lang="en-MY" sz="1600" dirty="0">
              <a:solidFill>
                <a:schemeClr val="bg1"/>
              </a:solidFill>
              <a:cs typeface="+mn-cs"/>
            </a:endParaRPr>
          </a:p>
          <a:p>
            <a:pPr marL="400050" indent="-400050">
              <a:buFontTx/>
              <a:buAutoNum type="romanLcPeriod"/>
              <a:defRPr/>
            </a:pPr>
            <a:r>
              <a:rPr lang="en-MY" sz="1600" dirty="0">
                <a:solidFill>
                  <a:schemeClr val="bg1"/>
                </a:solidFill>
                <a:cs typeface="+mn-cs"/>
              </a:rPr>
              <a:t>Establish a recovery system to ensure the affected community's return to normalcy. </a:t>
            </a:r>
          </a:p>
          <a:p>
            <a:pPr marL="285750" indent="-285750">
              <a:buFontTx/>
              <a:buChar char="-"/>
              <a:defRPr/>
            </a:pPr>
            <a:endParaRPr lang="en-MY" sz="1600" dirty="0">
              <a:solidFill>
                <a:schemeClr val="bg1"/>
              </a:solidFill>
              <a:cs typeface="+mn-cs"/>
            </a:endParaRPr>
          </a:p>
          <a:p>
            <a:pPr marL="285750" indent="-285750">
              <a:buFontTx/>
              <a:buChar char="-"/>
              <a:defRPr/>
            </a:pPr>
            <a:endParaRPr lang="en-US" sz="1600" dirty="0">
              <a:solidFill>
                <a:schemeClr val="bg1"/>
              </a:solidFill>
              <a:cs typeface="+mn-cs"/>
            </a:endParaRPr>
          </a:p>
          <a:p>
            <a:pPr>
              <a:defRPr/>
            </a:pPr>
            <a:endParaRPr lang="en-MY" sz="160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229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1728788"/>
            <a:ext cx="1458913" cy="177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4052888"/>
            <a:ext cx="2290762" cy="158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9" name="Rectangle 14"/>
          <p:cNvSpPr>
            <a:spLocks noChangeArrowheads="1"/>
          </p:cNvSpPr>
          <p:nvPr/>
        </p:nvSpPr>
        <p:spPr bwMode="auto">
          <a:xfrm>
            <a:off x="6464300" y="5635625"/>
            <a:ext cx="2362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MY" sz="1400" b="1">
                <a:solidFill>
                  <a:schemeClr val="bg1"/>
                </a:solidFill>
              </a:rPr>
              <a:t>Other related documents)</a:t>
            </a:r>
            <a:endParaRPr lang="en-MY" sz="1400">
              <a:solidFill>
                <a:schemeClr val="bg1"/>
              </a:solidFill>
            </a:endParaRPr>
          </a:p>
        </p:txBody>
      </p:sp>
      <p:sp>
        <p:nvSpPr>
          <p:cNvPr id="12300" name="Rectangle 15"/>
          <p:cNvSpPr>
            <a:spLocks noChangeArrowheads="1"/>
          </p:cNvSpPr>
          <p:nvPr/>
        </p:nvSpPr>
        <p:spPr bwMode="auto">
          <a:xfrm>
            <a:off x="6553200" y="3502025"/>
            <a:ext cx="2362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MY" sz="1400" b="1">
                <a:solidFill>
                  <a:schemeClr val="bg1"/>
                </a:solidFill>
              </a:rPr>
              <a:t>Directive Guideline</a:t>
            </a:r>
            <a:endParaRPr lang="en-MY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97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/>
              </a:rPr>
              <a:t>MEMBER OF THE INTERNATIONAL FEDERATION OF RED CROSS AND RED CRESCENT SOCIETIES</a:t>
            </a:r>
          </a:p>
        </p:txBody>
      </p:sp>
      <p:pic>
        <p:nvPicPr>
          <p:cNvPr id="13316" name="Picture 5" descr="IFRC-Emblem-RESTRICT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508750"/>
            <a:ext cx="609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04800" y="1736725"/>
            <a:ext cx="5791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Natural </a:t>
            </a:r>
            <a:r>
              <a:rPr lang="en-US" sz="1600" dirty="0">
                <a:solidFill>
                  <a:schemeClr val="bg1"/>
                </a:solidFill>
              </a:rPr>
              <a:t>hazards as an important subject in the disaster preparedness development and </a:t>
            </a:r>
            <a:r>
              <a:rPr lang="en-US" sz="1600" dirty="0" smtClean="0">
                <a:solidFill>
                  <a:schemeClr val="bg1"/>
                </a:solidFill>
              </a:rPr>
              <a:t>one </a:t>
            </a:r>
            <a:r>
              <a:rPr lang="en-US" sz="1600" dirty="0">
                <a:solidFill>
                  <a:schemeClr val="bg1"/>
                </a:solidFill>
              </a:rPr>
              <a:t>of the cross cutting issues in the country’s risk reduction plan</a:t>
            </a:r>
          </a:p>
          <a:p>
            <a:pPr marL="285750" indent="-285750">
              <a:buFontTx/>
              <a:buChar char="-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1"/>
                </a:solidFill>
              </a:rPr>
              <a:t>Mitigation step has been taken to every level especially towards vulnerable communities in </a:t>
            </a:r>
            <a:r>
              <a:rPr lang="en-US" sz="1600" dirty="0" smtClean="0">
                <a:solidFill>
                  <a:schemeClr val="bg1"/>
                </a:solidFill>
              </a:rPr>
              <a:t>risk </a:t>
            </a:r>
            <a:r>
              <a:rPr lang="en-US" sz="1600" dirty="0">
                <a:solidFill>
                  <a:schemeClr val="bg1"/>
                </a:solidFill>
              </a:rPr>
              <a:t>areas by government preparedness and mitigation plans</a:t>
            </a:r>
          </a:p>
          <a:p>
            <a:pPr marL="285750" indent="-285750">
              <a:buFontTx/>
              <a:buChar char="-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1"/>
                </a:solidFill>
              </a:rPr>
              <a:t>Malaysian Red Crescent and local agencies have been working together in response and preparedness activities; highlighting community preparedness level and support mechanism.</a:t>
            </a:r>
          </a:p>
        </p:txBody>
      </p:sp>
      <p:pic>
        <p:nvPicPr>
          <p:cNvPr id="1331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3625850"/>
            <a:ext cx="27432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779588"/>
            <a:ext cx="27432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177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0" y="1749623"/>
            <a:ext cx="42672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GOVT DISASTER EARLY WARNING SYSTEM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121225"/>
            <a:ext cx="2133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LANDSLIDE AND EROSION HAZARD</a:t>
            </a:r>
          </a:p>
          <a:p>
            <a:pPr algn="ctr"/>
            <a:endParaRPr lang="en-US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Surface Monitoring Technique at hill slope</a:t>
            </a:r>
          </a:p>
          <a:p>
            <a:pPr>
              <a:buFontTx/>
              <a:buChar char="-"/>
            </a:pPr>
            <a:endParaRPr lang="en-US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 System monitored by JKR Dept</a:t>
            </a:r>
          </a:p>
          <a:p>
            <a:pPr>
              <a:buFontTx/>
              <a:buChar char="-"/>
            </a:pPr>
            <a:endParaRPr lang="en-US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Shared with other agencies</a:t>
            </a:r>
          </a:p>
          <a:p>
            <a:pPr algn="ctr">
              <a:buFontTx/>
              <a:buChar char="-"/>
            </a:pPr>
            <a:endParaRPr lang="en-US" sz="1400" dirty="0" smtClean="0">
              <a:solidFill>
                <a:schemeClr val="bg1"/>
              </a:solidFill>
            </a:endParaRPr>
          </a:p>
          <a:p>
            <a:pPr algn="ctr">
              <a:buFontTx/>
              <a:buChar char="-"/>
            </a:pPr>
            <a:endParaRPr lang="en-US" sz="1400" dirty="0" smtClean="0">
              <a:solidFill>
                <a:schemeClr val="bg1"/>
              </a:solidFill>
            </a:endParaRPr>
          </a:p>
          <a:p>
            <a:pPr algn="ctr">
              <a:buFontTx/>
              <a:buChar char="-"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3124200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FLOOD</a:t>
            </a:r>
          </a:p>
          <a:p>
            <a:pPr algn="ctr"/>
            <a:endParaRPr lang="en-US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 River water level Indicator  and gauge</a:t>
            </a:r>
          </a:p>
          <a:p>
            <a:pPr>
              <a:buFontTx/>
              <a:buChar char="-"/>
            </a:pPr>
            <a:endParaRPr lang="en-US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 Monitored by JKR Dept</a:t>
            </a:r>
          </a:p>
          <a:p>
            <a:pPr>
              <a:buFontTx/>
              <a:buChar char="-"/>
            </a:pPr>
            <a:endParaRPr lang="en-US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Shared with other agencies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914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DISASTER EARLY WARNING SYSTEM IN MALAYSIA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400" y="2590800"/>
            <a:ext cx="2819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TSUNAMI AND EARTHQUAKE</a:t>
            </a:r>
          </a:p>
          <a:p>
            <a:pPr algn="ctr"/>
            <a:endParaRPr lang="en-US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National Tsunami Early  Waning System (SAATNM)</a:t>
            </a:r>
          </a:p>
          <a:p>
            <a:pPr>
              <a:buFontTx/>
              <a:buChar char="-"/>
            </a:pPr>
            <a:endParaRPr lang="en-US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 17 Seismological station in Malaysia ( 7 short period sensor and 10 broadband sensor.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 2 deep ocean buoy equipped with tsunami meter instrument</a:t>
            </a:r>
          </a:p>
          <a:p>
            <a:pPr>
              <a:buFontTx/>
              <a:buChar char="-"/>
            </a:pPr>
            <a:endParaRPr lang="en-US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Data transmitted to Malaysia Meteorological Dept HQ in PJ via VSAT satellite  </a:t>
            </a:r>
          </a:p>
          <a:p>
            <a:pPr>
              <a:buFontTx/>
              <a:buChar char="-"/>
            </a:pPr>
            <a:endParaRPr lang="en-US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Shared with other agencies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3961605" y="23614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1752600" y="2133600"/>
            <a:ext cx="1219202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172200" y="2133600"/>
            <a:ext cx="1371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/>
              </a:rPr>
              <a:t>MEMBER OF THE INTERNATIONAL FEDERATION OF RED CROSS AND RED CRESCENT SOCIETIES</a:t>
            </a:r>
          </a:p>
        </p:txBody>
      </p:sp>
      <p:pic>
        <p:nvPicPr>
          <p:cNvPr id="14" name="Picture 5" descr="IFRC-Emblem-RESTRICT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508750"/>
            <a:ext cx="609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126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/>
              </a:rPr>
              <a:t>MEMBER OF THE INTERNATIONAL FEDERATION OF RED CROSS AND RED CRESCENT SOCIETIES</a:t>
            </a:r>
          </a:p>
        </p:txBody>
      </p:sp>
      <p:pic>
        <p:nvPicPr>
          <p:cNvPr id="14340" name="Picture 5" descr="IFRC-Emblem-RESTRICT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508750"/>
            <a:ext cx="609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1"/>
          <p:cNvSpPr>
            <a:spLocks noChangeArrowheads="1"/>
          </p:cNvSpPr>
          <p:nvPr/>
        </p:nvSpPr>
        <p:spPr bwMode="auto">
          <a:xfrm>
            <a:off x="152400" y="5726113"/>
            <a:ext cx="876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Fig 1. Hydrographic basin and flood hazard in Malaysia</a:t>
            </a:r>
          </a:p>
        </p:txBody>
      </p:sp>
      <p:pic>
        <p:nvPicPr>
          <p:cNvPr id="14343" name="Picture 3" descr="E:\Republic File Dbase\Disaster Management Folder\Contingency Plan Folder\Contingency Planning for Malaysia\sabah sarawa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12888"/>
            <a:ext cx="5486400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" descr="E:\Republic File Dbase\Disaster Management Folder\Contingency Plan Folder\Contingency Planning for Malaysia\peninsul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888"/>
            <a:ext cx="3733800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016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/>
              </a:rPr>
              <a:t>MEMBER OF THE INTERNATIONAL FEDERATION OF RED CROSS AND RED CRESCENT SOCIETIES</a:t>
            </a:r>
          </a:p>
        </p:txBody>
      </p:sp>
      <p:pic>
        <p:nvPicPr>
          <p:cNvPr id="15364" name="Picture 5" descr="IFRC-Emblem-RESTRICT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508750"/>
            <a:ext cx="609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494213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1828800"/>
            <a:ext cx="4162425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1028700" y="4811713"/>
            <a:ext cx="708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MY">
                <a:solidFill>
                  <a:schemeClr val="bg1"/>
                </a:solidFill>
              </a:rPr>
              <a:t>Fig 2.   Example of risk community in some state of Malaysia</a:t>
            </a:r>
          </a:p>
        </p:txBody>
      </p:sp>
    </p:spTree>
    <p:extLst>
      <p:ext uri="{BB962C8B-B14F-4D97-AF65-F5344CB8AC3E}">
        <p14:creationId xmlns:p14="http://schemas.microsoft.com/office/powerpoint/2010/main" val="3644462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/>
              </a:rPr>
              <a:t>MEMBER OF THE INTERNATIONAL FEDERATION OF RED CROSS AND RED CRESCENT SOCIETIES</a:t>
            </a:r>
          </a:p>
        </p:txBody>
      </p:sp>
      <p:pic>
        <p:nvPicPr>
          <p:cNvPr id="16388" name="Picture 5" descr="IFRC-Emblem-RESTRICT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508750"/>
            <a:ext cx="609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DSC_0439 (Medium)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1000" y="3984625"/>
            <a:ext cx="3454400" cy="2187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914400"/>
            <a:ext cx="5308600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bg1"/>
                </a:solidFill>
                <a:cs typeface="+mn-cs"/>
              </a:rPr>
              <a:t>ii. COMMUNITY LEVEL</a:t>
            </a:r>
          </a:p>
          <a:p>
            <a:pPr>
              <a:defRPr/>
            </a:pPr>
            <a:endParaRPr lang="en-US" sz="1600" b="1" dirty="0">
              <a:solidFill>
                <a:schemeClr val="bg1"/>
              </a:solidFill>
              <a:cs typeface="+mn-cs"/>
            </a:endParaRPr>
          </a:p>
          <a:p>
            <a:pPr>
              <a:defRPr/>
            </a:pPr>
            <a:endParaRPr lang="en-US" sz="1400" b="1" dirty="0">
              <a:solidFill>
                <a:schemeClr val="bg1"/>
              </a:solidFill>
              <a:cs typeface="+mn-cs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1600" dirty="0">
                <a:solidFill>
                  <a:schemeClr val="bg1"/>
                </a:solidFill>
                <a:cs typeface="+mn-cs"/>
              </a:rPr>
              <a:t>Yearly estimations around 29,800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sq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kilometres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are flooded affecting 4.82 million people, causing physical damages.</a:t>
            </a:r>
          </a:p>
          <a:p>
            <a:pPr>
              <a:defRPr/>
            </a:pPr>
            <a:endParaRPr lang="en-US" sz="1600" dirty="0">
              <a:solidFill>
                <a:schemeClr val="bg1"/>
              </a:solidFill>
              <a:cs typeface="+mn-cs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1600" dirty="0">
                <a:solidFill>
                  <a:schemeClr val="bg1"/>
                </a:solidFill>
                <a:cs typeface="+mn-cs"/>
              </a:rPr>
              <a:t>Capacity building for disaster </a:t>
            </a:r>
            <a:r>
              <a:rPr lang="en-US" sz="1600" dirty="0" smtClean="0">
                <a:solidFill>
                  <a:schemeClr val="bg1"/>
                </a:solidFill>
                <a:cs typeface="+mn-cs"/>
              </a:rPr>
              <a:t>prone 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areas and risk community also highlighted; establishment of Community Based Action Team (CBAT) by Malaysian Red Crescent with the collaboration of local agencies.</a:t>
            </a:r>
          </a:p>
          <a:p>
            <a:pPr marL="285750" indent="-285750">
              <a:buFontTx/>
              <a:buChar char="-"/>
              <a:defRPr/>
            </a:pPr>
            <a:endParaRPr lang="en-US" sz="1600" dirty="0">
              <a:solidFill>
                <a:schemeClr val="bg1"/>
              </a:solidFill>
              <a:cs typeface="+mn-cs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1600" dirty="0">
                <a:solidFill>
                  <a:schemeClr val="bg1"/>
                </a:solidFill>
                <a:cs typeface="+mn-cs"/>
              </a:rPr>
              <a:t>Community Based Disaster Management programs has been carried out by the government and also Malaysian Red Crescent, disseminating and giving training to disaster </a:t>
            </a:r>
            <a:r>
              <a:rPr lang="en-US" sz="1600" dirty="0" smtClean="0">
                <a:solidFill>
                  <a:schemeClr val="bg1"/>
                </a:solidFill>
                <a:cs typeface="+mn-cs"/>
              </a:rPr>
              <a:t>prone 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community on response and management</a:t>
            </a:r>
          </a:p>
          <a:p>
            <a:pPr marL="285750" indent="-285750">
              <a:buFontTx/>
              <a:buChar char="-"/>
              <a:defRPr/>
            </a:pPr>
            <a:endParaRPr lang="en-US" sz="1600" dirty="0">
              <a:solidFill>
                <a:schemeClr val="bg1"/>
              </a:solidFill>
              <a:cs typeface="+mn-cs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1600" dirty="0" smtClean="0">
                <a:solidFill>
                  <a:schemeClr val="bg1"/>
                </a:solidFill>
                <a:cs typeface="+mn-cs"/>
              </a:rPr>
              <a:t>Higher Learning Institutions approach strategies by DMU by starting from root level </a:t>
            </a:r>
            <a:endParaRPr lang="en-US" sz="1600" dirty="0">
              <a:solidFill>
                <a:schemeClr val="bg1"/>
              </a:solidFill>
              <a:cs typeface="+mn-cs"/>
            </a:endParaRPr>
          </a:p>
          <a:p>
            <a:pPr marL="285750" indent="-285750">
              <a:buFontTx/>
              <a:buChar char="-"/>
              <a:defRPr/>
            </a:pPr>
            <a:endParaRPr lang="en-US" sz="1600" dirty="0">
              <a:solidFill>
                <a:schemeClr val="bg1"/>
              </a:solidFill>
              <a:cs typeface="+mn-cs"/>
            </a:endParaRPr>
          </a:p>
          <a:p>
            <a:pPr>
              <a:defRPr/>
            </a:pPr>
            <a:endParaRPr lang="en-MY" sz="160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3074" name="Picture 2" descr="I:\Republic File Dbase\Disaster Management Folder\Training and Sim\Takaful Ikhlas DM Training 25-27 June\P10104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1676400"/>
            <a:ext cx="3454399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089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/>
              </a:rPr>
              <a:t>MEMBER OF THE INTERNATIONAL FEDERATION OF RED CROSS AND RED CRESCENT SOCIETIES</a:t>
            </a:r>
          </a:p>
        </p:txBody>
      </p:sp>
      <p:pic>
        <p:nvPicPr>
          <p:cNvPr id="17412" name="Picture 5" descr="IFRC-Emblem-RESTRICT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508750"/>
            <a:ext cx="609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5" descr="DSC065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1905000"/>
            <a:ext cx="3341687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1"/>
          <p:cNvSpPr>
            <a:spLocks noChangeArrowheads="1"/>
          </p:cNvSpPr>
          <p:nvPr/>
        </p:nvSpPr>
        <p:spPr bwMode="auto">
          <a:xfrm>
            <a:off x="152400" y="1676400"/>
            <a:ext cx="536892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MY" sz="1600" dirty="0">
              <a:solidFill>
                <a:schemeClr val="bg1"/>
              </a:solidFill>
            </a:endParaRPr>
          </a:p>
          <a:p>
            <a:r>
              <a:rPr lang="en-MY" sz="1600" dirty="0" smtClean="0">
                <a:solidFill>
                  <a:schemeClr val="bg1"/>
                </a:solidFill>
              </a:rPr>
              <a:t>- Workshops</a:t>
            </a:r>
            <a:r>
              <a:rPr lang="en-MY" sz="1600" dirty="0">
                <a:solidFill>
                  <a:schemeClr val="bg1"/>
                </a:solidFill>
              </a:rPr>
              <a:t>, talks and exhibitions </a:t>
            </a:r>
            <a:r>
              <a:rPr lang="en-MY" sz="1600" dirty="0" smtClean="0">
                <a:solidFill>
                  <a:schemeClr val="bg1"/>
                </a:solidFill>
              </a:rPr>
              <a:t>to </a:t>
            </a:r>
            <a:r>
              <a:rPr lang="en-MY" sz="1600" dirty="0">
                <a:solidFill>
                  <a:schemeClr val="bg1"/>
                </a:solidFill>
              </a:rPr>
              <a:t>disseminate the community and ensure their understanding on the meaning of disaster risk reduction and the need of the community to actively engage in such efforts. </a:t>
            </a:r>
          </a:p>
          <a:p>
            <a:endParaRPr lang="en-MY" sz="1600" dirty="0">
              <a:solidFill>
                <a:schemeClr val="bg1"/>
              </a:solidFill>
            </a:endParaRPr>
          </a:p>
          <a:p>
            <a:r>
              <a:rPr lang="en-MY" sz="1600" dirty="0" smtClean="0">
                <a:solidFill>
                  <a:schemeClr val="bg1"/>
                </a:solidFill>
              </a:rPr>
              <a:t>- The </a:t>
            </a:r>
            <a:r>
              <a:rPr lang="en-MY" sz="1600" dirty="0">
                <a:solidFill>
                  <a:schemeClr val="bg1"/>
                </a:solidFill>
              </a:rPr>
              <a:t>community learn about disaster, risk reduction, and assessment of vulnerability / capacity of their areas.</a:t>
            </a:r>
          </a:p>
          <a:p>
            <a:endParaRPr lang="en-MY" sz="1600" dirty="0">
              <a:solidFill>
                <a:schemeClr val="bg1"/>
              </a:solidFill>
            </a:endParaRPr>
          </a:p>
          <a:p>
            <a:endParaRPr lang="en-MY" sz="1600" dirty="0">
              <a:solidFill>
                <a:schemeClr val="bg1"/>
              </a:solidFill>
            </a:endParaRPr>
          </a:p>
          <a:p>
            <a:endParaRPr lang="en-MY" dirty="0">
              <a:solidFill>
                <a:schemeClr val="bg1"/>
              </a:solidFill>
            </a:endParaRPr>
          </a:p>
          <a:p>
            <a:r>
              <a:rPr lang="en-MY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416" name="Rectangle 2"/>
          <p:cNvSpPr>
            <a:spLocks noChangeArrowheads="1"/>
          </p:cNvSpPr>
          <p:nvPr/>
        </p:nvSpPr>
        <p:spPr bwMode="auto">
          <a:xfrm>
            <a:off x="131763" y="990600"/>
            <a:ext cx="6116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1. Implementation Of Community Disaster Awareness</a:t>
            </a:r>
          </a:p>
        </p:txBody>
      </p:sp>
    </p:spTree>
    <p:extLst>
      <p:ext uri="{BB962C8B-B14F-4D97-AF65-F5344CB8AC3E}">
        <p14:creationId xmlns:p14="http://schemas.microsoft.com/office/powerpoint/2010/main" val="1659464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/>
              </a:rPr>
              <a:t>MEMBER OF THE INTERNATIONAL FEDERATION OF RED CROSS AND RED CRESCENT SOCIETIES</a:t>
            </a:r>
          </a:p>
        </p:txBody>
      </p:sp>
      <p:pic>
        <p:nvPicPr>
          <p:cNvPr id="18436" name="Picture 4" descr="IFRC-Emblem-RESTRICT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508750"/>
            <a:ext cx="609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2250" y="1008063"/>
            <a:ext cx="572135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MY" sz="1600" b="1" i="1" dirty="0">
                <a:solidFill>
                  <a:schemeClr val="bg1"/>
                </a:solidFill>
                <a:cs typeface="+mn-cs"/>
              </a:rPr>
              <a:t>2. Community-level Mitigation Programs</a:t>
            </a:r>
          </a:p>
          <a:p>
            <a:pPr>
              <a:defRPr/>
            </a:pPr>
            <a:endParaRPr lang="en-MY" sz="1600" b="1" dirty="0">
              <a:solidFill>
                <a:schemeClr val="bg1"/>
              </a:solidFill>
              <a:cs typeface="+mn-cs"/>
            </a:endParaRPr>
          </a:p>
          <a:p>
            <a:pPr>
              <a:defRPr/>
            </a:pPr>
            <a:r>
              <a:rPr lang="en-MY" sz="1600" b="1" i="1" dirty="0">
                <a:solidFill>
                  <a:schemeClr val="bg1"/>
                </a:solidFill>
                <a:cs typeface="+mn-cs"/>
              </a:rPr>
              <a:t>a. Structural Mitigation</a:t>
            </a:r>
          </a:p>
          <a:p>
            <a:pPr>
              <a:defRPr/>
            </a:pPr>
            <a:endParaRPr lang="en-MY" sz="1600" dirty="0">
              <a:solidFill>
                <a:schemeClr val="bg1"/>
              </a:solidFill>
              <a:cs typeface="+mn-cs"/>
            </a:endParaRPr>
          </a:p>
          <a:p>
            <a:pPr marL="285750" indent="-285750">
              <a:buFontTx/>
              <a:buChar char="-"/>
              <a:defRPr/>
            </a:pPr>
            <a:r>
              <a:rPr lang="en-MY" sz="1600" dirty="0">
                <a:solidFill>
                  <a:schemeClr val="bg1"/>
                </a:solidFill>
                <a:cs typeface="+mn-cs"/>
              </a:rPr>
              <a:t>Construction of a community multipurpose </a:t>
            </a:r>
            <a:r>
              <a:rPr lang="en-MY" sz="1600" dirty="0" err="1">
                <a:solidFill>
                  <a:schemeClr val="bg1"/>
                </a:solidFill>
                <a:cs typeface="+mn-cs"/>
              </a:rPr>
              <a:t>center</a:t>
            </a:r>
            <a:r>
              <a:rPr lang="en-MY" sz="1600" dirty="0">
                <a:solidFill>
                  <a:schemeClr val="bg1"/>
                </a:solidFill>
                <a:cs typeface="+mn-cs"/>
              </a:rPr>
              <a:t> in an area of high elevation. This serve as an evacuation </a:t>
            </a:r>
            <a:r>
              <a:rPr lang="en-MY" sz="1600" dirty="0" err="1">
                <a:solidFill>
                  <a:schemeClr val="bg1"/>
                </a:solidFill>
                <a:cs typeface="+mn-cs"/>
              </a:rPr>
              <a:t>center</a:t>
            </a:r>
            <a:r>
              <a:rPr lang="en-MY" sz="1600" dirty="0">
                <a:solidFill>
                  <a:schemeClr val="bg1"/>
                </a:solidFill>
                <a:cs typeface="+mn-cs"/>
              </a:rPr>
              <a:t> in the event of emergencies by getting support from local donors and government 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(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eg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. Kuala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Muda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, Kedah and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Kampung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Peta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,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Johore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)</a:t>
            </a:r>
            <a:endParaRPr lang="en-MY" sz="1600" dirty="0">
              <a:solidFill>
                <a:schemeClr val="bg1"/>
              </a:solidFill>
              <a:cs typeface="+mn-cs"/>
            </a:endParaRPr>
          </a:p>
          <a:p>
            <a:pPr marL="285750" indent="-285750">
              <a:buFontTx/>
              <a:buChar char="-"/>
              <a:defRPr/>
            </a:pPr>
            <a:endParaRPr lang="en-MY" sz="1600" dirty="0">
              <a:solidFill>
                <a:schemeClr val="bg1"/>
              </a:solidFill>
              <a:cs typeface="+mn-cs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1600" dirty="0">
                <a:solidFill>
                  <a:schemeClr val="bg1"/>
                </a:solidFill>
                <a:cs typeface="+mn-cs"/>
              </a:rPr>
              <a:t>Reconstruction of better shelters for affected communities (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eg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.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Kampung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Peta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,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Johore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) </a:t>
            </a:r>
          </a:p>
          <a:p>
            <a:pPr marL="285750" indent="-285750">
              <a:buFontTx/>
              <a:buChar char="-"/>
              <a:defRPr/>
            </a:pPr>
            <a:endParaRPr lang="en-US" sz="1600" dirty="0">
              <a:solidFill>
                <a:schemeClr val="bg1"/>
              </a:solidFill>
              <a:cs typeface="+mn-cs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1600" dirty="0">
                <a:solidFill>
                  <a:schemeClr val="bg1"/>
                </a:solidFill>
                <a:cs typeface="+mn-cs"/>
              </a:rPr>
              <a:t>Construction of Community Resource Centre (CRC) for risk community in joint projects with local donors and firms </a:t>
            </a:r>
          </a:p>
          <a:p>
            <a:pPr marL="285750" indent="-285750">
              <a:buFontTx/>
              <a:buChar char="-"/>
              <a:defRPr/>
            </a:pPr>
            <a:endParaRPr lang="en-US" sz="160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8439" name="Picture 19" descr="P20182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2057400"/>
            <a:ext cx="27511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5" descr="P9024735 (Medium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4191000"/>
            <a:ext cx="2751137" cy="1981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531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/>
              </a:rPr>
              <a:t>MEMBER OF THE INTERNATIONAL FEDERATION OF RED CROSS AND RED CRESCENT SOCIETIES</a:t>
            </a:r>
          </a:p>
        </p:txBody>
      </p:sp>
      <p:pic>
        <p:nvPicPr>
          <p:cNvPr id="19460" name="Picture 4" descr="IFRC-Emblem-RESTRICT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508750"/>
            <a:ext cx="609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2250" y="1590675"/>
            <a:ext cx="579755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MY" sz="1600" b="1" i="1" dirty="0">
                <a:solidFill>
                  <a:schemeClr val="bg1"/>
                </a:solidFill>
                <a:cs typeface="+mn-cs"/>
              </a:rPr>
              <a:t>b. Non-structural Mitigation</a:t>
            </a:r>
          </a:p>
          <a:p>
            <a:pPr>
              <a:defRPr/>
            </a:pPr>
            <a:endParaRPr lang="en-MY" sz="1600" dirty="0">
              <a:solidFill>
                <a:schemeClr val="bg1"/>
              </a:solidFill>
              <a:cs typeface="+mn-cs"/>
            </a:endParaRPr>
          </a:p>
          <a:p>
            <a:pPr marL="285750" indent="-285750">
              <a:buFontTx/>
              <a:buChar char="-"/>
              <a:defRPr/>
            </a:pPr>
            <a:r>
              <a:rPr lang="en-MY" sz="1600" dirty="0">
                <a:solidFill>
                  <a:schemeClr val="bg1"/>
                </a:solidFill>
                <a:cs typeface="+mn-cs"/>
              </a:rPr>
              <a:t>Disaster Awareness programs  in partnership  with NGOs, </a:t>
            </a:r>
          </a:p>
          <a:p>
            <a:pPr>
              <a:defRPr/>
            </a:pPr>
            <a:r>
              <a:rPr lang="en-MY" sz="1600" dirty="0">
                <a:solidFill>
                  <a:schemeClr val="bg1"/>
                </a:solidFill>
                <a:cs typeface="+mn-cs"/>
              </a:rPr>
              <a:t>     state/districts governments and local firms</a:t>
            </a:r>
          </a:p>
          <a:p>
            <a:pPr>
              <a:defRPr/>
            </a:pPr>
            <a:endParaRPr lang="en-US" sz="1600" dirty="0">
              <a:solidFill>
                <a:schemeClr val="bg1"/>
              </a:solidFill>
              <a:cs typeface="+mn-cs"/>
            </a:endParaRPr>
          </a:p>
          <a:p>
            <a:pPr>
              <a:defRPr/>
            </a:pPr>
            <a:r>
              <a:rPr lang="en-MY" sz="1600" dirty="0">
                <a:solidFill>
                  <a:schemeClr val="bg1"/>
                </a:solidFill>
                <a:cs typeface="+mn-cs"/>
              </a:rPr>
              <a:t>-    Recruitment of community volunteers as CBAT members</a:t>
            </a:r>
          </a:p>
          <a:p>
            <a:pPr>
              <a:defRPr/>
            </a:pPr>
            <a:endParaRPr lang="en-MY" sz="1600" dirty="0">
              <a:solidFill>
                <a:schemeClr val="bg1"/>
              </a:solidFill>
              <a:cs typeface="+mn-cs"/>
            </a:endParaRPr>
          </a:p>
          <a:p>
            <a:pPr>
              <a:defRPr/>
            </a:pPr>
            <a:r>
              <a:rPr lang="en-MY" sz="1600" dirty="0">
                <a:solidFill>
                  <a:schemeClr val="bg1"/>
                </a:solidFill>
                <a:cs typeface="+mn-cs"/>
              </a:rPr>
              <a:t>-    Undertake DM training programs for CBAT members</a:t>
            </a:r>
          </a:p>
          <a:p>
            <a:pPr>
              <a:defRPr/>
            </a:pPr>
            <a:endParaRPr lang="en-MY" sz="1600" dirty="0">
              <a:solidFill>
                <a:schemeClr val="bg1"/>
              </a:solidFill>
              <a:cs typeface="+mn-cs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1600" dirty="0" smtClean="0">
                <a:solidFill>
                  <a:schemeClr val="bg1"/>
                </a:solidFill>
                <a:cs typeface="+mn-cs"/>
              </a:rPr>
              <a:t>Livelihood 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and community economic sustain programs</a:t>
            </a:r>
          </a:p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cs typeface="+mn-cs"/>
              </a:rPr>
              <a:t>     (Kuala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Muda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, Kedah and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Kampung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Peta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,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Johore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)</a:t>
            </a:r>
            <a:endParaRPr lang="en-MY" sz="160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9464" name="Picture 2" descr="DSC002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40163"/>
            <a:ext cx="2895600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:\Republic File Dbase\Disaster Management Folder\Training and Sim\Takaful Ikhlas DM Training 25-27 June\P10104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895600" cy="187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607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 pitchFamily="34" charset="0"/>
              </a:rPr>
              <a:t>MEMBER OF THE INTERNATIONAL FEDERATION OF RED CROSS AND RED CRESCENT SOCIETIES</a:t>
            </a:r>
          </a:p>
        </p:txBody>
      </p:sp>
      <p:pic>
        <p:nvPicPr>
          <p:cNvPr id="111620" name="Picture 4" descr="IFRC-Emblem-RESTRIC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508750"/>
            <a:ext cx="609600" cy="349250"/>
          </a:xfrm>
          <a:prstGeom prst="rect">
            <a:avLst/>
          </a:prstGeom>
          <a:noFill/>
        </p:spPr>
      </p:pic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936171" y="5576888"/>
            <a:ext cx="6858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+mn-lt"/>
              </a:rPr>
              <a:t>THANK YOU</a:t>
            </a:r>
          </a:p>
        </p:txBody>
      </p:sp>
      <p:pic>
        <p:nvPicPr>
          <p:cNvPr id="7" name="Picture 8" descr="Copy of gambarBARU [Converted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I:\Republic File Dbase\Disaster Management Folder\Buletin Material 2011\Third Issue\response2mergemix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230" y="1943100"/>
            <a:ext cx="580188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47914" y="1981200"/>
            <a:ext cx="81533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Malaysian National Security Council Directives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/>
              </a:rPr>
              <a:t>MEMBER OF THE INTERNATIONAL FEDERATION OF RED CROSS AND RED CRESCENT SOCIETIES</a:t>
            </a:r>
          </a:p>
        </p:txBody>
      </p:sp>
      <p:pic>
        <p:nvPicPr>
          <p:cNvPr id="8" name="Picture 5" descr="IFRC-Emblem-RESTRICT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508750"/>
            <a:ext cx="609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:\RDS Training material\DSC017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17" y="3276600"/>
            <a:ext cx="5976937" cy="28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887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30224" y="2525568"/>
            <a:ext cx="8232775" cy="31894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bg1"/>
              </a:solidFill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ROLES AND RESPONSIBILITY OF MALAYSIAN RED CRESCENT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>
              <a:solidFill>
                <a:schemeClr val="bg1"/>
              </a:solidFill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 BEEN STATUTED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MALAYSIAN GOVERNMENT 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 SECURITY COUNCIL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(MKN) AS SUPPORTING AGENCY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>
              <a:solidFill>
                <a:schemeClr val="bg1"/>
              </a:solidFill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DURING EMERGENCY OPERATION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bg1"/>
              </a:solidFill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(DIRECTIVE 18,20 AND 21)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/>
              </a:rPr>
              <a:t>MEMBER OF THE INTERNATIONAL FEDERATION OF RED CROSS AND RED CRESCENT SOCIETIES</a:t>
            </a:r>
          </a:p>
        </p:txBody>
      </p:sp>
      <p:pic>
        <p:nvPicPr>
          <p:cNvPr id="7" name="Picture 5" descr="IFRC-Emblem-RESTRICT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508750"/>
            <a:ext cx="609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:\Republic File Dbase\Disaster Management Folder\Contingency Plan Folder\CP Phase 2\RDS Paper\JATA MALAYS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2" y="1177037"/>
            <a:ext cx="1600200" cy="125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BulanSab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77037"/>
            <a:ext cx="1371600" cy="125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897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lobalCo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Red Crescen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238125"/>
            <a:ext cx="3867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219575" y="3086100"/>
            <a:ext cx="70485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" y="6172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RIMR/CP/RDS11</a:t>
            </a:r>
            <a:endParaRPr lang="en-US" dirty="0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5410201" y="2133599"/>
            <a:ext cx="3592738" cy="402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MY" sz="2000" dirty="0" smtClean="0">
              <a:solidFill>
                <a:schemeClr val="bg1"/>
              </a:solidFill>
            </a:endParaRPr>
          </a:p>
          <a:p>
            <a:endParaRPr lang="en-MY" sz="20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MY" dirty="0" smtClean="0">
                <a:solidFill>
                  <a:schemeClr val="bg1"/>
                </a:solidFill>
              </a:rPr>
              <a:t>To </a:t>
            </a:r>
            <a:r>
              <a:rPr lang="en-MY" dirty="0">
                <a:solidFill>
                  <a:schemeClr val="bg1"/>
                </a:solidFill>
              </a:rPr>
              <a:t>Assist Emergency Medical </a:t>
            </a:r>
            <a:r>
              <a:rPr lang="en-MY" dirty="0" smtClean="0">
                <a:solidFill>
                  <a:schemeClr val="bg1"/>
                </a:solidFill>
              </a:rPr>
              <a:t>Service</a:t>
            </a:r>
          </a:p>
          <a:p>
            <a:endParaRPr lang="en-MY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MY" dirty="0" smtClean="0">
                <a:solidFill>
                  <a:schemeClr val="bg1"/>
                </a:solidFill>
              </a:rPr>
              <a:t>To </a:t>
            </a:r>
            <a:r>
              <a:rPr lang="en-MY" dirty="0">
                <a:solidFill>
                  <a:schemeClr val="bg1"/>
                </a:solidFill>
              </a:rPr>
              <a:t>prepare and provide </a:t>
            </a:r>
            <a:r>
              <a:rPr lang="en-MY" dirty="0" smtClean="0">
                <a:solidFill>
                  <a:schemeClr val="bg1"/>
                </a:solidFill>
              </a:rPr>
              <a:t>food</a:t>
            </a:r>
          </a:p>
          <a:p>
            <a:endParaRPr lang="en-MY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First </a:t>
            </a:r>
            <a:r>
              <a:rPr lang="en-US" dirty="0">
                <a:solidFill>
                  <a:schemeClr val="bg1"/>
                </a:solidFill>
              </a:rPr>
              <a:t>Aid </a:t>
            </a:r>
            <a:r>
              <a:rPr lang="en-US" dirty="0" smtClean="0">
                <a:solidFill>
                  <a:schemeClr val="bg1"/>
                </a:solidFill>
              </a:rPr>
              <a:t>service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Rozalla\Downloads\263-497x32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6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152084"/>
            <a:ext cx="4823565" cy="310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1882" y="2785408"/>
            <a:ext cx="365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400" b="1" dirty="0">
                <a:solidFill>
                  <a:srgbClr val="FFFF00"/>
                </a:solidFill>
              </a:rPr>
              <a:t>MKN Directive No 18 (Revised July 2002</a:t>
            </a:r>
            <a:r>
              <a:rPr lang="en-MY" sz="2400" b="1" dirty="0" smtClean="0">
                <a:solidFill>
                  <a:srgbClr val="FFFF00"/>
                </a:solidFill>
              </a:rPr>
              <a:t>)</a:t>
            </a:r>
          </a:p>
          <a:p>
            <a:pPr algn="ctr"/>
            <a:r>
              <a:rPr lang="en-MY" sz="2400" b="1" dirty="0" smtClean="0">
                <a:solidFill>
                  <a:srgbClr val="FFFF00"/>
                </a:solidFill>
              </a:rPr>
              <a:t> </a:t>
            </a:r>
            <a:endParaRPr lang="en-MY" sz="2400" b="1" dirty="0">
              <a:solidFill>
                <a:srgbClr val="FFFF00"/>
              </a:solidFill>
            </a:endParaRPr>
          </a:p>
          <a:p>
            <a:pPr algn="ctr"/>
            <a:r>
              <a:rPr lang="en-MY" sz="2400" b="1" dirty="0">
                <a:solidFill>
                  <a:srgbClr val="FFFF00"/>
                </a:solidFill>
              </a:rPr>
              <a:t>Crisis and Violence </a:t>
            </a:r>
            <a:r>
              <a:rPr lang="en-MY" sz="2400" b="1" dirty="0" smtClean="0">
                <a:solidFill>
                  <a:srgbClr val="FFFF00"/>
                </a:solidFill>
              </a:rPr>
              <a:t>Management</a:t>
            </a:r>
            <a:endParaRPr lang="en-MY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05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lobalCo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Red Crescen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238125"/>
            <a:ext cx="3867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3962400" y="3086100"/>
            <a:ext cx="70485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6172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RIMR/CP/RDS11</a:t>
            </a:r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724400" y="1603950"/>
            <a:ext cx="43434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MY" sz="1600" dirty="0" smtClean="0">
                <a:solidFill>
                  <a:schemeClr val="bg1"/>
                </a:solidFill>
              </a:rPr>
              <a:t>Assist </a:t>
            </a:r>
            <a:r>
              <a:rPr lang="en-MY" sz="1600" dirty="0">
                <a:solidFill>
                  <a:schemeClr val="bg1"/>
                </a:solidFill>
              </a:rPr>
              <a:t>the Ministry of Woman, Family and Social Development </a:t>
            </a:r>
            <a:r>
              <a:rPr lang="en-MY" sz="1600" dirty="0" smtClean="0">
                <a:solidFill>
                  <a:schemeClr val="bg1"/>
                </a:solidFill>
              </a:rPr>
              <a:t>to provide </a:t>
            </a:r>
            <a:r>
              <a:rPr lang="en-MY" sz="1600" dirty="0">
                <a:solidFill>
                  <a:schemeClr val="bg1"/>
                </a:solidFill>
              </a:rPr>
              <a:t>food in relief centres, mass feeding by preparation and </a:t>
            </a:r>
            <a:r>
              <a:rPr lang="en-MY" sz="1600" dirty="0" smtClean="0">
                <a:solidFill>
                  <a:schemeClr val="bg1"/>
                </a:solidFill>
              </a:rPr>
              <a:t>distribution of </a:t>
            </a:r>
            <a:r>
              <a:rPr lang="en-MY" sz="1600" dirty="0">
                <a:solidFill>
                  <a:schemeClr val="bg1"/>
                </a:solidFill>
              </a:rPr>
              <a:t>beneficiaries need such as clothing and blankets, registration </a:t>
            </a:r>
            <a:r>
              <a:rPr lang="en-MY" sz="1600" dirty="0" smtClean="0">
                <a:solidFill>
                  <a:schemeClr val="bg1"/>
                </a:solidFill>
              </a:rPr>
              <a:t>and </a:t>
            </a:r>
            <a:r>
              <a:rPr lang="en-US" sz="1600" dirty="0" smtClean="0">
                <a:solidFill>
                  <a:schemeClr val="bg1"/>
                </a:solidFill>
              </a:rPr>
              <a:t>recovery </a:t>
            </a:r>
            <a:r>
              <a:rPr lang="en-US" sz="1600" dirty="0">
                <a:solidFill>
                  <a:schemeClr val="bg1"/>
                </a:solidFill>
              </a:rPr>
              <a:t>for disaster </a:t>
            </a:r>
            <a:r>
              <a:rPr lang="en-US" sz="1600" dirty="0" smtClean="0">
                <a:solidFill>
                  <a:schemeClr val="bg1"/>
                </a:solidFill>
              </a:rPr>
              <a:t>victims. </a:t>
            </a:r>
          </a:p>
          <a:p>
            <a:pPr marL="342900" indent="-342900">
              <a:buAutoNum type="arabicPeriod"/>
            </a:pPr>
            <a:endParaRPr lang="en-MY" sz="1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MY" sz="1600" dirty="0" smtClean="0">
                <a:solidFill>
                  <a:schemeClr val="bg1"/>
                </a:solidFill>
              </a:rPr>
              <a:t>Assist </a:t>
            </a:r>
            <a:r>
              <a:rPr lang="en-MY" sz="1600" dirty="0">
                <a:solidFill>
                  <a:schemeClr val="bg1"/>
                </a:solidFill>
              </a:rPr>
              <a:t>other agencies in rescue and evacuation of disaster </a:t>
            </a:r>
            <a:r>
              <a:rPr lang="en-MY" sz="1600" dirty="0" smtClean="0">
                <a:solidFill>
                  <a:schemeClr val="bg1"/>
                </a:solidFill>
              </a:rPr>
              <a:t>beneficiaries.  </a:t>
            </a:r>
          </a:p>
          <a:p>
            <a:pPr marL="342900" indent="-342900">
              <a:buAutoNum type="arabicPeriod"/>
            </a:pPr>
            <a:endParaRPr lang="en-MY" sz="16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MY" sz="1600" dirty="0" smtClean="0">
                <a:solidFill>
                  <a:schemeClr val="bg1"/>
                </a:solidFill>
              </a:rPr>
              <a:t>Assist </a:t>
            </a:r>
            <a:r>
              <a:rPr lang="en-MY" sz="1600" dirty="0">
                <a:solidFill>
                  <a:schemeClr val="bg1"/>
                </a:solidFill>
              </a:rPr>
              <a:t>the Ministry of Health in providing first aid, ambulance service</a:t>
            </a:r>
            <a:r>
              <a:rPr lang="en-MY" sz="1600" dirty="0" smtClean="0">
                <a:solidFill>
                  <a:schemeClr val="bg1"/>
                </a:solidFill>
              </a:rPr>
              <a:t>, medical </a:t>
            </a:r>
            <a:r>
              <a:rPr lang="en-MY" sz="1600" dirty="0">
                <a:solidFill>
                  <a:schemeClr val="bg1"/>
                </a:solidFill>
              </a:rPr>
              <a:t>services and health services at relief </a:t>
            </a:r>
            <a:r>
              <a:rPr lang="en-MY" sz="1600" dirty="0" smtClean="0">
                <a:solidFill>
                  <a:schemeClr val="bg1"/>
                </a:solidFill>
              </a:rPr>
              <a:t>centres</a:t>
            </a:r>
            <a:endParaRPr lang="en-MY" sz="1600" dirty="0">
              <a:solidFill>
                <a:schemeClr val="bg1"/>
              </a:solidFill>
            </a:endParaRPr>
          </a:p>
          <a:p>
            <a:endParaRPr lang="en-MY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img.buzznet.com/assets/imgx/6/3/9/3/6/3/1/orig-639363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90724"/>
            <a:ext cx="45720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2616666"/>
            <a:ext cx="441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400" b="1" dirty="0">
                <a:solidFill>
                  <a:srgbClr val="FFFF00"/>
                </a:solidFill>
              </a:rPr>
              <a:t>MKN Directive No 20 </a:t>
            </a:r>
          </a:p>
          <a:p>
            <a:pPr algn="ctr"/>
            <a:r>
              <a:rPr lang="en-MY" sz="2400" b="1" dirty="0">
                <a:solidFill>
                  <a:srgbClr val="FFFF00"/>
                </a:solidFill>
              </a:rPr>
              <a:t>(Revised March 2012) </a:t>
            </a:r>
            <a:endParaRPr lang="en-MY" sz="2400" b="1" dirty="0" smtClean="0">
              <a:solidFill>
                <a:srgbClr val="FFFF00"/>
              </a:solidFill>
            </a:endParaRPr>
          </a:p>
          <a:p>
            <a:pPr algn="ctr"/>
            <a:endParaRPr lang="en-MY" sz="2400" b="1" dirty="0">
              <a:solidFill>
                <a:srgbClr val="FFFF00"/>
              </a:solidFill>
            </a:endParaRPr>
          </a:p>
          <a:p>
            <a:pPr algn="ctr"/>
            <a:r>
              <a:rPr lang="en-MY" sz="2400" b="1" dirty="0">
                <a:solidFill>
                  <a:srgbClr val="FFFF00"/>
                </a:solidFill>
              </a:rPr>
              <a:t>National Disaster Management </a:t>
            </a:r>
            <a:r>
              <a:rPr lang="en-US" sz="2400" b="1" dirty="0">
                <a:solidFill>
                  <a:srgbClr val="FFFF00"/>
                </a:solidFill>
              </a:rPr>
              <a:t>and Mechanism Policy</a:t>
            </a:r>
          </a:p>
        </p:txBody>
      </p:sp>
    </p:spTree>
    <p:extLst>
      <p:ext uri="{BB962C8B-B14F-4D97-AF65-F5344CB8AC3E}">
        <p14:creationId xmlns:p14="http://schemas.microsoft.com/office/powerpoint/2010/main" val="3418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lobalCo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Red Crescen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238125"/>
            <a:ext cx="3867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950154" y="3086099"/>
            <a:ext cx="70485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6172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RIMR/CP/RDS11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52999" y="2042279"/>
            <a:ext cx="40814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MY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MY" dirty="0" smtClean="0">
                <a:solidFill>
                  <a:schemeClr val="bg1"/>
                </a:solidFill>
              </a:rPr>
              <a:t>Assist </a:t>
            </a:r>
            <a:r>
              <a:rPr lang="en-MY" dirty="0">
                <a:solidFill>
                  <a:schemeClr val="bg1"/>
                </a:solidFill>
              </a:rPr>
              <a:t>the Ministry of Woman, Family and Social Development </a:t>
            </a:r>
            <a:r>
              <a:rPr lang="en-MY" dirty="0" smtClean="0">
                <a:solidFill>
                  <a:schemeClr val="bg1"/>
                </a:solidFill>
              </a:rPr>
              <a:t>to Evacuate </a:t>
            </a:r>
            <a:r>
              <a:rPr lang="en-MY" dirty="0">
                <a:solidFill>
                  <a:schemeClr val="bg1"/>
                </a:solidFill>
              </a:rPr>
              <a:t>victims, mass feeding, manning Relief Centre, First Aid </a:t>
            </a:r>
            <a:r>
              <a:rPr lang="en-MY" dirty="0" smtClean="0">
                <a:solidFill>
                  <a:schemeClr val="bg1"/>
                </a:solidFill>
              </a:rPr>
              <a:t>Service </a:t>
            </a:r>
            <a:r>
              <a:rPr lang="en-US" dirty="0" smtClean="0">
                <a:solidFill>
                  <a:schemeClr val="bg1"/>
                </a:solidFill>
              </a:rPr>
              <a:t>and Counseling.</a:t>
            </a: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MY" dirty="0" smtClean="0">
                <a:solidFill>
                  <a:schemeClr val="bg1"/>
                </a:solidFill>
              </a:rPr>
              <a:t>Assist </a:t>
            </a:r>
            <a:r>
              <a:rPr lang="en-MY" dirty="0">
                <a:solidFill>
                  <a:schemeClr val="bg1"/>
                </a:solidFill>
              </a:rPr>
              <a:t>the Ministry of Health in providing first aid and Emergency </a:t>
            </a:r>
            <a:r>
              <a:rPr lang="en-MY" dirty="0" smtClean="0">
                <a:solidFill>
                  <a:schemeClr val="bg1"/>
                </a:solidFill>
              </a:rPr>
              <a:t>Services,</a:t>
            </a:r>
            <a:r>
              <a:rPr lang="en-US" dirty="0" smtClean="0">
                <a:solidFill>
                  <a:schemeClr val="bg1"/>
                </a:solidFill>
              </a:rPr>
              <a:t>ambulance </a:t>
            </a:r>
            <a:r>
              <a:rPr lang="en-US" dirty="0">
                <a:solidFill>
                  <a:schemeClr val="bg1"/>
                </a:solidFill>
              </a:rPr>
              <a:t>service, health services.</a:t>
            </a:r>
            <a:endParaRPr 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122" name="Picture 2" descr="http://www.mykmu.net/wp-content/uploads/2013/05/Rusuhan-Jalan-Guling-Kerajaan-618x40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5000"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01500"/>
            <a:ext cx="4760093" cy="311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1" y="2590800"/>
            <a:ext cx="40739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400" b="1" dirty="0">
                <a:solidFill>
                  <a:srgbClr val="FFFF00"/>
                </a:solidFill>
              </a:rPr>
              <a:t>MKN Directive No 21 (2003</a:t>
            </a:r>
            <a:r>
              <a:rPr lang="en-MY" sz="2400" b="1" dirty="0" smtClean="0">
                <a:solidFill>
                  <a:srgbClr val="FFFF00"/>
                </a:solidFill>
              </a:rPr>
              <a:t>)</a:t>
            </a:r>
          </a:p>
          <a:p>
            <a:pPr algn="ctr"/>
            <a:r>
              <a:rPr lang="en-MY" sz="2400" b="1" dirty="0" smtClean="0">
                <a:solidFill>
                  <a:srgbClr val="FFFF00"/>
                </a:solidFill>
              </a:rPr>
              <a:t> </a:t>
            </a:r>
            <a:endParaRPr lang="en-MY" sz="2400" b="1" dirty="0">
              <a:solidFill>
                <a:srgbClr val="FFFF00"/>
              </a:solidFill>
            </a:endParaRPr>
          </a:p>
          <a:p>
            <a:pPr algn="ctr"/>
            <a:r>
              <a:rPr lang="en-MY" sz="2400" b="1" dirty="0">
                <a:solidFill>
                  <a:srgbClr val="FFFF00"/>
                </a:solidFill>
              </a:rPr>
              <a:t>Public Order and Threat Situation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274468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0225" y="2438400"/>
            <a:ext cx="8232775" cy="3276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THREE (3) MAIN MINISTRY IN MKN WHICH MALAYSIAN RED CRESCENT DIRECTLY INVOLVED WITH: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bg1"/>
              </a:solidFill>
              <a:latin typeface="+mn-lt"/>
            </a:endParaRPr>
          </a:p>
          <a:p>
            <a:pPr marL="457200" marR="0" lvl="0" indent="-4572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MINISTRY OF HEALTH</a:t>
            </a:r>
          </a:p>
          <a:p>
            <a:pPr marL="457200" marR="0" lvl="0" indent="-4572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MY" sz="2000" dirty="0" smtClean="0">
                <a:solidFill>
                  <a:schemeClr val="bg1"/>
                </a:solidFill>
              </a:rPr>
              <a:t>MINISTRY OF WOMAN, FAMILY AND SOCIAL DEVELOPMENT</a:t>
            </a:r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en-US" sz="2000" kern="0" dirty="0" smtClean="0">
              <a:solidFill>
                <a:schemeClr val="bg1"/>
              </a:solidFill>
              <a:latin typeface="+mn-lt"/>
            </a:endParaRPr>
          </a:p>
          <a:p>
            <a:pPr marL="457200" marR="0" lvl="0" indent="-4572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RESCUE AGENCIES (FIRE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RESCUE DEPARTMENT, </a:t>
            </a:r>
          </a:p>
          <a:p>
            <a:pPr marR="0" lvl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noProof="0" dirty="0" smtClean="0">
                <a:solidFill>
                  <a:schemeClr val="bg1"/>
                </a:solidFill>
                <a:latin typeface="+mn-lt"/>
              </a:rPr>
              <a:t>       EMERGENCY MEDICAL SERVICE, MALAYSIAN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SMART TEAM)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/>
              </a:rPr>
              <a:t>MEMBER OF THE INTERNATIONAL FEDERATION OF RED CROSS AND RED CRESCENT SOCIETIES</a:t>
            </a:r>
          </a:p>
        </p:txBody>
      </p:sp>
      <p:pic>
        <p:nvPicPr>
          <p:cNvPr id="7" name="Picture 5" descr="IFRC-Emblem-RESTRICT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508750"/>
            <a:ext cx="609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:\Republic File Dbase\Disaster Management Folder\Contingency Plan Folder\CP Phase 2\RDS Paper\JATA MALAYS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164" y="1151699"/>
            <a:ext cx="1600200" cy="125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95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295400" y="6553200"/>
            <a:ext cx="762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lbertus Extra Bold" pitchFamily="34" charset="0"/>
              </a:rPr>
              <a:t>MEMBER OF THE INTERNATIONAL FEDERATION OF RED CROSS AND RED CRESCENT SOCIETIES</a:t>
            </a:r>
          </a:p>
        </p:txBody>
      </p:sp>
      <p:pic>
        <p:nvPicPr>
          <p:cNvPr id="111620" name="Picture 4" descr="IFRC-Emblem-RESTRIC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508750"/>
            <a:ext cx="609600" cy="349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76920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DEVELOPMENT OF MALAYSIAN RED CRESCENT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NATIONAL DISASTER RESPONSE TOOL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133600"/>
            <a:ext cx="320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Well trained unit in disaster management and response</a:t>
            </a:r>
          </a:p>
          <a:p>
            <a:pPr>
              <a:buFontTx/>
              <a:buChar char="-"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Unit were trained with the coordination from various main government agencies</a:t>
            </a:r>
          </a:p>
          <a:p>
            <a:pPr>
              <a:buFontTx/>
              <a:buChar char="-"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Based on the Malaysian Red Crescent supporting roles to the government in Malaysian Security Council Directive 20</a:t>
            </a:r>
          </a:p>
          <a:p>
            <a:pPr>
              <a:buFontTx/>
              <a:buChar char="-"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Involving volunteers and staff of MYRC</a:t>
            </a:r>
          </a:p>
        </p:txBody>
      </p:sp>
      <p:pic>
        <p:nvPicPr>
          <p:cNvPr id="11" name="Picture 2" descr="G:\Republic File Dbase\Disaster Management Folder\RDS Project\RDS SQUARE LOGO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451" y="3124199"/>
            <a:ext cx="3846349" cy="221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102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2900</TotalTime>
  <Words>1488</Words>
  <Application>Microsoft Office PowerPoint</Application>
  <PresentationFormat>On-screen Show (4:3)</PresentationFormat>
  <Paragraphs>250</Paragraphs>
  <Slides>29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End User</dc:creator>
  <cp:lastModifiedBy>Herve Gazeau</cp:lastModifiedBy>
  <cp:revision>179</cp:revision>
  <cp:lastPrinted>2013-01-28T17:21:20Z</cp:lastPrinted>
  <dcterms:created xsi:type="dcterms:W3CDTF">2010-03-10T05:06:30Z</dcterms:created>
  <dcterms:modified xsi:type="dcterms:W3CDTF">2014-09-16T07:21:34Z</dcterms:modified>
</cp:coreProperties>
</file>